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57" r:id="rId3"/>
    <p:sldId id="258" r:id="rId4"/>
    <p:sldId id="263" r:id="rId5"/>
    <p:sldId id="264" r:id="rId6"/>
    <p:sldId id="266" r:id="rId7"/>
    <p:sldId id="267" r:id="rId8"/>
    <p:sldId id="268" r:id="rId9"/>
    <p:sldId id="269" r:id="rId10"/>
    <p:sldId id="270" r:id="rId11"/>
    <p:sldId id="271" r:id="rId12"/>
    <p:sldId id="272" r:id="rId13"/>
    <p:sldId id="273" r:id="rId14"/>
    <p:sldId id="274" r:id="rId15"/>
    <p:sldId id="276" r:id="rId16"/>
    <p:sldId id="277" r:id="rId17"/>
    <p:sldId id="275" r:id="rId18"/>
    <p:sldId id="278" r:id="rId19"/>
    <p:sldId id="279" r:id="rId20"/>
    <p:sldId id="280" r:id="rId21"/>
    <p:sldId id="262"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9997"/>
    <a:srgbClr val="BA2A17"/>
    <a:srgbClr val="775F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83724" autoAdjust="0"/>
  </p:normalViewPr>
  <p:slideViewPr>
    <p:cSldViewPr snapToGrid="0" showGuides="1">
      <p:cViewPr varScale="1">
        <p:scale>
          <a:sx n="60" d="100"/>
          <a:sy n="60" d="100"/>
        </p:scale>
        <p:origin x="1074" y="66"/>
      </p:cViewPr>
      <p:guideLst>
        <p:guide orient="horz" pos="2160"/>
        <p:guide pos="3840"/>
      </p:guideLst>
    </p:cSldViewPr>
  </p:slideViewPr>
  <p:notesTextViewPr>
    <p:cViewPr>
      <p:scale>
        <a:sx n="3" d="2"/>
        <a:sy n="3" d="2"/>
      </p:scale>
      <p:origin x="0" y="0"/>
    </p:cViewPr>
  </p:notesTextViewPr>
  <p:notesViewPr>
    <p:cSldViewPr snapToGrid="0" showGuides="1">
      <p:cViewPr varScale="1">
        <p:scale>
          <a:sx n="57" d="100"/>
          <a:sy n="57" d="100"/>
        </p:scale>
        <p:origin x="20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29C54-0BCE-4446-A3D4-11F48114270D}" type="datetimeFigureOut">
              <a:rPr lang="zh-CN" altLang="en-US" smtClean="0"/>
              <a:t>2015/10/20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B7A92B-1119-4822-AE3B-750A27FC12AB}" type="slidenum">
              <a:rPr lang="zh-CN" altLang="en-US" smtClean="0"/>
              <a:t>‹#›</a:t>
            </a:fld>
            <a:endParaRPr lang="zh-CN" altLang="en-US"/>
          </a:p>
        </p:txBody>
      </p:sp>
    </p:spTree>
    <p:extLst>
      <p:ext uri="{BB962C8B-B14F-4D97-AF65-F5344CB8AC3E}">
        <p14:creationId xmlns:p14="http://schemas.microsoft.com/office/powerpoint/2010/main" val="2763011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1" name="矩形 10"/>
          <p:cNvSpPr/>
          <p:nvPr userDrawn="1"/>
        </p:nvSpPr>
        <p:spPr>
          <a:xfrm>
            <a:off x="0" y="4753444"/>
            <a:ext cx="12192000" cy="776503"/>
          </a:xfrm>
          <a:prstGeom prst="rect">
            <a:avLst/>
          </a:prstGeom>
          <a:solidFill>
            <a:srgbClr val="9799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p>
        </p:txBody>
      </p:sp>
      <p:sp>
        <p:nvSpPr>
          <p:cNvPr id="8" name="矩形 7"/>
          <p:cNvSpPr/>
          <p:nvPr userDrawn="1"/>
        </p:nvSpPr>
        <p:spPr>
          <a:xfrm>
            <a:off x="0" y="1487046"/>
            <a:ext cx="12192000" cy="3266397"/>
          </a:xfrm>
          <a:prstGeom prst="rect">
            <a:avLst/>
          </a:prstGeom>
          <a:solidFill>
            <a:srgbClr val="BA2A1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p>
        </p:txBody>
      </p:sp>
      <p:sp>
        <p:nvSpPr>
          <p:cNvPr id="2" name="标题 1"/>
          <p:cNvSpPr>
            <a:spLocks noGrp="1"/>
          </p:cNvSpPr>
          <p:nvPr>
            <p:ph type="ctrTitle"/>
          </p:nvPr>
        </p:nvSpPr>
        <p:spPr>
          <a:xfrm>
            <a:off x="1524000" y="1825856"/>
            <a:ext cx="9144000" cy="1701116"/>
          </a:xfrm>
        </p:spPr>
        <p:txBody>
          <a:bodyPr anchor="b"/>
          <a:lstStyle>
            <a:lvl1pPr algn="ctr">
              <a:lnSpc>
                <a:spcPct val="100000"/>
              </a:lnSpc>
              <a:defRPr sz="6000">
                <a:solidFill>
                  <a:schemeClr val="bg1"/>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802743"/>
            <a:ext cx="9144000" cy="60235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pic>
        <p:nvPicPr>
          <p:cNvPr id="10" name="图片 9"/>
          <p:cNvPicPr>
            <a:picLocks noChangeAspect="1"/>
          </p:cNvPicPr>
          <p:nvPr userDrawn="1"/>
        </p:nvPicPr>
        <p:blipFill rotWithShape="1">
          <a:blip r:embed="rId2" cstate="print">
            <a:extLst>
              <a:ext uri="{28A0092B-C50C-407E-A947-70E740481C1C}">
                <a14:useLocalDpi xmlns:a14="http://schemas.microsoft.com/office/drawing/2010/main" val="0"/>
              </a:ext>
            </a:extLst>
          </a:blip>
          <a:srcRect t="22608" r="3125" b="20293"/>
          <a:stretch/>
        </p:blipFill>
        <p:spPr>
          <a:xfrm>
            <a:off x="1" y="257998"/>
            <a:ext cx="3823809" cy="1265782"/>
          </a:xfrm>
          <a:prstGeom prst="rect">
            <a:avLst/>
          </a:prstGeom>
        </p:spPr>
      </p:pic>
      <p:sp>
        <p:nvSpPr>
          <p:cNvPr id="12" name="文本框 11"/>
          <p:cNvSpPr txBox="1"/>
          <p:nvPr userDrawn="1"/>
        </p:nvSpPr>
        <p:spPr>
          <a:xfrm>
            <a:off x="1504648" y="4934862"/>
            <a:ext cx="9144000" cy="461665"/>
          </a:xfrm>
          <a:prstGeom prst="rect">
            <a:avLst/>
          </a:prstGeom>
          <a:noFill/>
          <a:ln>
            <a:noFill/>
          </a:ln>
        </p:spPr>
        <p:txBody>
          <a:bodyPr wrap="square" rtlCol="0">
            <a:spAutoFit/>
          </a:bodyPr>
          <a:lstStyle/>
          <a:p>
            <a:pPr algn="ctr"/>
            <a:r>
              <a:rPr lang="en-US" altLang="zh-CN" sz="2400" dirty="0" smtClean="0">
                <a:solidFill>
                  <a:schemeClr val="bg1"/>
                </a:solidFill>
              </a:rPr>
              <a:t>Present By: Cui </a:t>
            </a:r>
            <a:r>
              <a:rPr lang="en-US" altLang="zh-CN" sz="2400" dirty="0" err="1" smtClean="0">
                <a:solidFill>
                  <a:schemeClr val="bg1"/>
                </a:solidFill>
              </a:rPr>
              <a:t>Ao</a:t>
            </a:r>
            <a:r>
              <a:rPr lang="en-US" altLang="zh-CN" sz="2400" dirty="0" smtClean="0">
                <a:solidFill>
                  <a:schemeClr val="bg1"/>
                </a:solidFill>
              </a:rPr>
              <a:t> &amp;</a:t>
            </a:r>
            <a:r>
              <a:rPr lang="en-US" altLang="zh-CN" sz="2400" baseline="0" dirty="0" smtClean="0">
                <a:solidFill>
                  <a:schemeClr val="bg1"/>
                </a:solidFill>
              </a:rPr>
              <a:t> Li </a:t>
            </a:r>
            <a:r>
              <a:rPr lang="en-US" altLang="zh-CN" sz="2400" baseline="0" dirty="0" err="1" smtClean="0">
                <a:solidFill>
                  <a:schemeClr val="bg1"/>
                </a:solidFill>
              </a:rPr>
              <a:t>Shangwen</a:t>
            </a:r>
            <a:endParaRPr lang="zh-CN" altLang="en-US" sz="2400" dirty="0">
              <a:solidFill>
                <a:schemeClr val="bg1"/>
              </a:solidFill>
            </a:endParaRPr>
          </a:p>
        </p:txBody>
      </p:sp>
    </p:spTree>
    <p:extLst>
      <p:ext uri="{BB962C8B-B14F-4D97-AF65-F5344CB8AC3E}">
        <p14:creationId xmlns:p14="http://schemas.microsoft.com/office/powerpoint/2010/main" val="10932819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838EE9-75CF-4BD7-8970-2677450DD7CE}" type="datetime1">
              <a:rPr lang="zh-CN" altLang="en-US" smtClean="0"/>
              <a:t>2015/10/20</a:t>
            </a:fld>
            <a:endParaRPr lang="zh-CN" altLang="en-US"/>
          </a:p>
        </p:txBody>
      </p:sp>
      <p:sp>
        <p:nvSpPr>
          <p:cNvPr id="5" name="页脚占位符 4"/>
          <p:cNvSpPr>
            <a:spLocks noGrp="1"/>
          </p:cNvSpPr>
          <p:nvPr>
            <p:ph type="ftr" sz="quarter" idx="11"/>
          </p:nvPr>
        </p:nvSpPr>
        <p:spPr>
          <a:xfrm>
            <a:off x="4342192" y="6356356"/>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DFE2D53A-C09F-4437-80C4-48A9BF04D947}" type="slidenum">
              <a:rPr lang="zh-CN" altLang="en-US" smtClean="0"/>
              <a:t>‹#›</a:t>
            </a:fld>
            <a:endParaRPr lang="zh-CN" altLang="en-US"/>
          </a:p>
        </p:txBody>
      </p:sp>
    </p:spTree>
    <p:extLst>
      <p:ext uri="{BB962C8B-B14F-4D97-AF65-F5344CB8AC3E}">
        <p14:creationId xmlns:p14="http://schemas.microsoft.com/office/powerpoint/2010/main" val="9952389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3"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5B4AB75-6CE6-46EC-B78E-126FE9D72BC9}" type="datetime1">
              <a:rPr lang="zh-CN" altLang="en-US" smtClean="0"/>
              <a:t>2015/10/20</a:t>
            </a:fld>
            <a:endParaRPr lang="zh-CN" altLang="en-US"/>
          </a:p>
        </p:txBody>
      </p:sp>
      <p:sp>
        <p:nvSpPr>
          <p:cNvPr id="5" name="页脚占位符 4"/>
          <p:cNvSpPr>
            <a:spLocks noGrp="1"/>
          </p:cNvSpPr>
          <p:nvPr>
            <p:ph type="ftr" sz="quarter" idx="11"/>
          </p:nvPr>
        </p:nvSpPr>
        <p:spPr>
          <a:xfrm>
            <a:off x="4342192" y="6356356"/>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DFE2D53A-C09F-4437-80C4-48A9BF04D947}" type="slidenum">
              <a:rPr lang="zh-CN" altLang="en-US" smtClean="0"/>
              <a:t>‹#›</a:t>
            </a:fld>
            <a:endParaRPr lang="zh-CN" altLang="en-US"/>
          </a:p>
        </p:txBody>
      </p:sp>
    </p:spTree>
    <p:extLst>
      <p:ext uri="{BB962C8B-B14F-4D97-AF65-F5344CB8AC3E}">
        <p14:creationId xmlns:p14="http://schemas.microsoft.com/office/powerpoint/2010/main" val="35249609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标题 6"/>
          <p:cNvSpPr>
            <a:spLocks noGrp="1"/>
          </p:cNvSpPr>
          <p:nvPr>
            <p:ph type="title"/>
          </p:nvPr>
        </p:nvSpPr>
        <p:spPr/>
        <p:txBody>
          <a:bodyPr>
            <a:noAutofit/>
          </a:bodyPr>
          <a:lstStyle>
            <a:lvl1pPr>
              <a:defRPr sz="4800"/>
            </a:lvl1pPr>
          </a:lstStyle>
          <a:p>
            <a:r>
              <a:rPr lang="zh-CN" altLang="en-US" smtClean="0"/>
              <a:t>单击此处编辑母版标题样式</a:t>
            </a:r>
            <a:endParaRPr lang="zh-CN" altLang="en-US"/>
          </a:p>
        </p:txBody>
      </p:sp>
      <p:sp>
        <p:nvSpPr>
          <p:cNvPr id="11" name="日期占位符 10"/>
          <p:cNvSpPr>
            <a:spLocks noGrp="1"/>
          </p:cNvSpPr>
          <p:nvPr>
            <p:ph type="dt" sz="half" idx="10"/>
          </p:nvPr>
        </p:nvSpPr>
        <p:spPr/>
        <p:txBody>
          <a:bodyPr/>
          <a:lstStyle/>
          <a:p>
            <a:fld id="{D903A62A-87FA-4000-9215-188A7A0FED65}" type="datetime1">
              <a:rPr lang="zh-CN" altLang="en-US" smtClean="0"/>
              <a:t>2015/10/20</a:t>
            </a:fld>
            <a:endParaRPr lang="zh-CN" altLang="en-US"/>
          </a:p>
        </p:txBody>
      </p:sp>
      <p:sp>
        <p:nvSpPr>
          <p:cNvPr id="12" name="页脚占位符 11"/>
          <p:cNvSpPr>
            <a:spLocks noGrp="1"/>
          </p:cNvSpPr>
          <p:nvPr>
            <p:ph type="ftr" sz="quarter" idx="11"/>
          </p:nvPr>
        </p:nvSpPr>
        <p:spPr/>
        <p:txBody>
          <a:bodyPr/>
          <a:lstStyle/>
          <a:p>
            <a:endParaRPr lang="zh-CN" altLang="en-US" dirty="0"/>
          </a:p>
        </p:txBody>
      </p:sp>
      <p:sp>
        <p:nvSpPr>
          <p:cNvPr id="13" name="灯片编号占位符 12"/>
          <p:cNvSpPr>
            <a:spLocks noGrp="1"/>
          </p:cNvSpPr>
          <p:nvPr>
            <p:ph type="sldNum" sz="quarter" idx="12"/>
          </p:nvPr>
        </p:nvSpPr>
        <p:spPr/>
        <p:txBody>
          <a:bodyPr/>
          <a:lstStyle/>
          <a:p>
            <a:fld id="{DFE2D53A-C09F-4437-80C4-48A9BF04D947}" type="slidenum">
              <a:rPr lang="zh-CN" altLang="en-US" smtClean="0"/>
              <a:pPr/>
              <a:t>‹#›</a:t>
            </a:fld>
            <a:endParaRPr lang="zh-CN" altLang="en-US"/>
          </a:p>
        </p:txBody>
      </p:sp>
    </p:spTree>
    <p:extLst>
      <p:ext uri="{BB962C8B-B14F-4D97-AF65-F5344CB8AC3E}">
        <p14:creationId xmlns:p14="http://schemas.microsoft.com/office/powerpoint/2010/main" val="35999324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7" name="矩形 6"/>
          <p:cNvSpPr/>
          <p:nvPr userDrawn="1"/>
        </p:nvSpPr>
        <p:spPr>
          <a:xfrm>
            <a:off x="0" y="2382625"/>
            <a:ext cx="1954288" cy="1415154"/>
          </a:xfrm>
          <a:prstGeom prst="rect">
            <a:avLst/>
          </a:prstGeom>
          <a:solidFill>
            <a:srgbClr val="9799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p>
        </p:txBody>
      </p:sp>
      <p:sp>
        <p:nvSpPr>
          <p:cNvPr id="8" name="矩形 7"/>
          <p:cNvSpPr/>
          <p:nvPr userDrawn="1"/>
        </p:nvSpPr>
        <p:spPr>
          <a:xfrm>
            <a:off x="1954290" y="2382625"/>
            <a:ext cx="10225012" cy="1415154"/>
          </a:xfrm>
          <a:prstGeom prst="rect">
            <a:avLst/>
          </a:prstGeom>
          <a:solidFill>
            <a:srgbClr val="BA2A1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p>
        </p:txBody>
      </p:sp>
      <p:sp>
        <p:nvSpPr>
          <p:cNvPr id="2" name="标题 1"/>
          <p:cNvSpPr>
            <a:spLocks noGrp="1"/>
          </p:cNvSpPr>
          <p:nvPr>
            <p:ph type="title"/>
          </p:nvPr>
        </p:nvSpPr>
        <p:spPr>
          <a:xfrm>
            <a:off x="1954288" y="2595456"/>
            <a:ext cx="12777712" cy="981078"/>
          </a:xfrm>
        </p:spPr>
        <p:txBody>
          <a:bodyPr anchor="b"/>
          <a:lstStyle>
            <a:lvl1pPr algn="l">
              <a:defRPr sz="6000">
                <a:solidFill>
                  <a:schemeClr val="bg1"/>
                </a:solidFill>
              </a:defRPr>
            </a:lvl1pPr>
          </a:lstStyle>
          <a:p>
            <a:r>
              <a:rPr lang="zh-CN" altLang="en-US" smtClean="0"/>
              <a:t>单击此处编辑母版标题样式</a:t>
            </a:r>
            <a:endParaRPr lang="zh-CN" altLang="en-US" dirty="0"/>
          </a:p>
        </p:txBody>
      </p:sp>
      <p:sp>
        <p:nvSpPr>
          <p:cNvPr id="12" name="内容占位符 11"/>
          <p:cNvSpPr>
            <a:spLocks noGrp="1"/>
          </p:cNvSpPr>
          <p:nvPr>
            <p:ph sz="quarter" idx="10" hasCustomPrompt="1"/>
          </p:nvPr>
        </p:nvSpPr>
        <p:spPr>
          <a:xfrm>
            <a:off x="0" y="2628795"/>
            <a:ext cx="1954288" cy="914400"/>
          </a:xfrm>
        </p:spPr>
        <p:txBody>
          <a:bodyPr>
            <a:normAutofit/>
          </a:bodyPr>
          <a:lstStyle>
            <a:lvl1pPr marL="0" indent="0" algn="r">
              <a:buNone/>
              <a:defRPr sz="6000">
                <a:solidFill>
                  <a:schemeClr val="bg1"/>
                </a:solidFill>
              </a:defRPr>
            </a:lvl1pPr>
            <a:lvl2pPr marL="457200" indent="0">
              <a:buNone/>
              <a:defRPr/>
            </a:lvl2pPr>
          </a:lstStyle>
          <a:p>
            <a:pPr lvl="0"/>
            <a:r>
              <a:rPr lang="en-US" altLang="zh-CN" dirty="0" smtClean="0"/>
              <a:t>No.</a:t>
            </a:r>
            <a:endParaRPr lang="zh-CN" altLang="en-US" dirty="0" smtClean="0"/>
          </a:p>
        </p:txBody>
      </p:sp>
    </p:spTree>
    <p:extLst>
      <p:ext uri="{BB962C8B-B14F-4D97-AF65-F5344CB8AC3E}">
        <p14:creationId xmlns:p14="http://schemas.microsoft.com/office/powerpoint/2010/main" val="39101512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70000" y="73937"/>
            <a:ext cx="10515600" cy="1325563"/>
          </a:xfrm>
        </p:spPr>
        <p:txBody>
          <a:bodyPr>
            <a:normAutofit/>
          </a:bodyPr>
          <a:lstStyle>
            <a:lvl1pPr>
              <a:defRPr sz="3600"/>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lgn="ctr">
              <a:defRPr/>
            </a:lvl1pPr>
          </a:lstStyle>
          <a:p>
            <a:fld id="{145210E2-0047-47D0-BC44-EB9A35B85571}" type="datetime1">
              <a:rPr lang="zh-CN" altLang="en-US" smtClean="0"/>
              <a:t>2015/10/20</a:t>
            </a:fld>
            <a:endParaRPr lang="zh-CN" altLang="en-US" dirty="0"/>
          </a:p>
        </p:txBody>
      </p:sp>
      <p:sp>
        <p:nvSpPr>
          <p:cNvPr id="4" name="页脚占位符 3"/>
          <p:cNvSpPr>
            <a:spLocks noGrp="1"/>
          </p:cNvSpPr>
          <p:nvPr>
            <p:ph type="ftr" sz="quarter" idx="11"/>
          </p:nvPr>
        </p:nvSpPr>
        <p:spPr>
          <a:xfrm>
            <a:off x="4342192" y="6356356"/>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DFE2D53A-C09F-4437-80C4-48A9BF04D947}" type="slidenum">
              <a:rPr lang="zh-CN" altLang="en-US" smtClean="0"/>
              <a:t>‹#›</a:t>
            </a:fld>
            <a:endParaRPr lang="zh-CN" altLang="en-US"/>
          </a:p>
        </p:txBody>
      </p:sp>
      <p:sp>
        <p:nvSpPr>
          <p:cNvPr id="6" name="内容占位符 11"/>
          <p:cNvSpPr>
            <a:spLocks noGrp="1"/>
          </p:cNvSpPr>
          <p:nvPr>
            <p:ph sz="quarter" idx="13" hasCustomPrompt="1"/>
          </p:nvPr>
        </p:nvSpPr>
        <p:spPr>
          <a:xfrm>
            <a:off x="-660400" y="336666"/>
            <a:ext cx="1954288" cy="914400"/>
          </a:xfrm>
        </p:spPr>
        <p:txBody>
          <a:bodyPr>
            <a:normAutofit/>
          </a:bodyPr>
          <a:lstStyle>
            <a:lvl1pPr marL="0" indent="0" algn="r">
              <a:buNone/>
              <a:defRPr sz="4800" b="0">
                <a:solidFill>
                  <a:schemeClr val="tx1"/>
                </a:solidFill>
              </a:defRPr>
            </a:lvl1pPr>
            <a:lvl2pPr marL="457200" indent="0">
              <a:buNone/>
              <a:defRPr/>
            </a:lvl2pPr>
          </a:lstStyle>
          <a:p>
            <a:pPr lvl="0"/>
            <a:r>
              <a:rPr lang="en-US" altLang="zh-CN" dirty="0" smtClean="0"/>
              <a:t>No.</a:t>
            </a:r>
            <a:endParaRPr lang="zh-CN" altLang="en-US" dirty="0" smtClean="0"/>
          </a:p>
        </p:txBody>
      </p:sp>
    </p:spTree>
    <p:extLst>
      <p:ext uri="{BB962C8B-B14F-4D97-AF65-F5344CB8AC3E}">
        <p14:creationId xmlns:p14="http://schemas.microsoft.com/office/powerpoint/2010/main" val="42468672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ED50751-8187-411D-9C4F-0BF2542A1CE9}" type="datetime1">
              <a:rPr lang="zh-CN" altLang="en-US" smtClean="0"/>
              <a:t>2015/10/20</a:t>
            </a:fld>
            <a:endParaRPr lang="zh-CN" altLang="en-US"/>
          </a:p>
        </p:txBody>
      </p:sp>
      <p:sp>
        <p:nvSpPr>
          <p:cNvPr id="6" name="页脚占位符 5"/>
          <p:cNvSpPr>
            <a:spLocks noGrp="1"/>
          </p:cNvSpPr>
          <p:nvPr>
            <p:ph type="ftr" sz="quarter" idx="11"/>
          </p:nvPr>
        </p:nvSpPr>
        <p:spPr>
          <a:xfrm>
            <a:off x="4342192" y="6356356"/>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DFE2D53A-C09F-4437-80C4-48A9BF04D947}" type="slidenum">
              <a:rPr lang="zh-CN" altLang="en-US" smtClean="0"/>
              <a:t>‹#›</a:t>
            </a:fld>
            <a:endParaRPr lang="zh-CN" altLang="en-US"/>
          </a:p>
        </p:txBody>
      </p:sp>
      <p:sp>
        <p:nvSpPr>
          <p:cNvPr id="8" name="内容占位符 11"/>
          <p:cNvSpPr>
            <a:spLocks noGrp="1"/>
          </p:cNvSpPr>
          <p:nvPr>
            <p:ph sz="quarter" idx="13" hasCustomPrompt="1"/>
          </p:nvPr>
        </p:nvSpPr>
        <p:spPr>
          <a:xfrm>
            <a:off x="-660400" y="336666"/>
            <a:ext cx="1954288" cy="914400"/>
          </a:xfrm>
        </p:spPr>
        <p:txBody>
          <a:bodyPr>
            <a:normAutofit/>
          </a:bodyPr>
          <a:lstStyle>
            <a:lvl1pPr marL="0" indent="0" algn="r">
              <a:buNone/>
              <a:defRPr sz="4800" b="0">
                <a:solidFill>
                  <a:schemeClr val="tx1"/>
                </a:solidFill>
              </a:defRPr>
            </a:lvl1pPr>
            <a:lvl2pPr marL="457200" indent="0">
              <a:buNone/>
              <a:defRPr/>
            </a:lvl2pPr>
          </a:lstStyle>
          <a:p>
            <a:pPr lvl="0"/>
            <a:r>
              <a:rPr lang="en-US" altLang="zh-CN" dirty="0" smtClean="0"/>
              <a:t>No.</a:t>
            </a:r>
            <a:endParaRPr lang="zh-CN" altLang="en-US" dirty="0" smtClean="0"/>
          </a:p>
        </p:txBody>
      </p:sp>
    </p:spTree>
    <p:extLst>
      <p:ext uri="{BB962C8B-B14F-4D97-AF65-F5344CB8AC3E}">
        <p14:creationId xmlns:p14="http://schemas.microsoft.com/office/powerpoint/2010/main" val="357256160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3"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C82B1D9-59F4-4BF6-BEC8-1913682515AF}" type="datetime1">
              <a:rPr lang="zh-CN" altLang="en-US" smtClean="0"/>
              <a:t>2015/10/20</a:t>
            </a:fld>
            <a:endParaRPr lang="zh-CN" altLang="en-US"/>
          </a:p>
        </p:txBody>
      </p:sp>
      <p:sp>
        <p:nvSpPr>
          <p:cNvPr id="8" name="页脚占位符 7"/>
          <p:cNvSpPr>
            <a:spLocks noGrp="1"/>
          </p:cNvSpPr>
          <p:nvPr>
            <p:ph type="ftr" sz="quarter" idx="11"/>
          </p:nvPr>
        </p:nvSpPr>
        <p:spPr>
          <a:xfrm>
            <a:off x="4342192" y="6356356"/>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p:txBody>
          <a:bodyPr/>
          <a:lstStyle/>
          <a:p>
            <a:fld id="{DFE2D53A-C09F-4437-80C4-48A9BF04D947}" type="slidenum">
              <a:rPr lang="zh-CN" altLang="en-US" smtClean="0"/>
              <a:t>‹#›</a:t>
            </a:fld>
            <a:endParaRPr lang="zh-CN" altLang="en-US"/>
          </a:p>
        </p:txBody>
      </p:sp>
      <p:sp>
        <p:nvSpPr>
          <p:cNvPr id="11" name="标题 1"/>
          <p:cNvSpPr>
            <a:spLocks noGrp="1"/>
          </p:cNvSpPr>
          <p:nvPr>
            <p:ph type="title"/>
          </p:nvPr>
        </p:nvSpPr>
        <p:spPr>
          <a:xfrm>
            <a:off x="1225245" y="16788"/>
            <a:ext cx="10515600" cy="1325563"/>
          </a:xfrm>
        </p:spPr>
        <p:txBody>
          <a:bodyPr/>
          <a:lstStyle/>
          <a:p>
            <a:r>
              <a:rPr lang="zh-CN" altLang="en-US" smtClean="0"/>
              <a:t>单击此处编辑母版标题样式</a:t>
            </a:r>
            <a:endParaRPr lang="zh-CN" altLang="en-US"/>
          </a:p>
        </p:txBody>
      </p:sp>
      <p:sp>
        <p:nvSpPr>
          <p:cNvPr id="12" name="内容占位符 11"/>
          <p:cNvSpPr>
            <a:spLocks noGrp="1"/>
          </p:cNvSpPr>
          <p:nvPr>
            <p:ph sz="quarter" idx="13" hasCustomPrompt="1"/>
          </p:nvPr>
        </p:nvSpPr>
        <p:spPr>
          <a:xfrm>
            <a:off x="-660400" y="336666"/>
            <a:ext cx="1954288" cy="914400"/>
          </a:xfrm>
        </p:spPr>
        <p:txBody>
          <a:bodyPr>
            <a:normAutofit/>
          </a:bodyPr>
          <a:lstStyle>
            <a:lvl1pPr marL="0" indent="0" algn="r">
              <a:buNone/>
              <a:defRPr sz="4800" b="0">
                <a:solidFill>
                  <a:schemeClr val="tx1"/>
                </a:solidFill>
              </a:defRPr>
            </a:lvl1pPr>
            <a:lvl2pPr marL="457200" indent="0">
              <a:buNone/>
              <a:defRPr/>
            </a:lvl2pPr>
          </a:lstStyle>
          <a:p>
            <a:pPr lvl="0"/>
            <a:r>
              <a:rPr lang="en-US" altLang="zh-CN" dirty="0" smtClean="0"/>
              <a:t>No.</a:t>
            </a:r>
            <a:endParaRPr lang="zh-CN" altLang="en-US" dirty="0" smtClean="0"/>
          </a:p>
        </p:txBody>
      </p:sp>
    </p:spTree>
    <p:extLst>
      <p:ext uri="{BB962C8B-B14F-4D97-AF65-F5344CB8AC3E}">
        <p14:creationId xmlns:p14="http://schemas.microsoft.com/office/powerpoint/2010/main" val="9527794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FA91015-C90F-4CA8-BD8B-7288232BD82A}" type="datetime1">
              <a:rPr lang="zh-CN" altLang="en-US" smtClean="0"/>
              <a:t>2015/10/20</a:t>
            </a:fld>
            <a:endParaRPr lang="zh-CN" altLang="en-US"/>
          </a:p>
        </p:txBody>
      </p:sp>
      <p:sp>
        <p:nvSpPr>
          <p:cNvPr id="3" name="页脚占位符 2"/>
          <p:cNvSpPr>
            <a:spLocks noGrp="1"/>
          </p:cNvSpPr>
          <p:nvPr>
            <p:ph type="ftr" sz="quarter" idx="11"/>
          </p:nvPr>
        </p:nvSpPr>
        <p:spPr>
          <a:xfrm>
            <a:off x="4342192" y="6356356"/>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p:txBody>
          <a:bodyPr/>
          <a:lstStyle/>
          <a:p>
            <a:fld id="{DFE2D53A-C09F-4437-80C4-48A9BF04D947}" type="slidenum">
              <a:rPr lang="zh-CN" altLang="en-US" smtClean="0"/>
              <a:t>‹#›</a:t>
            </a:fld>
            <a:endParaRPr lang="zh-CN" altLang="en-US"/>
          </a:p>
        </p:txBody>
      </p:sp>
      <p:sp>
        <p:nvSpPr>
          <p:cNvPr id="5" name="标题 1"/>
          <p:cNvSpPr>
            <a:spLocks noGrp="1"/>
          </p:cNvSpPr>
          <p:nvPr>
            <p:ph type="title"/>
          </p:nvPr>
        </p:nvSpPr>
        <p:spPr>
          <a:xfrm>
            <a:off x="1225245" y="16788"/>
            <a:ext cx="10515600" cy="1325563"/>
          </a:xfrm>
        </p:spPr>
        <p:txBody>
          <a:bodyPr/>
          <a:lstStyle/>
          <a:p>
            <a:r>
              <a:rPr lang="zh-CN" altLang="en-US" smtClean="0"/>
              <a:t>单击此处编辑母版标题样式</a:t>
            </a:r>
            <a:endParaRPr lang="zh-CN" altLang="en-US"/>
          </a:p>
        </p:txBody>
      </p:sp>
      <p:sp>
        <p:nvSpPr>
          <p:cNvPr id="6" name="内容占位符 11"/>
          <p:cNvSpPr>
            <a:spLocks noGrp="1"/>
          </p:cNvSpPr>
          <p:nvPr>
            <p:ph sz="quarter" idx="13" hasCustomPrompt="1"/>
          </p:nvPr>
        </p:nvSpPr>
        <p:spPr>
          <a:xfrm>
            <a:off x="-660400" y="336666"/>
            <a:ext cx="1954288" cy="914400"/>
          </a:xfrm>
        </p:spPr>
        <p:txBody>
          <a:bodyPr>
            <a:normAutofit/>
          </a:bodyPr>
          <a:lstStyle>
            <a:lvl1pPr marL="0" indent="0" algn="r">
              <a:buNone/>
              <a:defRPr sz="4800" b="0">
                <a:solidFill>
                  <a:schemeClr val="tx1"/>
                </a:solidFill>
              </a:defRPr>
            </a:lvl1pPr>
            <a:lvl2pPr marL="457200" indent="0">
              <a:buNone/>
              <a:defRPr/>
            </a:lvl2pPr>
          </a:lstStyle>
          <a:p>
            <a:pPr lvl="0"/>
            <a:r>
              <a:rPr lang="en-US" altLang="zh-CN" dirty="0" smtClean="0"/>
              <a:t>No.</a:t>
            </a:r>
            <a:endParaRPr lang="zh-CN" altLang="en-US" dirty="0" smtClean="0"/>
          </a:p>
        </p:txBody>
      </p:sp>
    </p:spTree>
    <p:extLst>
      <p:ext uri="{BB962C8B-B14F-4D97-AF65-F5344CB8AC3E}">
        <p14:creationId xmlns:p14="http://schemas.microsoft.com/office/powerpoint/2010/main" val="10427506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AEE284E-5E25-4163-9274-5679D18F9021}" type="datetime1">
              <a:rPr lang="zh-CN" altLang="en-US" smtClean="0"/>
              <a:t>2015/10/20</a:t>
            </a:fld>
            <a:endParaRPr lang="zh-CN" altLang="en-US"/>
          </a:p>
        </p:txBody>
      </p:sp>
      <p:sp>
        <p:nvSpPr>
          <p:cNvPr id="6" name="页脚占位符 5"/>
          <p:cNvSpPr>
            <a:spLocks noGrp="1"/>
          </p:cNvSpPr>
          <p:nvPr>
            <p:ph type="ftr" sz="quarter" idx="11"/>
          </p:nvPr>
        </p:nvSpPr>
        <p:spPr>
          <a:xfrm>
            <a:off x="4342192" y="6356356"/>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DFE2D53A-C09F-4437-80C4-48A9BF04D947}" type="slidenum">
              <a:rPr lang="zh-CN" altLang="en-US" smtClean="0"/>
              <a:t>‹#›</a:t>
            </a:fld>
            <a:endParaRPr lang="zh-CN" altLang="en-US"/>
          </a:p>
        </p:txBody>
      </p:sp>
    </p:spTree>
    <p:extLst>
      <p:ext uri="{BB962C8B-B14F-4D97-AF65-F5344CB8AC3E}">
        <p14:creationId xmlns:p14="http://schemas.microsoft.com/office/powerpoint/2010/main" val="35319281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31"/>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57D8712-A231-4FE0-9C09-037C7D3E968F}" type="datetime1">
              <a:rPr lang="zh-CN" altLang="en-US" smtClean="0"/>
              <a:t>2015/10/20</a:t>
            </a:fld>
            <a:endParaRPr lang="zh-CN" altLang="en-US"/>
          </a:p>
        </p:txBody>
      </p:sp>
      <p:sp>
        <p:nvSpPr>
          <p:cNvPr id="6" name="页脚占位符 5"/>
          <p:cNvSpPr>
            <a:spLocks noGrp="1"/>
          </p:cNvSpPr>
          <p:nvPr>
            <p:ph type="ftr" sz="quarter" idx="11"/>
          </p:nvPr>
        </p:nvSpPr>
        <p:spPr>
          <a:xfrm>
            <a:off x="4342192" y="6356356"/>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DFE2D53A-C09F-4437-80C4-48A9BF04D947}" type="slidenum">
              <a:rPr lang="zh-CN" altLang="en-US" smtClean="0"/>
              <a:t>‹#›</a:t>
            </a:fld>
            <a:endParaRPr lang="zh-CN" altLang="en-US"/>
          </a:p>
        </p:txBody>
      </p:sp>
    </p:spTree>
    <p:extLst>
      <p:ext uri="{BB962C8B-B14F-4D97-AF65-F5344CB8AC3E}">
        <p14:creationId xmlns:p14="http://schemas.microsoft.com/office/powerpoint/2010/main" val="29635451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11353800" y="6356352"/>
            <a:ext cx="838200" cy="365126"/>
          </a:xfrm>
          <a:prstGeom prst="rect">
            <a:avLst/>
          </a:prstGeom>
          <a:solidFill>
            <a:srgbClr val="BA2A1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p>
        </p:txBody>
      </p:sp>
      <p:sp>
        <p:nvSpPr>
          <p:cNvPr id="9" name="矩形 8"/>
          <p:cNvSpPr/>
          <p:nvPr userDrawn="1"/>
        </p:nvSpPr>
        <p:spPr>
          <a:xfrm>
            <a:off x="0" y="6356354"/>
            <a:ext cx="11176000" cy="365124"/>
          </a:xfrm>
          <a:prstGeom prst="rect">
            <a:avLst/>
          </a:prstGeom>
          <a:solidFill>
            <a:srgbClr val="9799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p>
        </p:txBody>
      </p:sp>
      <p:sp>
        <p:nvSpPr>
          <p:cNvPr id="2" name="标题占位符 1"/>
          <p:cNvSpPr>
            <a:spLocks noGrp="1"/>
          </p:cNvSpPr>
          <p:nvPr>
            <p:ph type="title"/>
          </p:nvPr>
        </p:nvSpPr>
        <p:spPr>
          <a:xfrm>
            <a:off x="1225245" y="16788"/>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hidden="1"/>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0" y="6356356"/>
            <a:ext cx="2743200" cy="365125"/>
          </a:xfrm>
          <a:prstGeom prst="rect">
            <a:avLst/>
          </a:prstGeom>
        </p:spPr>
        <p:txBody>
          <a:bodyPr vert="horz" lIns="91440" tIns="45720" rIns="91440" bIns="45720" rtlCol="0" anchor="ctr"/>
          <a:lstStyle>
            <a:lvl1pPr algn="ctr">
              <a:defRPr sz="1200">
                <a:solidFill>
                  <a:schemeClr val="bg1"/>
                </a:solidFill>
                <a:latin typeface="+mn-lt"/>
                <a:ea typeface="楷体" panose="02010609060101010101" pitchFamily="49" charset="-122"/>
              </a:defRPr>
            </a:lvl1pPr>
          </a:lstStyle>
          <a:p>
            <a:fld id="{D7816B6B-8ACE-4D42-9900-48591BFB7F43}" type="datetime1">
              <a:rPr lang="zh-CN" altLang="en-US" smtClean="0"/>
              <a:t>2015/10/20</a:t>
            </a:fld>
            <a:endParaRPr lang="zh-CN" altLang="en-US"/>
          </a:p>
        </p:txBody>
      </p:sp>
      <p:sp>
        <p:nvSpPr>
          <p:cNvPr id="6" name="灯片编号占位符 5"/>
          <p:cNvSpPr>
            <a:spLocks noGrp="1"/>
          </p:cNvSpPr>
          <p:nvPr>
            <p:ph type="sldNum" sz="quarter" idx="4"/>
          </p:nvPr>
        </p:nvSpPr>
        <p:spPr>
          <a:xfrm>
            <a:off x="11353800" y="6356356"/>
            <a:ext cx="832152" cy="365125"/>
          </a:xfrm>
          <a:prstGeom prst="rect">
            <a:avLst/>
          </a:prstGeom>
        </p:spPr>
        <p:txBody>
          <a:bodyPr vert="horz" lIns="91440" tIns="45720" rIns="91440" bIns="45720" rtlCol="0" anchor="ctr"/>
          <a:lstStyle>
            <a:lvl1pPr algn="ctr">
              <a:defRPr sz="1200">
                <a:solidFill>
                  <a:schemeClr val="bg1"/>
                </a:solidFill>
                <a:latin typeface="+mn-lt"/>
                <a:ea typeface="楷体" panose="02010609060101010101" pitchFamily="49" charset="-122"/>
              </a:defRPr>
            </a:lvl1pPr>
          </a:lstStyle>
          <a:p>
            <a:fld id="{DFE2D53A-C09F-4437-80C4-48A9BF04D947}" type="slidenum">
              <a:rPr lang="zh-CN" altLang="en-US" smtClean="0"/>
              <a:pPr/>
              <a:t>‹#›</a:t>
            </a:fld>
            <a:endParaRPr lang="zh-CN" altLang="en-US"/>
          </a:p>
        </p:txBody>
      </p:sp>
      <p:sp>
        <p:nvSpPr>
          <p:cNvPr id="7" name="页脚占位符 6"/>
          <p:cNvSpPr>
            <a:spLocks noGrp="1"/>
          </p:cNvSpPr>
          <p:nvPr>
            <p:ph type="ftr" sz="quarter" idx="3"/>
          </p:nvPr>
        </p:nvSpPr>
        <p:spPr>
          <a:xfrm>
            <a:off x="4038600" y="6356353"/>
            <a:ext cx="4114800" cy="365125"/>
          </a:xfrm>
          <a:prstGeom prst="rect">
            <a:avLst/>
          </a:prstGeom>
        </p:spPr>
        <p:txBody>
          <a:bodyPr vert="horz" lIns="91440" tIns="45720" rIns="91440" bIns="45720" rtlCol="0" anchor="ctr"/>
          <a:lstStyle>
            <a:lvl1pPr algn="ctr">
              <a:defRPr sz="1200">
                <a:solidFill>
                  <a:schemeClr val="bg1"/>
                </a:solidFill>
                <a:latin typeface="楷体" panose="02010609060101010101" pitchFamily="49" charset="-122"/>
                <a:ea typeface="楷体" panose="02010609060101010101" pitchFamily="49" charset="-122"/>
              </a:defRPr>
            </a:lvl1pPr>
          </a:lstStyle>
          <a:p>
            <a:endParaRPr lang="zh-CN" altLang="en-US" dirty="0"/>
          </a:p>
        </p:txBody>
      </p:sp>
      <p:sp>
        <p:nvSpPr>
          <p:cNvPr id="13" name="矩形 12"/>
          <p:cNvSpPr/>
          <p:nvPr userDrawn="1"/>
        </p:nvSpPr>
        <p:spPr>
          <a:xfrm>
            <a:off x="1225245" y="1017818"/>
            <a:ext cx="10966755" cy="58057"/>
          </a:xfrm>
          <a:prstGeom prst="rect">
            <a:avLst/>
          </a:prstGeom>
          <a:solidFill>
            <a:srgbClr val="BA2A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矩形 13"/>
          <p:cNvSpPr/>
          <p:nvPr userDrawn="1"/>
        </p:nvSpPr>
        <p:spPr>
          <a:xfrm>
            <a:off x="2" y="1017814"/>
            <a:ext cx="1108380" cy="58058"/>
          </a:xfrm>
          <a:prstGeom prst="rect">
            <a:avLst/>
          </a:prstGeom>
          <a:solidFill>
            <a:srgbClr val="979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1506432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2" r:id="rId5"/>
    <p:sldLayoutId id="2147483653"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6.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2.png"/><Relationship Id="rId4" Type="http://schemas.openxmlformats.org/officeDocument/2006/relationships/image" Target="../media/image15.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24.png"/><Relationship Id="rId4" Type="http://schemas.openxmlformats.org/officeDocument/2006/relationships/image" Target="../media/image17.wmf"/></Relationships>
</file>

<file path=ppt/slides/_rels/slide1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27.png"/><Relationship Id="rId4" Type="http://schemas.openxmlformats.org/officeDocument/2006/relationships/image" Target="../media/image19.wmf"/></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tmp"/><Relationship Id="rId1" Type="http://schemas.openxmlformats.org/officeDocument/2006/relationships/slideLayout" Target="../slideLayouts/slideLayout4.xml"/><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5.tmp"/></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9900" y="1825856"/>
            <a:ext cx="11252200" cy="1701116"/>
          </a:xfrm>
        </p:spPr>
        <p:txBody>
          <a:bodyPr>
            <a:noAutofit/>
          </a:bodyPr>
          <a:lstStyle/>
          <a:p>
            <a:r>
              <a:rPr lang="en-US" altLang="zh-CN" sz="4000" b="1" dirty="0" smtClean="0"/>
              <a:t>Generation of Typical Digital Signals and Its Frequency Spectrum Analysis by Using MATLAB</a:t>
            </a:r>
            <a:endParaRPr lang="zh-CN" altLang="en-US" sz="4000" b="1" dirty="0"/>
          </a:p>
        </p:txBody>
      </p:sp>
      <p:sp>
        <p:nvSpPr>
          <p:cNvPr id="3" name="副标题 2"/>
          <p:cNvSpPr>
            <a:spLocks noGrp="1"/>
          </p:cNvSpPr>
          <p:nvPr>
            <p:ph type="subTitle" idx="1"/>
          </p:nvPr>
        </p:nvSpPr>
        <p:spPr/>
        <p:txBody>
          <a:bodyPr/>
          <a:lstStyle/>
          <a:p>
            <a:r>
              <a:rPr lang="en-US" altLang="zh-CN" dirty="0" smtClean="0"/>
              <a:t>Fundamentals and Experiments</a:t>
            </a:r>
            <a:endParaRPr lang="zh-CN" altLang="en-US" dirty="0"/>
          </a:p>
        </p:txBody>
      </p:sp>
    </p:spTree>
    <p:extLst>
      <p:ext uri="{BB962C8B-B14F-4D97-AF65-F5344CB8AC3E}">
        <p14:creationId xmlns:p14="http://schemas.microsoft.com/office/powerpoint/2010/main" val="2132192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5888" y="2595456"/>
            <a:ext cx="12777712" cy="981078"/>
          </a:xfrm>
        </p:spPr>
        <p:txBody>
          <a:bodyPr>
            <a:normAutofit/>
          </a:bodyPr>
          <a:lstStyle/>
          <a:p>
            <a:r>
              <a:rPr lang="en-US" altLang="zh-CN" sz="5400" dirty="0"/>
              <a:t>Input an Audio File to </a:t>
            </a:r>
            <a:r>
              <a:rPr lang="en-US" altLang="zh-CN" sz="5400" dirty="0" smtClean="0"/>
              <a:t>Workspace</a:t>
            </a:r>
            <a:endParaRPr lang="zh-CN" altLang="en-US" sz="5400" dirty="0"/>
          </a:p>
        </p:txBody>
      </p:sp>
      <p:sp>
        <p:nvSpPr>
          <p:cNvPr id="3" name="内容占位符 2"/>
          <p:cNvSpPr>
            <a:spLocks noGrp="1"/>
          </p:cNvSpPr>
          <p:nvPr>
            <p:ph sz="quarter" idx="10"/>
          </p:nvPr>
        </p:nvSpPr>
        <p:spPr/>
        <p:txBody>
          <a:bodyPr/>
          <a:lstStyle/>
          <a:p>
            <a:r>
              <a:rPr lang="en-US" altLang="zh-CN" dirty="0" smtClean="0"/>
              <a:t>2.</a:t>
            </a:r>
            <a:endParaRPr lang="zh-CN" altLang="en-US" dirty="0"/>
          </a:p>
        </p:txBody>
      </p:sp>
    </p:spTree>
    <p:extLst>
      <p:ext uri="{BB962C8B-B14F-4D97-AF65-F5344CB8AC3E}">
        <p14:creationId xmlns:p14="http://schemas.microsoft.com/office/powerpoint/2010/main" val="41409297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Import an </a:t>
            </a:r>
            <a:r>
              <a:rPr lang="en-US" altLang="zh-CN" dirty="0"/>
              <a:t>Audio File to MATLAB </a:t>
            </a:r>
            <a:r>
              <a:rPr lang="en-US" altLang="zh-CN" dirty="0" smtClean="0"/>
              <a:t>Workspace</a:t>
            </a:r>
            <a:endParaRPr lang="en-US" altLang="zh-CN" dirty="0"/>
          </a:p>
        </p:txBody>
      </p:sp>
      <p:sp>
        <p:nvSpPr>
          <p:cNvPr id="3" name="日期占位符 2"/>
          <p:cNvSpPr>
            <a:spLocks noGrp="1"/>
          </p:cNvSpPr>
          <p:nvPr>
            <p:ph type="dt" sz="half" idx="10"/>
          </p:nvPr>
        </p:nvSpPr>
        <p:spPr/>
        <p:txBody>
          <a:bodyPr/>
          <a:lstStyle/>
          <a:p>
            <a:fld id="{145210E2-0047-47D0-BC44-EB9A35B85571}" type="datetime1">
              <a:rPr lang="zh-CN" altLang="en-US" smtClean="0"/>
              <a:t>2015/10/20</a:t>
            </a:fld>
            <a:endParaRPr lang="zh-CN" altLang="en-US" dirty="0"/>
          </a:p>
        </p:txBody>
      </p:sp>
      <p:sp>
        <p:nvSpPr>
          <p:cNvPr id="4" name="灯片编号占位符 3"/>
          <p:cNvSpPr>
            <a:spLocks noGrp="1"/>
          </p:cNvSpPr>
          <p:nvPr>
            <p:ph type="sldNum" sz="quarter" idx="12"/>
          </p:nvPr>
        </p:nvSpPr>
        <p:spPr/>
        <p:txBody>
          <a:bodyPr/>
          <a:lstStyle/>
          <a:p>
            <a:fld id="{DFE2D53A-C09F-4437-80C4-48A9BF04D947}" type="slidenum">
              <a:rPr lang="zh-CN" altLang="en-US" smtClean="0"/>
              <a:t>11</a:t>
            </a:fld>
            <a:endParaRPr lang="zh-CN" altLang="en-US"/>
          </a:p>
        </p:txBody>
      </p:sp>
      <p:sp>
        <p:nvSpPr>
          <p:cNvPr id="5" name="内容占位符 4"/>
          <p:cNvSpPr>
            <a:spLocks noGrp="1"/>
          </p:cNvSpPr>
          <p:nvPr>
            <p:ph sz="quarter" idx="13"/>
          </p:nvPr>
        </p:nvSpPr>
        <p:spPr/>
        <p:txBody>
          <a:bodyPr/>
          <a:lstStyle/>
          <a:p>
            <a:r>
              <a:rPr lang="en-US" altLang="zh-CN" dirty="0" smtClean="0"/>
              <a:t>2.</a:t>
            </a:r>
            <a:endParaRPr lang="zh-CN" altLang="en-US" dirty="0"/>
          </a:p>
        </p:txBody>
      </p:sp>
      <p:pic>
        <p:nvPicPr>
          <p:cNvPr id="8" name="图片 7"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2" y="1968499"/>
            <a:ext cx="12001216" cy="2921002"/>
          </a:xfrm>
          <a:prstGeom prst="rect">
            <a:avLst/>
          </a:prstGeom>
        </p:spPr>
      </p:pic>
    </p:spTree>
    <p:extLst>
      <p:ext uri="{BB962C8B-B14F-4D97-AF65-F5344CB8AC3E}">
        <p14:creationId xmlns:p14="http://schemas.microsoft.com/office/powerpoint/2010/main" val="27414029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Import an </a:t>
            </a:r>
            <a:r>
              <a:rPr lang="en-US" altLang="zh-CN" dirty="0"/>
              <a:t>Audio File to MATLAB </a:t>
            </a:r>
            <a:r>
              <a:rPr lang="en-US" altLang="zh-CN" dirty="0" smtClean="0"/>
              <a:t>Workspace</a:t>
            </a:r>
            <a:endParaRPr lang="en-US" altLang="zh-CN" dirty="0"/>
          </a:p>
        </p:txBody>
      </p:sp>
      <p:sp>
        <p:nvSpPr>
          <p:cNvPr id="3" name="日期占位符 2"/>
          <p:cNvSpPr>
            <a:spLocks noGrp="1"/>
          </p:cNvSpPr>
          <p:nvPr>
            <p:ph type="dt" sz="half" idx="10"/>
          </p:nvPr>
        </p:nvSpPr>
        <p:spPr/>
        <p:txBody>
          <a:bodyPr/>
          <a:lstStyle/>
          <a:p>
            <a:fld id="{145210E2-0047-47D0-BC44-EB9A35B85571}" type="datetime1">
              <a:rPr lang="zh-CN" altLang="en-US" smtClean="0"/>
              <a:t>2015/10/20</a:t>
            </a:fld>
            <a:endParaRPr lang="zh-CN" altLang="en-US" dirty="0"/>
          </a:p>
        </p:txBody>
      </p:sp>
      <p:sp>
        <p:nvSpPr>
          <p:cNvPr id="4" name="灯片编号占位符 3"/>
          <p:cNvSpPr>
            <a:spLocks noGrp="1"/>
          </p:cNvSpPr>
          <p:nvPr>
            <p:ph type="sldNum" sz="quarter" idx="12"/>
          </p:nvPr>
        </p:nvSpPr>
        <p:spPr/>
        <p:txBody>
          <a:bodyPr/>
          <a:lstStyle/>
          <a:p>
            <a:fld id="{DFE2D53A-C09F-4437-80C4-48A9BF04D947}" type="slidenum">
              <a:rPr lang="zh-CN" altLang="en-US" smtClean="0"/>
              <a:t>12</a:t>
            </a:fld>
            <a:endParaRPr lang="zh-CN" altLang="en-US"/>
          </a:p>
        </p:txBody>
      </p:sp>
      <p:sp>
        <p:nvSpPr>
          <p:cNvPr id="5" name="内容占位符 4"/>
          <p:cNvSpPr>
            <a:spLocks noGrp="1"/>
          </p:cNvSpPr>
          <p:nvPr>
            <p:ph sz="quarter" idx="13"/>
          </p:nvPr>
        </p:nvSpPr>
        <p:spPr/>
        <p:txBody>
          <a:bodyPr/>
          <a:lstStyle/>
          <a:p>
            <a:r>
              <a:rPr lang="en-US" altLang="zh-CN" dirty="0" smtClean="0"/>
              <a:t>2.</a:t>
            </a:r>
            <a:endParaRPr lang="zh-CN" altLang="en-US" dirty="0"/>
          </a:p>
        </p:txBody>
      </p:sp>
      <p:pic>
        <p:nvPicPr>
          <p:cNvPr id="7" name="图片 6"/>
          <p:cNvPicPr>
            <a:picLocks noChangeAspect="1"/>
          </p:cNvPicPr>
          <p:nvPr/>
        </p:nvPicPr>
        <p:blipFill rotWithShape="1">
          <a:blip r:embed="rId2">
            <a:clrChange>
              <a:clrFrom>
                <a:srgbClr val="FFFFFF"/>
              </a:clrFrom>
              <a:clrTo>
                <a:srgbClr val="FFFFFF">
                  <a:alpha val="0"/>
                </a:srgbClr>
              </a:clrTo>
            </a:clrChange>
          </a:blip>
          <a:srcRect l="10413" t="3250" r="8358" b="3468"/>
          <a:stretch/>
        </p:blipFill>
        <p:spPr>
          <a:xfrm>
            <a:off x="1168400" y="1051924"/>
            <a:ext cx="9855200" cy="5398213"/>
          </a:xfrm>
          <a:prstGeom prst="rect">
            <a:avLst/>
          </a:prstGeom>
        </p:spPr>
      </p:pic>
    </p:spTree>
    <p:extLst>
      <p:ext uri="{BB962C8B-B14F-4D97-AF65-F5344CB8AC3E}">
        <p14:creationId xmlns:p14="http://schemas.microsoft.com/office/powerpoint/2010/main" val="3293699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5888" y="2595456"/>
            <a:ext cx="12777712" cy="981078"/>
          </a:xfrm>
        </p:spPr>
        <p:txBody>
          <a:bodyPr>
            <a:normAutofit/>
          </a:bodyPr>
          <a:lstStyle/>
          <a:p>
            <a:r>
              <a:rPr lang="en-US" altLang="zh-CN" sz="5400" dirty="0"/>
              <a:t>Analyze Signals by Using DTFT/DFT </a:t>
            </a:r>
            <a:endParaRPr lang="zh-CN" altLang="en-US" sz="5400" dirty="0"/>
          </a:p>
        </p:txBody>
      </p:sp>
      <p:sp>
        <p:nvSpPr>
          <p:cNvPr id="3" name="内容占位符 2"/>
          <p:cNvSpPr>
            <a:spLocks noGrp="1"/>
          </p:cNvSpPr>
          <p:nvPr>
            <p:ph sz="quarter" idx="10"/>
          </p:nvPr>
        </p:nvSpPr>
        <p:spPr/>
        <p:txBody>
          <a:bodyPr/>
          <a:lstStyle/>
          <a:p>
            <a:r>
              <a:rPr lang="en-US" altLang="zh-CN" dirty="0" smtClean="0"/>
              <a:t>3.</a:t>
            </a:r>
            <a:endParaRPr lang="zh-CN" altLang="en-US" dirty="0"/>
          </a:p>
        </p:txBody>
      </p:sp>
    </p:spTree>
    <p:extLst>
      <p:ext uri="{BB962C8B-B14F-4D97-AF65-F5344CB8AC3E}">
        <p14:creationId xmlns:p14="http://schemas.microsoft.com/office/powerpoint/2010/main" val="2607784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Analyze Signals by Using DTFT/DFT in </a:t>
            </a:r>
            <a:r>
              <a:rPr lang="en-US" altLang="zh-CN" dirty="0" smtClean="0"/>
              <a:t>MATLAB</a:t>
            </a:r>
            <a:endParaRPr lang="en-US" altLang="zh-CN" dirty="0"/>
          </a:p>
        </p:txBody>
      </p:sp>
      <p:sp>
        <p:nvSpPr>
          <p:cNvPr id="3" name="日期占位符 2"/>
          <p:cNvSpPr>
            <a:spLocks noGrp="1"/>
          </p:cNvSpPr>
          <p:nvPr>
            <p:ph type="dt" sz="half" idx="10"/>
          </p:nvPr>
        </p:nvSpPr>
        <p:spPr/>
        <p:txBody>
          <a:bodyPr/>
          <a:lstStyle/>
          <a:p>
            <a:fld id="{145210E2-0047-47D0-BC44-EB9A35B85571}" type="datetime1">
              <a:rPr lang="zh-CN" altLang="en-US" smtClean="0"/>
              <a:t>2015/10/20</a:t>
            </a:fld>
            <a:endParaRPr lang="zh-CN" altLang="en-US" dirty="0"/>
          </a:p>
        </p:txBody>
      </p:sp>
      <p:sp>
        <p:nvSpPr>
          <p:cNvPr id="4" name="灯片编号占位符 3"/>
          <p:cNvSpPr>
            <a:spLocks noGrp="1"/>
          </p:cNvSpPr>
          <p:nvPr>
            <p:ph type="sldNum" sz="quarter" idx="12"/>
          </p:nvPr>
        </p:nvSpPr>
        <p:spPr/>
        <p:txBody>
          <a:bodyPr/>
          <a:lstStyle/>
          <a:p>
            <a:fld id="{DFE2D53A-C09F-4437-80C4-48A9BF04D947}" type="slidenum">
              <a:rPr lang="zh-CN" altLang="en-US" smtClean="0"/>
              <a:t>14</a:t>
            </a:fld>
            <a:endParaRPr lang="zh-CN" altLang="en-US"/>
          </a:p>
        </p:txBody>
      </p:sp>
      <p:sp>
        <p:nvSpPr>
          <p:cNvPr id="5" name="内容占位符 4"/>
          <p:cNvSpPr>
            <a:spLocks noGrp="1"/>
          </p:cNvSpPr>
          <p:nvPr>
            <p:ph sz="quarter" idx="13"/>
          </p:nvPr>
        </p:nvSpPr>
        <p:spPr/>
        <p:txBody>
          <a:bodyPr/>
          <a:lstStyle/>
          <a:p>
            <a:r>
              <a:rPr lang="en-US" altLang="zh-CN" dirty="0" smtClean="0"/>
              <a:t>3.</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1133849802"/>
              </p:ext>
            </p:extLst>
          </p:nvPr>
        </p:nvGraphicFramePr>
        <p:xfrm>
          <a:off x="3270250" y="1106488"/>
          <a:ext cx="5651500" cy="1289050"/>
        </p:xfrm>
        <a:graphic>
          <a:graphicData uri="http://schemas.openxmlformats.org/presentationml/2006/ole">
            <mc:AlternateContent xmlns:mc="http://schemas.openxmlformats.org/markup-compatibility/2006">
              <mc:Choice xmlns:v="urn:schemas-microsoft-com:vml" Requires="v">
                <p:oleObj spid="_x0000_s9252" name="Equation" r:id="rId3" imgW="1892160" imgH="431640" progId="Equation.DSMT4">
                  <p:embed/>
                </p:oleObj>
              </mc:Choice>
              <mc:Fallback>
                <p:oleObj name="Equation" r:id="rId3" imgW="1892160" imgH="431640" progId="Equation.DSMT4">
                  <p:embed/>
                  <p:pic>
                    <p:nvPicPr>
                      <p:cNvPr id="0" name=""/>
                      <p:cNvPicPr/>
                      <p:nvPr/>
                    </p:nvPicPr>
                    <p:blipFill>
                      <a:blip r:embed="rId4"/>
                      <a:stretch>
                        <a:fillRect/>
                      </a:stretch>
                    </p:blipFill>
                    <p:spPr>
                      <a:xfrm>
                        <a:off x="3270250" y="1106488"/>
                        <a:ext cx="5651500" cy="128905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9" name="文本框 8"/>
              <p:cNvSpPr txBox="1"/>
              <p:nvPr/>
            </p:nvSpPr>
            <p:spPr>
              <a:xfrm>
                <a:off x="454176" y="2368584"/>
                <a:ext cx="11315700" cy="2246769"/>
              </a:xfrm>
              <a:prstGeom prst="rect">
                <a:avLst/>
              </a:prstGeom>
              <a:noFill/>
            </p:spPr>
            <p:txBody>
              <a:bodyPr wrap="square" rtlCol="0">
                <a:spAutoFit/>
              </a:bodyPr>
              <a:lstStyle/>
              <a:p>
                <a:pPr indent="457200" algn="just"/>
                <a:r>
                  <a:rPr lang="en-US" altLang="zh-CN" sz="2800" dirty="0" smtClean="0"/>
                  <a:t>In general, the computers are conditioned by processing time and resource, which means they can not calculate the proper DTFT of an infinite signal or can not express this signal in frequency domain continuously. </a:t>
                </a:r>
              </a:p>
              <a:p>
                <a:pPr indent="457200" algn="just"/>
                <a:r>
                  <a:rPr lang="en-US" altLang="zh-CN" sz="2800" dirty="0" smtClean="0"/>
                  <a:t>If we planning to examine a signal in frequency domain by using the DTFT, we should describe this signal as a polynomial function of </a:t>
                </a:r>
                <a14:m>
                  <m:oMath xmlns:m="http://schemas.openxmlformats.org/officeDocument/2006/math">
                    <m:r>
                      <a:rPr lang="zh-CN" altLang="en-US" sz="2800" i="1" smtClean="0">
                        <a:latin typeface="Cambria Math" panose="02040503050406030204" pitchFamily="18" charset="0"/>
                      </a:rPr>
                      <m:t>𝜔</m:t>
                    </m:r>
                  </m:oMath>
                </a14:m>
                <a:r>
                  <a:rPr lang="en-US" altLang="zh-CN" sz="2800" dirty="0" smtClean="0"/>
                  <a:t>.</a:t>
                </a:r>
                <a:endParaRPr lang="zh-CN" altLang="en-US" sz="2800" dirty="0"/>
              </a:p>
            </p:txBody>
          </p:sp>
        </mc:Choice>
        <mc:Fallback xmlns="">
          <p:sp>
            <p:nvSpPr>
              <p:cNvPr id="9" name="文本框 8"/>
              <p:cNvSpPr txBox="1">
                <a:spLocks noRot="1" noChangeAspect="1" noMove="1" noResize="1" noEditPoints="1" noAdjustHandles="1" noChangeArrowheads="1" noChangeShapeType="1" noTextEdit="1"/>
              </p:cNvSpPr>
              <p:nvPr/>
            </p:nvSpPr>
            <p:spPr>
              <a:xfrm>
                <a:off x="454176" y="2368584"/>
                <a:ext cx="11315700" cy="2246769"/>
              </a:xfrm>
              <a:prstGeom prst="rect">
                <a:avLst/>
              </a:prstGeom>
              <a:blipFill rotWithShape="0">
                <a:blip r:embed="rId5"/>
                <a:stretch>
                  <a:fillRect l="-1131" t="-2717" r="-1078" b="-7065"/>
                </a:stretch>
              </a:blipFill>
            </p:spPr>
            <p:txBody>
              <a:bodyPr/>
              <a:lstStyle/>
              <a:p>
                <a:r>
                  <a:rPr lang="zh-CN" altLang="en-US">
                    <a:noFill/>
                  </a:rPr>
                  <a:t> </a:t>
                </a:r>
              </a:p>
            </p:txBody>
          </p:sp>
        </mc:Fallback>
      </mc:AlternateContent>
      <p:graphicFrame>
        <p:nvGraphicFramePr>
          <p:cNvPr id="10" name="对象 9"/>
          <p:cNvGraphicFramePr>
            <a:graphicFrameLocks noChangeAspect="1"/>
          </p:cNvGraphicFramePr>
          <p:nvPr>
            <p:extLst>
              <p:ext uri="{D42A27DB-BD31-4B8C-83A1-F6EECF244321}">
                <p14:modId xmlns:p14="http://schemas.microsoft.com/office/powerpoint/2010/main" val="1980828657"/>
              </p:ext>
            </p:extLst>
          </p:nvPr>
        </p:nvGraphicFramePr>
        <p:xfrm>
          <a:off x="1863725" y="4625975"/>
          <a:ext cx="8496300" cy="1365250"/>
        </p:xfrm>
        <a:graphic>
          <a:graphicData uri="http://schemas.openxmlformats.org/presentationml/2006/ole">
            <mc:AlternateContent xmlns:mc="http://schemas.openxmlformats.org/markup-compatibility/2006">
              <mc:Choice xmlns:v="urn:schemas-microsoft-com:vml" Requires="v">
                <p:oleObj spid="_x0000_s9253" name="Equation" r:id="rId6" imgW="2844720" imgH="457200" progId="Equation.DSMT4">
                  <p:embed/>
                </p:oleObj>
              </mc:Choice>
              <mc:Fallback>
                <p:oleObj name="Equation" r:id="rId6" imgW="2844720" imgH="457200" progId="Equation.DSMT4">
                  <p:embed/>
                  <p:pic>
                    <p:nvPicPr>
                      <p:cNvPr id="0" name=""/>
                      <p:cNvPicPr/>
                      <p:nvPr/>
                    </p:nvPicPr>
                    <p:blipFill>
                      <a:blip r:embed="rId7"/>
                      <a:stretch>
                        <a:fillRect/>
                      </a:stretch>
                    </p:blipFill>
                    <p:spPr>
                      <a:xfrm>
                        <a:off x="1863725" y="4625975"/>
                        <a:ext cx="8496300" cy="1365250"/>
                      </a:xfrm>
                      <a:prstGeom prst="rect">
                        <a:avLst/>
                      </a:prstGeom>
                    </p:spPr>
                  </p:pic>
                </p:oleObj>
              </mc:Fallback>
            </mc:AlternateContent>
          </a:graphicData>
        </a:graphic>
      </p:graphicFrame>
    </p:spTree>
    <p:extLst>
      <p:ext uri="{BB962C8B-B14F-4D97-AF65-F5344CB8AC3E}">
        <p14:creationId xmlns:p14="http://schemas.microsoft.com/office/powerpoint/2010/main" val="34718602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Analyze Signals by Using DTFT/DFT in </a:t>
            </a:r>
            <a:r>
              <a:rPr lang="en-US" altLang="zh-CN" dirty="0" smtClean="0"/>
              <a:t>MATLAB</a:t>
            </a:r>
            <a:endParaRPr lang="en-US" altLang="zh-CN" dirty="0"/>
          </a:p>
        </p:txBody>
      </p:sp>
      <p:sp>
        <p:nvSpPr>
          <p:cNvPr id="3" name="日期占位符 2"/>
          <p:cNvSpPr>
            <a:spLocks noGrp="1"/>
          </p:cNvSpPr>
          <p:nvPr>
            <p:ph type="dt" sz="half" idx="10"/>
          </p:nvPr>
        </p:nvSpPr>
        <p:spPr/>
        <p:txBody>
          <a:bodyPr/>
          <a:lstStyle/>
          <a:p>
            <a:fld id="{145210E2-0047-47D0-BC44-EB9A35B85571}" type="datetime1">
              <a:rPr lang="zh-CN" altLang="en-US" smtClean="0"/>
              <a:t>2015/10/20</a:t>
            </a:fld>
            <a:endParaRPr lang="zh-CN" altLang="en-US" dirty="0"/>
          </a:p>
        </p:txBody>
      </p:sp>
      <p:sp>
        <p:nvSpPr>
          <p:cNvPr id="4" name="灯片编号占位符 3"/>
          <p:cNvSpPr>
            <a:spLocks noGrp="1"/>
          </p:cNvSpPr>
          <p:nvPr>
            <p:ph type="sldNum" sz="quarter" idx="12"/>
          </p:nvPr>
        </p:nvSpPr>
        <p:spPr/>
        <p:txBody>
          <a:bodyPr/>
          <a:lstStyle/>
          <a:p>
            <a:fld id="{DFE2D53A-C09F-4437-80C4-48A9BF04D947}" type="slidenum">
              <a:rPr lang="zh-CN" altLang="en-US" smtClean="0"/>
              <a:t>15</a:t>
            </a:fld>
            <a:endParaRPr lang="zh-CN" altLang="en-US"/>
          </a:p>
        </p:txBody>
      </p:sp>
      <p:sp>
        <p:nvSpPr>
          <p:cNvPr id="5" name="内容占位符 4"/>
          <p:cNvSpPr>
            <a:spLocks noGrp="1"/>
          </p:cNvSpPr>
          <p:nvPr>
            <p:ph sz="quarter" idx="13"/>
          </p:nvPr>
        </p:nvSpPr>
        <p:spPr/>
        <p:txBody>
          <a:bodyPr/>
          <a:lstStyle/>
          <a:p>
            <a:r>
              <a:rPr lang="en-US" altLang="zh-CN" dirty="0" smtClean="0"/>
              <a:t>3.</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3460287215"/>
              </p:ext>
            </p:extLst>
          </p:nvPr>
        </p:nvGraphicFramePr>
        <p:xfrm>
          <a:off x="938213" y="1771650"/>
          <a:ext cx="10315575" cy="719138"/>
        </p:xfrm>
        <a:graphic>
          <a:graphicData uri="http://schemas.openxmlformats.org/presentationml/2006/ole">
            <mc:AlternateContent xmlns:mc="http://schemas.openxmlformats.org/markup-compatibility/2006">
              <mc:Choice xmlns:v="urn:schemas-microsoft-com:vml" Requires="v">
                <p:oleObj spid="_x0000_s11280" name="Equation" r:id="rId3" imgW="3454200" imgH="241200" progId="Equation.DSMT4">
                  <p:embed/>
                </p:oleObj>
              </mc:Choice>
              <mc:Fallback>
                <p:oleObj name="Equation" r:id="rId3" imgW="3454200" imgH="241200" progId="Equation.DSMT4">
                  <p:embed/>
                  <p:pic>
                    <p:nvPicPr>
                      <p:cNvPr id="0" name=""/>
                      <p:cNvPicPr/>
                      <p:nvPr/>
                    </p:nvPicPr>
                    <p:blipFill>
                      <a:blip r:embed="rId4"/>
                      <a:stretch>
                        <a:fillRect/>
                      </a:stretch>
                    </p:blipFill>
                    <p:spPr>
                      <a:xfrm>
                        <a:off x="938213" y="1771650"/>
                        <a:ext cx="10315575" cy="71913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9" name="文本框 8"/>
              <p:cNvSpPr txBox="1"/>
              <p:nvPr/>
            </p:nvSpPr>
            <p:spPr>
              <a:xfrm>
                <a:off x="454176" y="2749584"/>
                <a:ext cx="11315700" cy="2260683"/>
              </a:xfrm>
              <a:prstGeom prst="rect">
                <a:avLst/>
              </a:prstGeom>
              <a:noFill/>
            </p:spPr>
            <p:txBody>
              <a:bodyPr wrap="square" rtlCol="0">
                <a:spAutoFit/>
              </a:bodyPr>
              <a:lstStyle/>
              <a:p>
                <a:pPr indent="457200" algn="just"/>
                <a:r>
                  <a:rPr lang="en-US" altLang="zh-CN" sz="2800" dirty="0" smtClean="0"/>
                  <a:t>freqz is a useful MATLAB function, which can compute the complex values of DTFT of a signal sequence, which described as a rational function in </a:t>
                </a:r>
                <a14:m>
                  <m:oMath xmlns:m="http://schemas.openxmlformats.org/officeDocument/2006/math">
                    <m:sSup>
                      <m:sSupPr>
                        <m:ctrlPr>
                          <a:rPr lang="en-US" altLang="zh-CN" sz="2800" i="1" smtClean="0">
                            <a:latin typeface="Cambria Math" panose="02040503050406030204" pitchFamily="18" charset="0"/>
                          </a:rPr>
                        </m:ctrlPr>
                      </m:sSupPr>
                      <m:e>
                        <m:r>
                          <a:rPr lang="en-US" altLang="zh-CN" sz="2800" b="0" i="1" smtClean="0">
                            <a:latin typeface="Cambria Math" panose="02040503050406030204" pitchFamily="18" charset="0"/>
                          </a:rPr>
                          <m:t>𝑒</m:t>
                        </m:r>
                      </m:e>
                      <m:sup>
                        <m:r>
                          <a:rPr lang="en-US" altLang="zh-CN" sz="2800" b="0" i="1" smtClean="0">
                            <a:latin typeface="Cambria Math" panose="02040503050406030204" pitchFamily="18" charset="0"/>
                          </a:rPr>
                          <m:t>𝑗</m:t>
                        </m:r>
                        <m:r>
                          <a:rPr lang="zh-CN" altLang="en-US" sz="2800" b="0" i="1" smtClean="0">
                            <a:latin typeface="Cambria Math" panose="02040503050406030204" pitchFamily="18" charset="0"/>
                          </a:rPr>
                          <m:t>𝜔</m:t>
                        </m:r>
                      </m:sup>
                    </m:sSup>
                  </m:oMath>
                </a14:m>
                <a:r>
                  <a:rPr lang="en-US" altLang="zh-CN" sz="2800" dirty="0" smtClean="0"/>
                  <a:t> in the form </a:t>
                </a:r>
                <a:r>
                  <a:rPr lang="en-US" altLang="zh-CN" sz="2800" dirty="0"/>
                  <a:t>of </a:t>
                </a:r>
                <a:r>
                  <a:rPr lang="en-US" altLang="zh-CN" sz="2800" dirty="0" smtClean="0"/>
                  <a:t>a polynomial at a prescribed set of discrete frequency points </a:t>
                </a:r>
                <a14:m>
                  <m:oMath xmlns:m="http://schemas.openxmlformats.org/officeDocument/2006/math">
                    <m:r>
                      <a:rPr lang="zh-CN" altLang="en-US" sz="2800" i="1" smtClean="0">
                        <a:latin typeface="Cambria Math" panose="02040503050406030204" pitchFamily="18" charset="0"/>
                      </a:rPr>
                      <m:t>𝜔</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𝜔</m:t>
                        </m:r>
                      </m:e>
                      <m:sub>
                        <m:r>
                          <a:rPr lang="en-US" altLang="zh-CN" sz="2800" b="0" i="1" smtClean="0">
                            <a:latin typeface="Cambria Math" panose="02040503050406030204" pitchFamily="18" charset="0"/>
                          </a:rPr>
                          <m:t>𝑛</m:t>
                        </m:r>
                      </m:sub>
                    </m:sSub>
                  </m:oMath>
                </a14:m>
                <a:r>
                  <a:rPr lang="en-US" altLang="zh-CN" sz="2800" dirty="0" smtClean="0"/>
                  <a:t>. For reasonably accurate plot, a fairly large number of frequency points should be selected.</a:t>
                </a:r>
              </a:p>
            </p:txBody>
          </p:sp>
        </mc:Choice>
        <mc:Fallback xmlns="">
          <p:sp>
            <p:nvSpPr>
              <p:cNvPr id="9" name="文本框 8"/>
              <p:cNvSpPr txBox="1">
                <a:spLocks noRot="1" noChangeAspect="1" noMove="1" noResize="1" noEditPoints="1" noAdjustHandles="1" noChangeArrowheads="1" noChangeShapeType="1" noTextEdit="1"/>
              </p:cNvSpPr>
              <p:nvPr/>
            </p:nvSpPr>
            <p:spPr>
              <a:xfrm>
                <a:off x="454176" y="2749584"/>
                <a:ext cx="11315700" cy="2260683"/>
              </a:xfrm>
              <a:prstGeom prst="rect">
                <a:avLst/>
              </a:prstGeom>
              <a:blipFill rotWithShape="0">
                <a:blip r:embed="rId5"/>
                <a:stretch>
                  <a:fillRect l="-1131" t="-2426" r="-1078" b="-67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616041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Analyze Signals by Using DTFT/DFT in </a:t>
            </a:r>
            <a:r>
              <a:rPr lang="en-US" altLang="zh-CN" dirty="0" smtClean="0"/>
              <a:t>MATLAB</a:t>
            </a:r>
            <a:endParaRPr lang="en-US" altLang="zh-CN" dirty="0"/>
          </a:p>
        </p:txBody>
      </p:sp>
      <p:sp>
        <p:nvSpPr>
          <p:cNvPr id="3" name="日期占位符 2"/>
          <p:cNvSpPr>
            <a:spLocks noGrp="1"/>
          </p:cNvSpPr>
          <p:nvPr>
            <p:ph type="dt" sz="half" idx="10"/>
          </p:nvPr>
        </p:nvSpPr>
        <p:spPr/>
        <p:txBody>
          <a:bodyPr/>
          <a:lstStyle/>
          <a:p>
            <a:fld id="{145210E2-0047-47D0-BC44-EB9A35B85571}" type="datetime1">
              <a:rPr lang="zh-CN" altLang="en-US" smtClean="0"/>
              <a:t>2015/10/20</a:t>
            </a:fld>
            <a:endParaRPr lang="zh-CN" altLang="en-US" dirty="0"/>
          </a:p>
        </p:txBody>
      </p:sp>
      <p:sp>
        <p:nvSpPr>
          <p:cNvPr id="4" name="灯片编号占位符 3"/>
          <p:cNvSpPr>
            <a:spLocks noGrp="1"/>
          </p:cNvSpPr>
          <p:nvPr>
            <p:ph type="sldNum" sz="quarter" idx="12"/>
          </p:nvPr>
        </p:nvSpPr>
        <p:spPr/>
        <p:txBody>
          <a:bodyPr/>
          <a:lstStyle/>
          <a:p>
            <a:fld id="{DFE2D53A-C09F-4437-80C4-48A9BF04D947}" type="slidenum">
              <a:rPr lang="zh-CN" altLang="en-US" smtClean="0"/>
              <a:t>16</a:t>
            </a:fld>
            <a:endParaRPr lang="zh-CN" altLang="en-US"/>
          </a:p>
        </p:txBody>
      </p:sp>
      <p:sp>
        <p:nvSpPr>
          <p:cNvPr id="5" name="内容占位符 4"/>
          <p:cNvSpPr>
            <a:spLocks noGrp="1"/>
          </p:cNvSpPr>
          <p:nvPr>
            <p:ph sz="quarter" idx="13"/>
          </p:nvPr>
        </p:nvSpPr>
        <p:spPr/>
        <p:txBody>
          <a:bodyPr/>
          <a:lstStyle/>
          <a:p>
            <a:r>
              <a:rPr lang="en-US" altLang="zh-CN" dirty="0" smtClean="0"/>
              <a:t>3.</a:t>
            </a:r>
            <a:endParaRPr lang="zh-CN" altLang="en-US" dirty="0"/>
          </a:p>
        </p:txBody>
      </p:sp>
      <p:pic>
        <p:nvPicPr>
          <p:cNvPr id="8" name="图片 7"/>
          <p:cNvPicPr>
            <a:picLocks noChangeAspect="1"/>
          </p:cNvPicPr>
          <p:nvPr/>
        </p:nvPicPr>
        <p:blipFill rotWithShape="1">
          <a:blip r:embed="rId2">
            <a:clrChange>
              <a:clrFrom>
                <a:srgbClr val="FFFFFF"/>
              </a:clrFrom>
              <a:clrTo>
                <a:srgbClr val="FFFFFF">
                  <a:alpha val="0"/>
                </a:srgbClr>
              </a:clrTo>
            </a:clrChange>
          </a:blip>
          <a:srcRect l="9272" t="3968" r="8131" b="4424"/>
          <a:stretch/>
        </p:blipFill>
        <p:spPr>
          <a:xfrm>
            <a:off x="838399" y="1096628"/>
            <a:ext cx="10515202" cy="5562600"/>
          </a:xfrm>
          <a:prstGeom prst="rect">
            <a:avLst/>
          </a:prstGeom>
        </p:spPr>
      </p:pic>
    </p:spTree>
    <p:extLst>
      <p:ext uri="{BB962C8B-B14F-4D97-AF65-F5344CB8AC3E}">
        <p14:creationId xmlns:p14="http://schemas.microsoft.com/office/powerpoint/2010/main" val="39528563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Analyze Signals by Using DTFT/DFT in </a:t>
            </a:r>
            <a:r>
              <a:rPr lang="en-US" altLang="zh-CN" dirty="0" smtClean="0"/>
              <a:t>MATLAB</a:t>
            </a:r>
            <a:endParaRPr lang="en-US" altLang="zh-CN" dirty="0"/>
          </a:p>
        </p:txBody>
      </p:sp>
      <p:sp>
        <p:nvSpPr>
          <p:cNvPr id="3" name="日期占位符 2"/>
          <p:cNvSpPr>
            <a:spLocks noGrp="1"/>
          </p:cNvSpPr>
          <p:nvPr>
            <p:ph type="dt" sz="half" idx="10"/>
          </p:nvPr>
        </p:nvSpPr>
        <p:spPr/>
        <p:txBody>
          <a:bodyPr/>
          <a:lstStyle/>
          <a:p>
            <a:fld id="{145210E2-0047-47D0-BC44-EB9A35B85571}" type="datetime1">
              <a:rPr lang="zh-CN" altLang="en-US" smtClean="0"/>
              <a:t>2015/10/20</a:t>
            </a:fld>
            <a:endParaRPr lang="zh-CN" altLang="en-US" dirty="0"/>
          </a:p>
        </p:txBody>
      </p:sp>
      <p:sp>
        <p:nvSpPr>
          <p:cNvPr id="4" name="灯片编号占位符 3"/>
          <p:cNvSpPr>
            <a:spLocks noGrp="1"/>
          </p:cNvSpPr>
          <p:nvPr>
            <p:ph type="sldNum" sz="quarter" idx="12"/>
          </p:nvPr>
        </p:nvSpPr>
        <p:spPr/>
        <p:txBody>
          <a:bodyPr/>
          <a:lstStyle/>
          <a:p>
            <a:fld id="{DFE2D53A-C09F-4437-80C4-48A9BF04D947}" type="slidenum">
              <a:rPr lang="zh-CN" altLang="en-US" smtClean="0"/>
              <a:t>17</a:t>
            </a:fld>
            <a:endParaRPr lang="zh-CN" altLang="en-US"/>
          </a:p>
        </p:txBody>
      </p:sp>
      <p:sp>
        <p:nvSpPr>
          <p:cNvPr id="5" name="内容占位符 4"/>
          <p:cNvSpPr>
            <a:spLocks noGrp="1"/>
          </p:cNvSpPr>
          <p:nvPr>
            <p:ph sz="quarter" idx="13"/>
          </p:nvPr>
        </p:nvSpPr>
        <p:spPr/>
        <p:txBody>
          <a:bodyPr/>
          <a:lstStyle/>
          <a:p>
            <a:r>
              <a:rPr lang="en-US" altLang="zh-CN" dirty="0" smtClean="0"/>
              <a:t>3.</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300300849"/>
              </p:ext>
            </p:extLst>
          </p:nvPr>
        </p:nvGraphicFramePr>
        <p:xfrm>
          <a:off x="407988" y="1675466"/>
          <a:ext cx="11377612" cy="1338544"/>
        </p:xfrm>
        <a:graphic>
          <a:graphicData uri="http://schemas.openxmlformats.org/presentationml/2006/ole">
            <mc:AlternateContent xmlns:mc="http://schemas.openxmlformats.org/markup-compatibility/2006">
              <mc:Choice xmlns:v="urn:schemas-microsoft-com:vml" Requires="v">
                <p:oleObj spid="_x0000_s10260" name="Equation" r:id="rId3" imgW="3670200" imgH="431640" progId="Equation.DSMT4">
                  <p:embed/>
                </p:oleObj>
              </mc:Choice>
              <mc:Fallback>
                <p:oleObj name="Equation" r:id="rId3" imgW="3670200" imgH="431640" progId="Equation.DSMT4">
                  <p:embed/>
                  <p:pic>
                    <p:nvPicPr>
                      <p:cNvPr id="0" name=""/>
                      <p:cNvPicPr/>
                      <p:nvPr/>
                    </p:nvPicPr>
                    <p:blipFill>
                      <a:blip r:embed="rId4"/>
                      <a:stretch>
                        <a:fillRect/>
                      </a:stretch>
                    </p:blipFill>
                    <p:spPr>
                      <a:xfrm>
                        <a:off x="407988" y="1675466"/>
                        <a:ext cx="11377612" cy="1338544"/>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9" name="文本框 8"/>
              <p:cNvSpPr txBox="1"/>
              <p:nvPr/>
            </p:nvSpPr>
            <p:spPr>
              <a:xfrm>
                <a:off x="454176" y="2889284"/>
                <a:ext cx="11315700" cy="2246769"/>
              </a:xfrm>
              <a:prstGeom prst="rect">
                <a:avLst/>
              </a:prstGeom>
              <a:noFill/>
            </p:spPr>
            <p:txBody>
              <a:bodyPr wrap="square" rtlCol="0">
                <a:spAutoFit/>
              </a:bodyPr>
              <a:lstStyle/>
              <a:p>
                <a:pPr indent="457200" algn="just"/>
                <a:r>
                  <a:rPr lang="en-US" altLang="zh-CN" sz="2800" dirty="0"/>
                  <a:t>T</a:t>
                </a:r>
                <a:r>
                  <a:rPr lang="en-US" altLang="zh-CN" sz="2800" dirty="0" smtClean="0"/>
                  <a:t>he signals we dealing with in practice are finite discrete time sequences. In addition, they are continuous in frequency domain. Thus we can not obtain a </a:t>
                </a:r>
                <a:r>
                  <a:rPr lang="en-US" altLang="zh-CN" sz="2800" dirty="0"/>
                  <a:t>polynomial function of </a:t>
                </a:r>
                <a14:m>
                  <m:oMath xmlns:m="http://schemas.openxmlformats.org/officeDocument/2006/math">
                    <m:r>
                      <a:rPr lang="zh-CN" altLang="en-US" sz="2800" i="1">
                        <a:latin typeface="Cambria Math" panose="02040503050406030204" pitchFamily="18" charset="0"/>
                      </a:rPr>
                      <m:t>𝜔</m:t>
                    </m:r>
                  </m:oMath>
                </a14:m>
                <a:r>
                  <a:rPr lang="zh-CN" altLang="en-US" sz="2800" dirty="0" smtClean="0"/>
                  <a:t> </a:t>
                </a:r>
                <a:r>
                  <a:rPr lang="en-US" altLang="zh-CN" sz="2800" dirty="0" smtClean="0"/>
                  <a:t>of this signal directly. </a:t>
                </a:r>
              </a:p>
              <a:p>
                <a:pPr indent="457200" algn="just"/>
                <a:r>
                  <a:rPr lang="en-US" altLang="zh-CN" sz="2800" dirty="0" smtClean="0"/>
                  <a:t>However, DFT provide an approach to compute the discrete frequency spectrum based on a N-length sequence in time domain.</a:t>
                </a:r>
                <a:endParaRPr lang="zh-CN" altLang="en-US" sz="2800" dirty="0"/>
              </a:p>
            </p:txBody>
          </p:sp>
        </mc:Choice>
        <mc:Fallback xmlns="">
          <p:sp>
            <p:nvSpPr>
              <p:cNvPr id="9" name="文本框 8"/>
              <p:cNvSpPr txBox="1">
                <a:spLocks noRot="1" noChangeAspect="1" noMove="1" noResize="1" noEditPoints="1" noAdjustHandles="1" noChangeArrowheads="1" noChangeShapeType="1" noTextEdit="1"/>
              </p:cNvSpPr>
              <p:nvPr/>
            </p:nvSpPr>
            <p:spPr>
              <a:xfrm>
                <a:off x="454176" y="2889284"/>
                <a:ext cx="11315700" cy="2246769"/>
              </a:xfrm>
              <a:prstGeom prst="rect">
                <a:avLst/>
              </a:prstGeom>
              <a:blipFill rotWithShape="0">
                <a:blip r:embed="rId5"/>
                <a:stretch>
                  <a:fillRect l="-1131" t="-2710" r="-1078" b="-67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21237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Analyze Signals by Using DTFT/DFT in </a:t>
            </a:r>
            <a:r>
              <a:rPr lang="en-US" altLang="zh-CN" dirty="0" smtClean="0"/>
              <a:t>MATLAB</a:t>
            </a:r>
            <a:endParaRPr lang="en-US" altLang="zh-CN" dirty="0"/>
          </a:p>
        </p:txBody>
      </p:sp>
      <p:sp>
        <p:nvSpPr>
          <p:cNvPr id="3" name="日期占位符 2"/>
          <p:cNvSpPr>
            <a:spLocks noGrp="1"/>
          </p:cNvSpPr>
          <p:nvPr>
            <p:ph type="dt" sz="half" idx="10"/>
          </p:nvPr>
        </p:nvSpPr>
        <p:spPr/>
        <p:txBody>
          <a:bodyPr/>
          <a:lstStyle/>
          <a:p>
            <a:fld id="{145210E2-0047-47D0-BC44-EB9A35B85571}" type="datetime1">
              <a:rPr lang="zh-CN" altLang="en-US" smtClean="0"/>
              <a:t>2015/10/20</a:t>
            </a:fld>
            <a:endParaRPr lang="zh-CN" altLang="en-US" dirty="0"/>
          </a:p>
        </p:txBody>
      </p:sp>
      <p:sp>
        <p:nvSpPr>
          <p:cNvPr id="4" name="灯片编号占位符 3"/>
          <p:cNvSpPr>
            <a:spLocks noGrp="1"/>
          </p:cNvSpPr>
          <p:nvPr>
            <p:ph type="sldNum" sz="quarter" idx="12"/>
          </p:nvPr>
        </p:nvSpPr>
        <p:spPr/>
        <p:txBody>
          <a:bodyPr/>
          <a:lstStyle/>
          <a:p>
            <a:fld id="{DFE2D53A-C09F-4437-80C4-48A9BF04D947}" type="slidenum">
              <a:rPr lang="zh-CN" altLang="en-US" smtClean="0"/>
              <a:t>18</a:t>
            </a:fld>
            <a:endParaRPr lang="zh-CN" altLang="en-US"/>
          </a:p>
        </p:txBody>
      </p:sp>
      <p:sp>
        <p:nvSpPr>
          <p:cNvPr id="5" name="内容占位符 4"/>
          <p:cNvSpPr>
            <a:spLocks noGrp="1"/>
          </p:cNvSpPr>
          <p:nvPr>
            <p:ph sz="quarter" idx="13"/>
          </p:nvPr>
        </p:nvSpPr>
        <p:spPr/>
        <p:txBody>
          <a:bodyPr/>
          <a:lstStyle/>
          <a:p>
            <a:r>
              <a:rPr lang="en-US" altLang="zh-CN" dirty="0" smtClean="0"/>
              <a:t>3.</a:t>
            </a:r>
            <a:endParaRPr lang="zh-CN" altLang="en-US" dirty="0"/>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3918463"/>
            <a:ext cx="11912600" cy="2413792"/>
          </a:xfrm>
          <a:prstGeom prst="rect">
            <a:avLst/>
          </a:prstGeom>
        </p:spPr>
      </p:pic>
      <p:pic>
        <p:nvPicPr>
          <p:cNvPr id="7" name="图片 6"/>
          <p:cNvPicPr>
            <a:picLocks noChangeAspect="1"/>
          </p:cNvPicPr>
          <p:nvPr/>
        </p:nvPicPr>
        <p:blipFill rotWithShape="1">
          <a:blip r:embed="rId3">
            <a:clrChange>
              <a:clrFrom>
                <a:srgbClr val="FFFFFF"/>
              </a:clrFrom>
              <a:clrTo>
                <a:srgbClr val="FFFFFF">
                  <a:alpha val="0"/>
                </a:srgbClr>
              </a:clrTo>
            </a:clrChange>
          </a:blip>
          <a:srcRect l="10731" t="3867" r="8613" b="6678"/>
          <a:stretch/>
        </p:blipFill>
        <p:spPr>
          <a:xfrm>
            <a:off x="6592442" y="1147204"/>
            <a:ext cx="5193158" cy="2747158"/>
          </a:xfrm>
          <a:prstGeom prst="rect">
            <a:avLst/>
          </a:prstGeom>
        </p:spPr>
      </p:pic>
      <p:pic>
        <p:nvPicPr>
          <p:cNvPr id="10" name="图片 9"/>
          <p:cNvPicPr>
            <a:picLocks noChangeAspect="1"/>
          </p:cNvPicPr>
          <p:nvPr/>
        </p:nvPicPr>
        <p:blipFill rotWithShape="1">
          <a:blip r:embed="rId4">
            <a:clrChange>
              <a:clrFrom>
                <a:srgbClr val="FFFFFF"/>
              </a:clrFrom>
              <a:clrTo>
                <a:srgbClr val="FFFFFF">
                  <a:alpha val="0"/>
                </a:srgbClr>
              </a:clrTo>
            </a:clrChange>
          </a:blip>
          <a:srcRect l="10413" t="3250" r="8358" b="3468"/>
          <a:stretch/>
        </p:blipFill>
        <p:spPr>
          <a:xfrm>
            <a:off x="551542" y="1146451"/>
            <a:ext cx="5060701" cy="2772012"/>
          </a:xfrm>
          <a:prstGeom prst="rect">
            <a:avLst/>
          </a:prstGeom>
        </p:spPr>
      </p:pic>
    </p:spTree>
    <p:extLst>
      <p:ext uri="{BB962C8B-B14F-4D97-AF65-F5344CB8AC3E}">
        <p14:creationId xmlns:p14="http://schemas.microsoft.com/office/powerpoint/2010/main" val="34566562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5888" y="2595456"/>
            <a:ext cx="12777712" cy="981078"/>
          </a:xfrm>
        </p:spPr>
        <p:txBody>
          <a:bodyPr>
            <a:normAutofit/>
          </a:bodyPr>
          <a:lstStyle/>
          <a:p>
            <a:r>
              <a:rPr lang="en-US" altLang="zh-CN" sz="5400" dirty="0"/>
              <a:t>Experiment Tasks and Goals</a:t>
            </a:r>
            <a:endParaRPr lang="zh-CN" altLang="en-US" sz="5400" dirty="0"/>
          </a:p>
        </p:txBody>
      </p:sp>
      <p:sp>
        <p:nvSpPr>
          <p:cNvPr id="3" name="内容占位符 2"/>
          <p:cNvSpPr>
            <a:spLocks noGrp="1"/>
          </p:cNvSpPr>
          <p:nvPr>
            <p:ph sz="quarter" idx="10"/>
          </p:nvPr>
        </p:nvSpPr>
        <p:spPr/>
        <p:txBody>
          <a:bodyPr/>
          <a:lstStyle/>
          <a:p>
            <a:r>
              <a:rPr lang="en-US" altLang="zh-CN" dirty="0" smtClean="0"/>
              <a:t>4.</a:t>
            </a:r>
            <a:endParaRPr lang="zh-CN" altLang="en-US" dirty="0"/>
          </a:p>
        </p:txBody>
      </p:sp>
    </p:spTree>
    <p:extLst>
      <p:ext uri="{BB962C8B-B14F-4D97-AF65-F5344CB8AC3E}">
        <p14:creationId xmlns:p14="http://schemas.microsoft.com/office/powerpoint/2010/main" val="1689190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825500" y="1647825"/>
            <a:ext cx="11207750" cy="4351338"/>
          </a:xfrm>
        </p:spPr>
        <p:txBody>
          <a:bodyPr>
            <a:normAutofit/>
          </a:bodyPr>
          <a:lstStyle/>
          <a:p>
            <a:pPr marL="514350" indent="-514350">
              <a:spcBef>
                <a:spcPts val="3000"/>
              </a:spcBef>
              <a:buFont typeface="+mj-lt"/>
              <a:buAutoNum type="arabicPeriod"/>
            </a:pPr>
            <a:r>
              <a:rPr lang="en-US" altLang="zh-CN" sz="4000" dirty="0"/>
              <a:t>Generate Typical Signals in MATLAB;</a:t>
            </a:r>
          </a:p>
          <a:p>
            <a:pPr marL="514350" indent="-514350">
              <a:spcBef>
                <a:spcPts val="3000"/>
              </a:spcBef>
              <a:buFont typeface="+mj-lt"/>
              <a:buAutoNum type="arabicPeriod"/>
            </a:pPr>
            <a:r>
              <a:rPr lang="en-US" altLang="zh-CN" sz="4000" dirty="0" smtClean="0"/>
              <a:t>Import an Audio File to MATLAB Workspace;</a:t>
            </a:r>
          </a:p>
          <a:p>
            <a:pPr marL="514350" indent="-514350">
              <a:spcBef>
                <a:spcPts val="3000"/>
              </a:spcBef>
              <a:buFont typeface="+mj-lt"/>
              <a:buAutoNum type="arabicPeriod"/>
            </a:pPr>
            <a:r>
              <a:rPr lang="en-US" altLang="zh-CN" sz="4000" dirty="0" smtClean="0"/>
              <a:t>Analyze Signals by Using DTFT/DFT in MATLAB;</a:t>
            </a:r>
          </a:p>
          <a:p>
            <a:pPr marL="514350" indent="-514350">
              <a:spcBef>
                <a:spcPts val="3000"/>
              </a:spcBef>
              <a:buFont typeface="+mj-lt"/>
              <a:buAutoNum type="arabicPeriod"/>
            </a:pPr>
            <a:r>
              <a:rPr lang="en-US" altLang="zh-CN" sz="4000" dirty="0" smtClean="0"/>
              <a:t>Experiment Tasks and Goals;</a:t>
            </a:r>
          </a:p>
          <a:p>
            <a:pPr marL="514350" indent="-514350">
              <a:spcBef>
                <a:spcPts val="3000"/>
              </a:spcBef>
              <a:buFont typeface="+mj-lt"/>
              <a:buAutoNum type="arabicPeriod"/>
            </a:pPr>
            <a:endParaRPr lang="en-US" altLang="zh-CN" sz="4000" dirty="0" smtClean="0"/>
          </a:p>
          <a:p>
            <a:pPr>
              <a:spcBef>
                <a:spcPts val="3000"/>
              </a:spcBef>
            </a:pPr>
            <a:endParaRPr lang="zh-CN" altLang="en-US" sz="4000" dirty="0"/>
          </a:p>
        </p:txBody>
      </p:sp>
      <p:sp>
        <p:nvSpPr>
          <p:cNvPr id="8" name="标题 7"/>
          <p:cNvSpPr>
            <a:spLocks noGrp="1"/>
          </p:cNvSpPr>
          <p:nvPr>
            <p:ph type="title"/>
          </p:nvPr>
        </p:nvSpPr>
        <p:spPr/>
        <p:txBody>
          <a:bodyPr/>
          <a:lstStyle/>
          <a:p>
            <a:r>
              <a:rPr lang="en-US" altLang="zh-CN" dirty="0" smtClean="0"/>
              <a:t>Content</a:t>
            </a:r>
            <a:endParaRPr lang="zh-CN" altLang="en-US" dirty="0"/>
          </a:p>
        </p:txBody>
      </p:sp>
      <p:sp>
        <p:nvSpPr>
          <p:cNvPr id="4" name="日期占位符 3"/>
          <p:cNvSpPr>
            <a:spLocks noGrp="1"/>
          </p:cNvSpPr>
          <p:nvPr>
            <p:ph type="dt" sz="half" idx="10"/>
          </p:nvPr>
        </p:nvSpPr>
        <p:spPr/>
        <p:txBody>
          <a:bodyPr/>
          <a:lstStyle/>
          <a:p>
            <a:fld id="{D903A62A-87FA-4000-9215-188A7A0FED65}" type="datetime1">
              <a:rPr lang="zh-CN" altLang="en-US" smtClean="0"/>
              <a:t>2015/10/20</a:t>
            </a:fld>
            <a:endParaRPr lang="zh-CN" altLang="en-US"/>
          </a:p>
        </p:txBody>
      </p:sp>
      <p:sp>
        <p:nvSpPr>
          <p:cNvPr id="5" name="灯片编号占位符 4"/>
          <p:cNvSpPr>
            <a:spLocks noGrp="1"/>
          </p:cNvSpPr>
          <p:nvPr>
            <p:ph type="sldNum" sz="quarter" idx="12"/>
          </p:nvPr>
        </p:nvSpPr>
        <p:spPr/>
        <p:txBody>
          <a:bodyPr/>
          <a:lstStyle/>
          <a:p>
            <a:fld id="{DFE2D53A-C09F-4437-80C4-48A9BF04D947}" type="slidenum">
              <a:rPr lang="zh-CN" altLang="en-US" smtClean="0"/>
              <a:pPr/>
              <a:t>2</a:t>
            </a:fld>
            <a:endParaRPr lang="zh-CN" altLang="en-US"/>
          </a:p>
        </p:txBody>
      </p:sp>
    </p:spTree>
    <p:extLst>
      <p:ext uri="{BB962C8B-B14F-4D97-AF65-F5344CB8AC3E}">
        <p14:creationId xmlns:p14="http://schemas.microsoft.com/office/powerpoint/2010/main" val="1808431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Experiment Tasks and Goals</a:t>
            </a:r>
            <a:endParaRPr lang="zh-CN" altLang="en-US" dirty="0"/>
          </a:p>
        </p:txBody>
      </p:sp>
      <p:sp>
        <p:nvSpPr>
          <p:cNvPr id="4" name="日期占位符 3"/>
          <p:cNvSpPr>
            <a:spLocks noGrp="1"/>
          </p:cNvSpPr>
          <p:nvPr>
            <p:ph type="dt" sz="half" idx="10"/>
          </p:nvPr>
        </p:nvSpPr>
        <p:spPr/>
        <p:txBody>
          <a:bodyPr/>
          <a:lstStyle/>
          <a:p>
            <a:fld id="{D903A62A-87FA-4000-9215-188A7A0FED65}" type="datetime1">
              <a:rPr lang="zh-CN" altLang="en-US" smtClean="0"/>
              <a:t>2015/10/20</a:t>
            </a:fld>
            <a:endParaRPr lang="zh-CN" altLang="en-US"/>
          </a:p>
        </p:txBody>
      </p:sp>
      <p:sp>
        <p:nvSpPr>
          <p:cNvPr id="5" name="灯片编号占位符 4"/>
          <p:cNvSpPr>
            <a:spLocks noGrp="1"/>
          </p:cNvSpPr>
          <p:nvPr>
            <p:ph type="sldNum" sz="quarter" idx="12"/>
          </p:nvPr>
        </p:nvSpPr>
        <p:spPr/>
        <p:txBody>
          <a:bodyPr/>
          <a:lstStyle/>
          <a:p>
            <a:fld id="{DFE2D53A-C09F-4437-80C4-48A9BF04D947}" type="slidenum">
              <a:rPr lang="zh-CN" altLang="en-US" smtClean="0"/>
              <a:pPr/>
              <a:t>20</a:t>
            </a:fld>
            <a:endParaRPr lang="zh-CN" altLang="en-US"/>
          </a:p>
        </p:txBody>
      </p:sp>
      <mc:AlternateContent xmlns:mc="http://schemas.openxmlformats.org/markup-compatibility/2006">
        <mc:Choice xmlns:a14="http://schemas.microsoft.com/office/drawing/2010/main" Requires="a14">
          <p:graphicFrame>
            <p:nvGraphicFramePr>
              <p:cNvPr id="3" name="表格 2"/>
              <p:cNvGraphicFramePr>
                <a:graphicFrameLocks noGrp="1"/>
              </p:cNvGraphicFramePr>
              <p:nvPr>
                <p:extLst>
                  <p:ext uri="{D42A27DB-BD31-4B8C-83A1-F6EECF244321}">
                    <p14:modId xmlns:p14="http://schemas.microsoft.com/office/powerpoint/2010/main" val="3208339001"/>
                  </p:ext>
                </p:extLst>
              </p:nvPr>
            </p:nvGraphicFramePr>
            <p:xfrm>
              <a:off x="391886" y="1192442"/>
              <a:ext cx="11509828" cy="5052720"/>
            </p:xfrm>
            <a:graphic>
              <a:graphicData uri="http://schemas.openxmlformats.org/drawingml/2006/table">
                <a:tbl>
                  <a:tblPr bandRow="1">
                    <a:tableStyleId>{21E4AEA4-8DFA-4A89-87EB-49C32662AFE0}</a:tableStyleId>
                  </a:tblPr>
                  <a:tblGrid>
                    <a:gridCol w="3984598"/>
                    <a:gridCol w="7525230"/>
                  </a:tblGrid>
                  <a:tr h="1409124">
                    <a:tc>
                      <a:txBody>
                        <a:bodyPr/>
                        <a:lstStyle/>
                        <a:p>
                          <a:pPr algn="ctr"/>
                          <a:r>
                            <a:rPr lang="en-US" altLang="zh-CN" sz="2000" b="1" dirty="0" smtClean="0">
                              <a:solidFill>
                                <a:schemeClr val="bg1"/>
                              </a:solidFill>
                            </a:rPr>
                            <a:t>Generate Typical Signals</a:t>
                          </a:r>
                          <a:endParaRPr lang="zh-CN" altLang="en-US" sz="2000" b="1" dirty="0">
                            <a:solidFill>
                              <a:schemeClr val="bg1"/>
                            </a:solidFill>
                          </a:endParaRPr>
                        </a:p>
                      </a:txBody>
                      <a:tcPr anchor="ctr">
                        <a:solidFill>
                          <a:srgbClr val="BA2A17"/>
                        </a:solidFill>
                      </a:tcPr>
                    </a:tc>
                    <a:tc>
                      <a:txBody>
                        <a:bodyPr/>
                        <a:lstStyle/>
                        <a:p>
                          <a:pPr marL="342900" indent="-342900">
                            <a:buAutoNum type="arabicPeriod"/>
                          </a:pPr>
                          <a:r>
                            <a:rPr lang="en-US" altLang="zh-CN" sz="1800" dirty="0" smtClean="0">
                              <a:solidFill>
                                <a:schemeClr val="bg1"/>
                              </a:solidFill>
                            </a:rPr>
                            <a:t>Unit</a:t>
                          </a:r>
                          <a:r>
                            <a:rPr lang="en-US" altLang="zh-CN" sz="1800" baseline="0" dirty="0" smtClean="0">
                              <a:solidFill>
                                <a:schemeClr val="bg1"/>
                              </a:solidFill>
                            </a:rPr>
                            <a:t> sampling sequence;</a:t>
                          </a:r>
                        </a:p>
                        <a:p>
                          <a:pPr marL="342900" indent="-342900">
                            <a:buAutoNum type="arabicPeriod"/>
                          </a:pPr>
                          <a:r>
                            <a:rPr lang="en-US" altLang="zh-CN" sz="1800" baseline="0" dirty="0" smtClean="0">
                              <a:solidFill>
                                <a:schemeClr val="bg1"/>
                              </a:solidFill>
                            </a:rPr>
                            <a:t>Unit step sequence;</a:t>
                          </a:r>
                        </a:p>
                        <a:p>
                          <a:pPr marL="342900" indent="-342900">
                            <a:buAutoNum type="arabicPeriod"/>
                          </a:pPr>
                          <a:r>
                            <a:rPr lang="en-US" altLang="zh-CN" sz="1800" baseline="0" dirty="0" smtClean="0">
                              <a:solidFill>
                                <a:schemeClr val="bg1"/>
                              </a:solidFill>
                            </a:rPr>
                            <a:t>Real exponential sequence;</a:t>
                          </a:r>
                        </a:p>
                        <a:p>
                          <a:pPr marL="342900" indent="-342900">
                            <a:buAutoNum type="arabicPeriod"/>
                          </a:pPr>
                          <a:r>
                            <a:rPr lang="en-US" altLang="zh-CN" sz="1800" baseline="0" dirty="0" smtClean="0">
                              <a:solidFill>
                                <a:schemeClr val="bg1"/>
                              </a:solidFill>
                            </a:rPr>
                            <a:t>Complex exponential sequence;</a:t>
                          </a:r>
                        </a:p>
                        <a:p>
                          <a:pPr marL="342900" indent="-342900">
                            <a:buAutoNum type="arabicPeriod"/>
                          </a:pPr>
                          <a:r>
                            <a:rPr lang="en-US" altLang="zh-CN" sz="1800" baseline="0" dirty="0" smtClean="0">
                              <a:solidFill>
                                <a:schemeClr val="bg1"/>
                              </a:solidFill>
                            </a:rPr>
                            <a:t>Sine sequence;</a:t>
                          </a:r>
                          <a:endParaRPr lang="zh-CN" altLang="en-US" sz="1800" dirty="0">
                            <a:solidFill>
                              <a:schemeClr val="bg1"/>
                            </a:solidFill>
                          </a:endParaRPr>
                        </a:p>
                      </a:txBody>
                      <a:tcPr anchor="ctr">
                        <a:solidFill>
                          <a:srgbClr val="BA2A17"/>
                        </a:solidFill>
                      </a:tcPr>
                    </a:tc>
                  </a:tr>
                  <a:tr h="962864">
                    <a:tc>
                      <a:txBody>
                        <a:bodyPr/>
                        <a:lstStyle/>
                        <a:p>
                          <a:pPr algn="ctr"/>
                          <a:r>
                            <a:rPr lang="en-US" altLang="zh-CN" sz="2000" b="1" dirty="0" smtClean="0">
                              <a:solidFill>
                                <a:schemeClr val="bg1"/>
                              </a:solidFill>
                            </a:rPr>
                            <a:t>Frequency Analyze</a:t>
                          </a:r>
                          <a:r>
                            <a:rPr lang="en-US" altLang="zh-CN" sz="2000" b="1" baseline="0" dirty="0" smtClean="0">
                              <a:solidFill>
                                <a:schemeClr val="bg1"/>
                              </a:solidFill>
                            </a:rPr>
                            <a:t> the Signal from above</a:t>
                          </a:r>
                          <a:endParaRPr lang="zh-CN" altLang="en-US" sz="2000" b="1" dirty="0">
                            <a:solidFill>
                              <a:schemeClr val="bg1"/>
                            </a:solidFill>
                          </a:endParaRPr>
                        </a:p>
                      </a:txBody>
                      <a:tcPr anchor="ctr">
                        <a:solidFill>
                          <a:srgbClr val="979997"/>
                        </a:solidFill>
                      </a:tcPr>
                    </a:tc>
                    <a:tc>
                      <a:txBody>
                        <a:bodyPr/>
                        <a:lstStyle/>
                        <a:p>
                          <a:r>
                            <a:rPr lang="en-US" altLang="zh-CN" dirty="0" smtClean="0">
                              <a:solidFill>
                                <a:schemeClr val="bg1"/>
                              </a:solidFill>
                            </a:rPr>
                            <a:t>1.DTFT: </a:t>
                          </a:r>
                          <a14:m>
                            <m:oMath xmlns:m="http://schemas.openxmlformats.org/officeDocument/2006/math">
                              <m:r>
                                <a:rPr lang="en-US" altLang="zh-CN" b="0" i="1" smtClean="0">
                                  <a:solidFill>
                                    <a:schemeClr val="bg1"/>
                                  </a:solidFill>
                                  <a:latin typeface="Cambria Math" panose="02040503050406030204" pitchFamily="18" charset="0"/>
                                </a:rPr>
                                <m:t>𝑋</m:t>
                              </m:r>
                              <m:d>
                                <m:dPr>
                                  <m:ctrlPr>
                                    <a:rPr lang="en-US" altLang="zh-CN" b="0" i="1" smtClean="0">
                                      <a:solidFill>
                                        <a:schemeClr val="bg1"/>
                                      </a:solidFill>
                                      <a:latin typeface="Cambria Math" panose="02040503050406030204" pitchFamily="18" charset="0"/>
                                    </a:rPr>
                                  </m:ctrlPr>
                                </m:dPr>
                                <m:e>
                                  <m:sSup>
                                    <m:sSupPr>
                                      <m:ctrlPr>
                                        <a:rPr lang="en-US" altLang="zh-CN" b="0" i="1" smtClean="0">
                                          <a:solidFill>
                                            <a:schemeClr val="bg1"/>
                                          </a:solidFill>
                                          <a:latin typeface="Cambria Math" panose="02040503050406030204" pitchFamily="18" charset="0"/>
                                        </a:rPr>
                                      </m:ctrlPr>
                                    </m:sSupPr>
                                    <m:e>
                                      <m:r>
                                        <a:rPr lang="en-US" altLang="zh-CN" b="0" i="1" smtClean="0">
                                          <a:solidFill>
                                            <a:schemeClr val="bg1"/>
                                          </a:solidFill>
                                          <a:latin typeface="Cambria Math" panose="02040503050406030204" pitchFamily="18" charset="0"/>
                                        </a:rPr>
                                        <m:t>𝑒</m:t>
                                      </m:r>
                                    </m:e>
                                    <m:sup>
                                      <m:r>
                                        <a:rPr lang="en-US" altLang="zh-CN" b="0" i="1" smtClean="0">
                                          <a:solidFill>
                                            <a:schemeClr val="bg1"/>
                                          </a:solidFill>
                                          <a:latin typeface="Cambria Math" panose="02040503050406030204" pitchFamily="18" charset="0"/>
                                        </a:rPr>
                                        <m:t>𝑗</m:t>
                                      </m:r>
                                      <m:r>
                                        <a:rPr lang="zh-CN" altLang="en-US" b="0" i="1" smtClean="0">
                                          <a:solidFill>
                                            <a:schemeClr val="bg1"/>
                                          </a:solidFill>
                                          <a:latin typeface="Cambria Math" panose="02040503050406030204" pitchFamily="18" charset="0"/>
                                        </a:rPr>
                                        <m:t>𝜔</m:t>
                                      </m:r>
                                    </m:sup>
                                  </m:sSup>
                                </m:e>
                              </m:d>
                              <m:r>
                                <a:rPr lang="en-US" altLang="zh-CN" b="0" i="1" smtClean="0">
                                  <a:solidFill>
                                    <a:schemeClr val="bg1"/>
                                  </a:solidFill>
                                  <a:latin typeface="Cambria Math" panose="02040503050406030204" pitchFamily="18" charset="0"/>
                                </a:rPr>
                                <m:t>=</m:t>
                              </m:r>
                              <m:f>
                                <m:fPr>
                                  <m:ctrlPr>
                                    <a:rPr lang="en-US" altLang="zh-CN" b="0" i="1" smtClean="0">
                                      <a:solidFill>
                                        <a:schemeClr val="bg1"/>
                                      </a:solidFill>
                                      <a:latin typeface="Cambria Math" panose="02040503050406030204" pitchFamily="18" charset="0"/>
                                    </a:rPr>
                                  </m:ctrlPr>
                                </m:fPr>
                                <m:num>
                                  <m:r>
                                    <a:rPr lang="en-US" altLang="zh-CN" b="0" i="1" smtClean="0">
                                      <a:solidFill>
                                        <a:schemeClr val="bg1"/>
                                      </a:solidFill>
                                      <a:latin typeface="Cambria Math" panose="02040503050406030204" pitchFamily="18" charset="0"/>
                                    </a:rPr>
                                    <m:t>1+0.3544</m:t>
                                  </m:r>
                                  <m:sSup>
                                    <m:sSupPr>
                                      <m:ctrlPr>
                                        <a:rPr lang="en-US" altLang="zh-CN" b="0" i="1" smtClean="0">
                                          <a:solidFill>
                                            <a:schemeClr val="bg1"/>
                                          </a:solidFill>
                                          <a:latin typeface="Cambria Math" panose="02040503050406030204" pitchFamily="18" charset="0"/>
                                        </a:rPr>
                                      </m:ctrlPr>
                                    </m:sSupPr>
                                    <m:e>
                                      <m:r>
                                        <a:rPr lang="en-US" altLang="zh-CN" b="0" i="1" smtClean="0">
                                          <a:solidFill>
                                            <a:schemeClr val="bg1"/>
                                          </a:solidFill>
                                          <a:latin typeface="Cambria Math" panose="02040503050406030204" pitchFamily="18" charset="0"/>
                                        </a:rPr>
                                        <m:t>𝑒</m:t>
                                      </m:r>
                                    </m:e>
                                    <m:sup>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𝑗</m:t>
                                      </m:r>
                                      <m:r>
                                        <a:rPr lang="zh-CN" altLang="en-US" b="0" i="1" smtClean="0">
                                          <a:solidFill>
                                            <a:schemeClr val="bg1"/>
                                          </a:solidFill>
                                          <a:latin typeface="Cambria Math" panose="02040503050406030204" pitchFamily="18" charset="0"/>
                                        </a:rPr>
                                        <m:t>𝜔</m:t>
                                      </m:r>
                                    </m:sup>
                                  </m:sSup>
                                  <m:r>
                                    <a:rPr lang="en-US" altLang="zh-CN" b="0" i="1" smtClean="0">
                                      <a:solidFill>
                                        <a:schemeClr val="bg1"/>
                                      </a:solidFill>
                                      <a:latin typeface="Cambria Math" panose="02040503050406030204" pitchFamily="18" charset="0"/>
                                    </a:rPr>
                                    <m:t>+0.3508</m:t>
                                  </m:r>
                                  <m:sSup>
                                    <m:sSupPr>
                                      <m:ctrlPr>
                                        <a:rPr lang="en-US" altLang="zh-CN" b="0" i="1" smtClean="0">
                                          <a:solidFill>
                                            <a:schemeClr val="bg1"/>
                                          </a:solidFill>
                                          <a:latin typeface="Cambria Math" panose="02040503050406030204" pitchFamily="18" charset="0"/>
                                        </a:rPr>
                                      </m:ctrlPr>
                                    </m:sSupPr>
                                    <m:e>
                                      <m:r>
                                        <a:rPr lang="en-US" altLang="zh-CN" b="0" i="1" smtClean="0">
                                          <a:solidFill>
                                            <a:schemeClr val="bg1"/>
                                          </a:solidFill>
                                          <a:latin typeface="Cambria Math" panose="02040503050406030204" pitchFamily="18" charset="0"/>
                                        </a:rPr>
                                        <m:t>𝑒</m:t>
                                      </m:r>
                                    </m:e>
                                    <m:sup>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𝑗</m:t>
                                      </m:r>
                                      <m:r>
                                        <a:rPr lang="en-US" altLang="zh-CN" b="0" i="1" smtClean="0">
                                          <a:solidFill>
                                            <a:schemeClr val="bg1"/>
                                          </a:solidFill>
                                          <a:latin typeface="Cambria Math" panose="02040503050406030204" pitchFamily="18" charset="0"/>
                                        </a:rPr>
                                        <m:t>2</m:t>
                                      </m:r>
                                      <m:r>
                                        <a:rPr lang="zh-CN" altLang="en-US" b="0" i="1" smtClean="0">
                                          <a:solidFill>
                                            <a:schemeClr val="bg1"/>
                                          </a:solidFill>
                                          <a:latin typeface="Cambria Math" panose="02040503050406030204" pitchFamily="18" charset="0"/>
                                        </a:rPr>
                                        <m:t>𝜔</m:t>
                                      </m:r>
                                    </m:sup>
                                  </m:sSup>
                                  <m:r>
                                    <a:rPr lang="en-US" altLang="zh-CN" b="0" i="1" smtClean="0">
                                      <a:solidFill>
                                        <a:schemeClr val="bg1"/>
                                      </a:solidFill>
                                      <a:latin typeface="Cambria Math" panose="02040503050406030204" pitchFamily="18" charset="0"/>
                                    </a:rPr>
                                    <m:t>+0.1736</m:t>
                                  </m:r>
                                  <m:sSup>
                                    <m:sSupPr>
                                      <m:ctrlPr>
                                        <a:rPr lang="en-US" altLang="zh-CN" b="0" i="1" smtClean="0">
                                          <a:solidFill>
                                            <a:schemeClr val="bg1"/>
                                          </a:solidFill>
                                          <a:latin typeface="Cambria Math" panose="02040503050406030204" pitchFamily="18" charset="0"/>
                                        </a:rPr>
                                      </m:ctrlPr>
                                    </m:sSupPr>
                                    <m:e>
                                      <m:r>
                                        <a:rPr lang="en-US" altLang="zh-CN" b="0" i="1" smtClean="0">
                                          <a:solidFill>
                                            <a:schemeClr val="bg1"/>
                                          </a:solidFill>
                                          <a:latin typeface="Cambria Math" panose="02040503050406030204" pitchFamily="18" charset="0"/>
                                        </a:rPr>
                                        <m:t>𝑒</m:t>
                                      </m:r>
                                    </m:e>
                                    <m:sup>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𝑗</m:t>
                                      </m:r>
                                      <m:r>
                                        <a:rPr lang="en-US" altLang="zh-CN" b="0" i="1" smtClean="0">
                                          <a:solidFill>
                                            <a:schemeClr val="bg1"/>
                                          </a:solidFill>
                                          <a:latin typeface="Cambria Math" panose="02040503050406030204" pitchFamily="18" charset="0"/>
                                        </a:rPr>
                                        <m:t>3</m:t>
                                      </m:r>
                                      <m:r>
                                        <a:rPr lang="zh-CN" altLang="en-US" b="0" i="1" smtClean="0">
                                          <a:solidFill>
                                            <a:schemeClr val="bg1"/>
                                          </a:solidFill>
                                          <a:latin typeface="Cambria Math" panose="02040503050406030204" pitchFamily="18" charset="0"/>
                                        </a:rPr>
                                        <m:t>𝜔</m:t>
                                      </m:r>
                                    </m:sup>
                                  </m:sSup>
                                  <m:r>
                                    <a:rPr lang="en-US" altLang="zh-CN" b="0" i="1" smtClean="0">
                                      <a:solidFill>
                                        <a:schemeClr val="bg1"/>
                                      </a:solidFill>
                                      <a:latin typeface="Cambria Math" panose="02040503050406030204" pitchFamily="18" charset="0"/>
                                    </a:rPr>
                                    <m:t>+0.2401</m:t>
                                  </m:r>
                                  <m:sSup>
                                    <m:sSupPr>
                                      <m:ctrlPr>
                                        <a:rPr lang="en-US" altLang="zh-CN" b="0" i="1" smtClean="0">
                                          <a:solidFill>
                                            <a:schemeClr val="bg1"/>
                                          </a:solidFill>
                                          <a:latin typeface="Cambria Math" panose="02040503050406030204" pitchFamily="18" charset="0"/>
                                        </a:rPr>
                                      </m:ctrlPr>
                                    </m:sSupPr>
                                    <m:e>
                                      <m:r>
                                        <a:rPr lang="en-US" altLang="zh-CN" b="0" i="1" smtClean="0">
                                          <a:solidFill>
                                            <a:schemeClr val="bg1"/>
                                          </a:solidFill>
                                          <a:latin typeface="Cambria Math" panose="02040503050406030204" pitchFamily="18" charset="0"/>
                                        </a:rPr>
                                        <m:t>𝑒</m:t>
                                      </m:r>
                                    </m:e>
                                    <m:sup>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𝑗</m:t>
                                      </m:r>
                                      <m:r>
                                        <a:rPr lang="en-US" altLang="zh-CN" b="0" i="1" smtClean="0">
                                          <a:solidFill>
                                            <a:schemeClr val="bg1"/>
                                          </a:solidFill>
                                          <a:latin typeface="Cambria Math" panose="02040503050406030204" pitchFamily="18" charset="0"/>
                                        </a:rPr>
                                        <m:t>4</m:t>
                                      </m:r>
                                      <m:r>
                                        <a:rPr lang="zh-CN" altLang="en-US" b="0" i="1" smtClean="0">
                                          <a:solidFill>
                                            <a:schemeClr val="bg1"/>
                                          </a:solidFill>
                                          <a:latin typeface="Cambria Math" panose="02040503050406030204" pitchFamily="18" charset="0"/>
                                        </a:rPr>
                                        <m:t>𝜔</m:t>
                                      </m:r>
                                    </m:sup>
                                  </m:sSup>
                                </m:num>
                                <m:den>
                                  <m:r>
                                    <a:rPr lang="en-US" altLang="zh-CN" b="0" i="1" smtClean="0">
                                      <a:solidFill>
                                        <a:schemeClr val="bg1"/>
                                      </a:solidFill>
                                      <a:latin typeface="Cambria Math" panose="02040503050406030204" pitchFamily="18" charset="0"/>
                                    </a:rPr>
                                    <m:t>1−1.3817</m:t>
                                  </m:r>
                                  <m:sSup>
                                    <m:sSupPr>
                                      <m:ctrlPr>
                                        <a:rPr lang="en-US" altLang="zh-CN" b="0" i="1" smtClean="0">
                                          <a:solidFill>
                                            <a:schemeClr val="bg1"/>
                                          </a:solidFill>
                                          <a:latin typeface="Cambria Math" panose="02040503050406030204" pitchFamily="18" charset="0"/>
                                        </a:rPr>
                                      </m:ctrlPr>
                                    </m:sSupPr>
                                    <m:e>
                                      <m:r>
                                        <a:rPr lang="en-US" altLang="zh-CN" b="0" i="1" smtClean="0">
                                          <a:solidFill>
                                            <a:schemeClr val="bg1"/>
                                          </a:solidFill>
                                          <a:latin typeface="Cambria Math" panose="02040503050406030204" pitchFamily="18" charset="0"/>
                                        </a:rPr>
                                        <m:t>𝑒</m:t>
                                      </m:r>
                                    </m:e>
                                    <m:sup>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𝑗</m:t>
                                      </m:r>
                                      <m:r>
                                        <a:rPr lang="zh-CN" altLang="en-US" b="0" i="1" smtClean="0">
                                          <a:solidFill>
                                            <a:schemeClr val="bg1"/>
                                          </a:solidFill>
                                          <a:latin typeface="Cambria Math" panose="02040503050406030204" pitchFamily="18" charset="0"/>
                                        </a:rPr>
                                        <m:t>𝜔</m:t>
                                      </m:r>
                                    </m:sup>
                                  </m:sSup>
                                  <m:r>
                                    <a:rPr lang="en-US" altLang="zh-CN" b="0" i="1" smtClean="0">
                                      <a:solidFill>
                                        <a:schemeClr val="bg1"/>
                                      </a:solidFill>
                                      <a:latin typeface="Cambria Math" panose="02040503050406030204" pitchFamily="18" charset="0"/>
                                    </a:rPr>
                                    <m:t>+1.5632</m:t>
                                  </m:r>
                                  <m:sSup>
                                    <m:sSupPr>
                                      <m:ctrlPr>
                                        <a:rPr lang="en-US" altLang="zh-CN" b="0" i="1" smtClean="0">
                                          <a:solidFill>
                                            <a:schemeClr val="bg1"/>
                                          </a:solidFill>
                                          <a:latin typeface="Cambria Math" panose="02040503050406030204" pitchFamily="18" charset="0"/>
                                        </a:rPr>
                                      </m:ctrlPr>
                                    </m:sSupPr>
                                    <m:e>
                                      <m:r>
                                        <a:rPr lang="en-US" altLang="zh-CN" b="0" i="1" smtClean="0">
                                          <a:solidFill>
                                            <a:schemeClr val="bg1"/>
                                          </a:solidFill>
                                          <a:latin typeface="Cambria Math" panose="02040503050406030204" pitchFamily="18" charset="0"/>
                                        </a:rPr>
                                        <m:t>𝑒</m:t>
                                      </m:r>
                                    </m:e>
                                    <m:sup>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𝑗</m:t>
                                      </m:r>
                                      <m:r>
                                        <a:rPr lang="en-US" altLang="zh-CN" b="0" i="1" smtClean="0">
                                          <a:solidFill>
                                            <a:schemeClr val="bg1"/>
                                          </a:solidFill>
                                          <a:latin typeface="Cambria Math" panose="02040503050406030204" pitchFamily="18" charset="0"/>
                                        </a:rPr>
                                        <m:t>2</m:t>
                                      </m:r>
                                      <m:r>
                                        <a:rPr lang="zh-CN" altLang="en-US" b="0" i="1" smtClean="0">
                                          <a:solidFill>
                                            <a:schemeClr val="bg1"/>
                                          </a:solidFill>
                                          <a:latin typeface="Cambria Math" panose="02040503050406030204" pitchFamily="18" charset="0"/>
                                        </a:rPr>
                                        <m:t>𝜔</m:t>
                                      </m:r>
                                    </m:sup>
                                  </m:sSup>
                                  <m:r>
                                    <a:rPr lang="en-US" altLang="zh-CN" b="0" i="1" smtClean="0">
                                      <a:solidFill>
                                        <a:schemeClr val="bg1"/>
                                      </a:solidFill>
                                      <a:latin typeface="Cambria Math" panose="02040503050406030204" pitchFamily="18" charset="0"/>
                                    </a:rPr>
                                    <m:t>−0.8843</m:t>
                                  </m:r>
                                  <m:sSup>
                                    <m:sSupPr>
                                      <m:ctrlPr>
                                        <a:rPr lang="en-US" altLang="zh-CN" b="0" i="1" smtClean="0">
                                          <a:solidFill>
                                            <a:schemeClr val="bg1"/>
                                          </a:solidFill>
                                          <a:latin typeface="Cambria Math" panose="02040503050406030204" pitchFamily="18" charset="0"/>
                                        </a:rPr>
                                      </m:ctrlPr>
                                    </m:sSupPr>
                                    <m:e>
                                      <m:r>
                                        <a:rPr lang="en-US" altLang="zh-CN" b="0" i="1" smtClean="0">
                                          <a:solidFill>
                                            <a:schemeClr val="bg1"/>
                                          </a:solidFill>
                                          <a:latin typeface="Cambria Math" panose="02040503050406030204" pitchFamily="18" charset="0"/>
                                        </a:rPr>
                                        <m:t>𝑒</m:t>
                                      </m:r>
                                    </m:e>
                                    <m:sup>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𝑗</m:t>
                                      </m:r>
                                      <m:r>
                                        <a:rPr lang="en-US" altLang="zh-CN" b="0" i="1" smtClean="0">
                                          <a:solidFill>
                                            <a:schemeClr val="bg1"/>
                                          </a:solidFill>
                                          <a:latin typeface="Cambria Math" panose="02040503050406030204" pitchFamily="18" charset="0"/>
                                        </a:rPr>
                                        <m:t>3</m:t>
                                      </m:r>
                                      <m:r>
                                        <a:rPr lang="zh-CN" altLang="en-US" b="0" i="1" smtClean="0">
                                          <a:solidFill>
                                            <a:schemeClr val="bg1"/>
                                          </a:solidFill>
                                          <a:latin typeface="Cambria Math" panose="02040503050406030204" pitchFamily="18" charset="0"/>
                                        </a:rPr>
                                        <m:t>𝜔</m:t>
                                      </m:r>
                                    </m:sup>
                                  </m:sSup>
                                  <m:r>
                                    <a:rPr lang="en-US" altLang="zh-CN" b="0" i="1" smtClean="0">
                                      <a:solidFill>
                                        <a:schemeClr val="bg1"/>
                                      </a:solidFill>
                                      <a:latin typeface="Cambria Math" panose="02040503050406030204" pitchFamily="18" charset="0"/>
                                    </a:rPr>
                                    <m:t>+0.4096</m:t>
                                  </m:r>
                                  <m:sSup>
                                    <m:sSupPr>
                                      <m:ctrlPr>
                                        <a:rPr lang="en-US" altLang="zh-CN" b="0" i="1" smtClean="0">
                                          <a:solidFill>
                                            <a:schemeClr val="bg1"/>
                                          </a:solidFill>
                                          <a:latin typeface="Cambria Math" panose="02040503050406030204" pitchFamily="18" charset="0"/>
                                        </a:rPr>
                                      </m:ctrlPr>
                                    </m:sSupPr>
                                    <m:e>
                                      <m:r>
                                        <a:rPr lang="en-US" altLang="zh-CN" b="0" i="1" smtClean="0">
                                          <a:solidFill>
                                            <a:schemeClr val="bg1"/>
                                          </a:solidFill>
                                          <a:latin typeface="Cambria Math" panose="02040503050406030204" pitchFamily="18" charset="0"/>
                                        </a:rPr>
                                        <m:t>𝑒</m:t>
                                      </m:r>
                                    </m:e>
                                    <m:sup>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𝑗</m:t>
                                      </m:r>
                                      <m:r>
                                        <a:rPr lang="en-US" altLang="zh-CN" b="0" i="1" smtClean="0">
                                          <a:solidFill>
                                            <a:schemeClr val="bg1"/>
                                          </a:solidFill>
                                          <a:latin typeface="Cambria Math" panose="02040503050406030204" pitchFamily="18" charset="0"/>
                                        </a:rPr>
                                        <m:t>4</m:t>
                                      </m:r>
                                      <m:r>
                                        <a:rPr lang="zh-CN" altLang="en-US" b="0" i="1" smtClean="0">
                                          <a:solidFill>
                                            <a:schemeClr val="bg1"/>
                                          </a:solidFill>
                                          <a:latin typeface="Cambria Math" panose="02040503050406030204" pitchFamily="18" charset="0"/>
                                        </a:rPr>
                                        <m:t>𝜔</m:t>
                                      </m:r>
                                    </m:sup>
                                  </m:sSup>
                                </m:den>
                              </m:f>
                            </m:oMath>
                          </a14:m>
                          <a:r>
                            <a:rPr lang="en-US" altLang="zh-CN" dirty="0" smtClean="0">
                              <a:solidFill>
                                <a:schemeClr val="bg1"/>
                              </a:solidFill>
                            </a:rPr>
                            <a:t>;</a:t>
                          </a:r>
                        </a:p>
                        <a:p>
                          <a:r>
                            <a:rPr lang="en-US" altLang="zh-CN" dirty="0" smtClean="0">
                              <a:solidFill>
                                <a:schemeClr val="bg1"/>
                              </a:solidFill>
                            </a:rPr>
                            <a:t>2.DFT: Signal</a:t>
                          </a:r>
                          <a:r>
                            <a:rPr lang="en-US" altLang="zh-CN" baseline="0" dirty="0" smtClean="0">
                              <a:solidFill>
                                <a:schemeClr val="bg1"/>
                              </a:solidFill>
                            </a:rPr>
                            <a:t> 1~5 in above;</a:t>
                          </a:r>
                          <a:endParaRPr lang="zh-CN" altLang="en-US" dirty="0">
                            <a:solidFill>
                              <a:schemeClr val="bg1"/>
                            </a:solidFill>
                          </a:endParaRPr>
                        </a:p>
                      </a:txBody>
                      <a:tcPr anchor="ctr">
                        <a:solidFill>
                          <a:srgbClr val="979997"/>
                        </a:solidFill>
                      </a:tcPr>
                    </a:tc>
                  </a:tr>
                  <a:tr h="1163776">
                    <a:tc>
                      <a:txBody>
                        <a:bodyPr/>
                        <a:lstStyle/>
                        <a:p>
                          <a:pPr algn="ctr"/>
                          <a:r>
                            <a:rPr lang="en-US" altLang="zh-CN" sz="2000" b="1" dirty="0" smtClean="0">
                              <a:solidFill>
                                <a:schemeClr val="bg1"/>
                              </a:solidFill>
                            </a:rPr>
                            <a:t>Import an Audio File and Analyze It by using Techniques</a:t>
                          </a:r>
                          <a:r>
                            <a:rPr lang="en-US" altLang="zh-CN" sz="2000" b="1" baseline="0" dirty="0" smtClean="0">
                              <a:solidFill>
                                <a:schemeClr val="bg1"/>
                              </a:solidFill>
                            </a:rPr>
                            <a:t> Learn From This Lesson.</a:t>
                          </a:r>
                          <a:endParaRPr lang="zh-CN" altLang="en-US" sz="2000" b="1" dirty="0">
                            <a:solidFill>
                              <a:schemeClr val="bg1"/>
                            </a:solidFill>
                          </a:endParaRPr>
                        </a:p>
                      </a:txBody>
                      <a:tcPr anchor="ctr">
                        <a:solidFill>
                          <a:srgbClr val="BA2A17"/>
                        </a:solidFill>
                      </a:tcPr>
                    </a:tc>
                    <a:tc>
                      <a:txBody>
                        <a:bodyPr/>
                        <a:lstStyle/>
                        <a:p>
                          <a:pPr marL="342900" indent="-342900">
                            <a:buAutoNum type="arabicPeriod"/>
                          </a:pPr>
                          <a:r>
                            <a:rPr lang="en-US" altLang="zh-CN" baseline="0" dirty="0" smtClean="0">
                              <a:solidFill>
                                <a:schemeClr val="bg1"/>
                              </a:solidFill>
                            </a:rPr>
                            <a:t>Record both male and female saying “Hello World” speech signals and import them to MATLAB</a:t>
                          </a:r>
                          <a:r>
                            <a:rPr lang="en-US" altLang="zh-CN" baseline="0" dirty="0" smtClean="0">
                              <a:solidFill>
                                <a:schemeClr val="bg1"/>
                              </a:solidFill>
                            </a:rPr>
                            <a:t>;</a:t>
                          </a:r>
                          <a:endParaRPr lang="en-US" altLang="zh-CN" baseline="0" dirty="0" smtClean="0">
                            <a:solidFill>
                              <a:schemeClr val="bg1"/>
                            </a:solidFill>
                          </a:endParaRPr>
                        </a:p>
                        <a:p>
                          <a:pPr marL="342900" indent="-342900">
                            <a:buAutoNum type="arabicPeriod"/>
                          </a:pPr>
                          <a:r>
                            <a:rPr lang="en-US" altLang="zh-CN" baseline="0" dirty="0" smtClean="0">
                              <a:solidFill>
                                <a:schemeClr val="bg1"/>
                              </a:solidFill>
                            </a:rPr>
                            <a:t>Using DFT method to analyze these two signals and find the difference.</a:t>
                          </a:r>
                          <a:endParaRPr lang="zh-CN" altLang="en-US" dirty="0">
                            <a:solidFill>
                              <a:schemeClr val="bg1"/>
                            </a:solidFill>
                          </a:endParaRPr>
                        </a:p>
                      </a:txBody>
                      <a:tcPr anchor="ctr">
                        <a:solidFill>
                          <a:srgbClr val="BA2A17"/>
                        </a:solidFill>
                      </a:tcPr>
                    </a:tc>
                  </a:tr>
                  <a:tr h="1409124">
                    <a:tc>
                      <a:txBody>
                        <a:bodyPr/>
                        <a:lstStyle/>
                        <a:p>
                          <a:pPr algn="ctr"/>
                          <a:r>
                            <a:rPr lang="en-US" altLang="zh-CN" sz="2000" b="1" dirty="0" smtClean="0">
                              <a:solidFill>
                                <a:schemeClr val="bg1"/>
                              </a:solidFill>
                            </a:rPr>
                            <a:t>Further</a:t>
                          </a:r>
                          <a:r>
                            <a:rPr lang="en-US" altLang="zh-CN" sz="2000" b="1" baseline="0" dirty="0" smtClean="0">
                              <a:solidFill>
                                <a:schemeClr val="bg1"/>
                              </a:solidFill>
                            </a:rPr>
                            <a:t> Goals for Advanced Learners</a:t>
                          </a:r>
                          <a:endParaRPr lang="zh-CN" altLang="en-US" sz="2000" b="1" dirty="0">
                            <a:solidFill>
                              <a:schemeClr val="bg1"/>
                            </a:solidFill>
                          </a:endParaRPr>
                        </a:p>
                      </a:txBody>
                      <a:tcPr anchor="ctr">
                        <a:solidFill>
                          <a:srgbClr val="979997"/>
                        </a:solidFill>
                      </a:tcPr>
                    </a:tc>
                    <a:tc>
                      <a:txBody>
                        <a:bodyPr/>
                        <a:lstStyle/>
                        <a:p>
                          <a:pPr marL="342900" indent="-342900">
                            <a:buAutoNum type="arabicPeriod"/>
                          </a:pPr>
                          <a:r>
                            <a:rPr lang="en-US" altLang="zh-CN" dirty="0" smtClean="0">
                              <a:solidFill>
                                <a:schemeClr val="bg1"/>
                              </a:solidFill>
                            </a:rPr>
                            <a:t>Try to plot the complex exponential sequence</a:t>
                          </a:r>
                          <a:r>
                            <a:rPr lang="en-US" altLang="zh-CN" baseline="0" dirty="0" smtClean="0">
                              <a:solidFill>
                                <a:schemeClr val="bg1"/>
                              </a:solidFill>
                            </a:rPr>
                            <a:t> in 3-D(Real Axis, Imaginary Axis and Time Index Axis) with different </a:t>
                          </a:r>
                          <a14:m>
                            <m:oMath xmlns:m="http://schemas.openxmlformats.org/officeDocument/2006/math">
                              <m:r>
                                <a:rPr lang="zh-CN" altLang="en-US" i="1" baseline="0" smtClean="0">
                                  <a:solidFill>
                                    <a:schemeClr val="bg1"/>
                                  </a:solidFill>
                                  <a:latin typeface="Cambria Math" panose="02040503050406030204" pitchFamily="18" charset="0"/>
                                </a:rPr>
                                <m:t>𝜔</m:t>
                              </m:r>
                            </m:oMath>
                          </a14:m>
                          <a:r>
                            <a:rPr lang="en-US" altLang="zh-CN" dirty="0" smtClean="0">
                              <a:solidFill>
                                <a:schemeClr val="bg1"/>
                              </a:solidFill>
                            </a:rPr>
                            <a:t>;</a:t>
                          </a:r>
                        </a:p>
                        <a:p>
                          <a:pPr marL="342900" indent="-342900">
                            <a:buAutoNum type="arabicPeriod"/>
                          </a:pPr>
                          <a:r>
                            <a:rPr lang="en-US" altLang="zh-CN" dirty="0" smtClean="0">
                              <a:solidFill>
                                <a:schemeClr val="bg1"/>
                              </a:solidFill>
                            </a:rPr>
                            <a:t>Try to realize the DFT all by yourself</a:t>
                          </a:r>
                          <a:r>
                            <a:rPr lang="en-US" altLang="zh-CN" baseline="0" dirty="0" smtClean="0">
                              <a:solidFill>
                                <a:schemeClr val="bg1"/>
                              </a:solidFill>
                            </a:rPr>
                            <a:t> instead of using </a:t>
                          </a:r>
                          <a:r>
                            <a:rPr lang="en-US" altLang="zh-CN" baseline="0" dirty="0" err="1" smtClean="0">
                              <a:solidFill>
                                <a:schemeClr val="bg1"/>
                              </a:solidFill>
                            </a:rPr>
                            <a:t>fft</a:t>
                          </a:r>
                          <a:r>
                            <a:rPr lang="en-US" altLang="zh-CN" baseline="0" dirty="0" smtClean="0">
                              <a:solidFill>
                                <a:schemeClr val="bg1"/>
                              </a:solidFill>
                            </a:rPr>
                            <a:t>().</a:t>
                          </a:r>
                        </a:p>
                        <a:p>
                          <a:pPr marL="342900" indent="-342900">
                            <a:buAutoNum type="arabicPeriod"/>
                          </a:pPr>
                          <a:r>
                            <a:rPr lang="en-US" altLang="zh-CN" baseline="0" dirty="0" smtClean="0">
                              <a:solidFill>
                                <a:schemeClr val="bg1"/>
                              </a:solidFill>
                            </a:rPr>
                            <a:t>Compare the performance of </a:t>
                          </a:r>
                          <a:r>
                            <a:rPr lang="en-US" altLang="zh-CN" baseline="0" dirty="0" err="1" smtClean="0">
                              <a:solidFill>
                                <a:schemeClr val="bg1"/>
                              </a:solidFill>
                            </a:rPr>
                            <a:t>fft</a:t>
                          </a:r>
                          <a:r>
                            <a:rPr lang="en-US" altLang="zh-CN" baseline="0" dirty="0" smtClean="0">
                              <a:solidFill>
                                <a:schemeClr val="bg1"/>
                              </a:solidFill>
                            </a:rPr>
                            <a:t>() and the DFT realized by yourself by using tic\toc;</a:t>
                          </a:r>
                          <a:endParaRPr lang="zh-CN" altLang="en-US" dirty="0">
                            <a:solidFill>
                              <a:schemeClr val="bg1"/>
                            </a:solidFill>
                          </a:endParaRPr>
                        </a:p>
                      </a:txBody>
                      <a:tcPr anchor="ctr">
                        <a:solidFill>
                          <a:srgbClr val="979997"/>
                        </a:solidFill>
                      </a:tcPr>
                    </a:tc>
                  </a:tr>
                </a:tbl>
              </a:graphicData>
            </a:graphic>
          </p:graphicFrame>
        </mc:Choice>
        <mc:Fallback>
          <p:graphicFrame>
            <p:nvGraphicFramePr>
              <p:cNvPr id="3" name="表格 2"/>
              <p:cNvGraphicFramePr>
                <a:graphicFrameLocks noGrp="1"/>
              </p:cNvGraphicFramePr>
              <p:nvPr>
                <p:extLst>
                  <p:ext uri="{D42A27DB-BD31-4B8C-83A1-F6EECF244321}">
                    <p14:modId xmlns:p14="http://schemas.microsoft.com/office/powerpoint/2010/main" val="3208339001"/>
                  </p:ext>
                </p:extLst>
              </p:nvPr>
            </p:nvGraphicFramePr>
            <p:xfrm>
              <a:off x="391886" y="1192442"/>
              <a:ext cx="11509828" cy="5052720"/>
            </p:xfrm>
            <a:graphic>
              <a:graphicData uri="http://schemas.openxmlformats.org/drawingml/2006/table">
                <a:tbl>
                  <a:tblPr bandRow="1">
                    <a:tableStyleId>{21E4AEA4-8DFA-4A89-87EB-49C32662AFE0}</a:tableStyleId>
                  </a:tblPr>
                  <a:tblGrid>
                    <a:gridCol w="3984598"/>
                    <a:gridCol w="7525230"/>
                  </a:tblGrid>
                  <a:tr h="1463040">
                    <a:tc>
                      <a:txBody>
                        <a:bodyPr/>
                        <a:lstStyle/>
                        <a:p>
                          <a:pPr algn="ctr"/>
                          <a:r>
                            <a:rPr lang="en-US" altLang="zh-CN" sz="2000" b="1" dirty="0" smtClean="0">
                              <a:solidFill>
                                <a:schemeClr val="bg1"/>
                              </a:solidFill>
                            </a:rPr>
                            <a:t>Generate Typical Signals</a:t>
                          </a:r>
                          <a:endParaRPr lang="zh-CN" altLang="en-US" sz="2000" b="1" dirty="0">
                            <a:solidFill>
                              <a:schemeClr val="bg1"/>
                            </a:solidFill>
                          </a:endParaRPr>
                        </a:p>
                      </a:txBody>
                      <a:tcPr anchor="ctr">
                        <a:solidFill>
                          <a:srgbClr val="BA2A17"/>
                        </a:solidFill>
                      </a:tcPr>
                    </a:tc>
                    <a:tc>
                      <a:txBody>
                        <a:bodyPr/>
                        <a:lstStyle/>
                        <a:p>
                          <a:pPr marL="342900" indent="-342900">
                            <a:buAutoNum type="arabicPeriod"/>
                          </a:pPr>
                          <a:r>
                            <a:rPr lang="en-US" altLang="zh-CN" sz="1800" dirty="0" smtClean="0">
                              <a:solidFill>
                                <a:schemeClr val="bg1"/>
                              </a:solidFill>
                            </a:rPr>
                            <a:t>Unit</a:t>
                          </a:r>
                          <a:r>
                            <a:rPr lang="en-US" altLang="zh-CN" sz="1800" baseline="0" dirty="0" smtClean="0">
                              <a:solidFill>
                                <a:schemeClr val="bg1"/>
                              </a:solidFill>
                            </a:rPr>
                            <a:t> sampling sequence;</a:t>
                          </a:r>
                        </a:p>
                        <a:p>
                          <a:pPr marL="342900" indent="-342900">
                            <a:buAutoNum type="arabicPeriod"/>
                          </a:pPr>
                          <a:r>
                            <a:rPr lang="en-US" altLang="zh-CN" sz="1800" baseline="0" dirty="0" smtClean="0">
                              <a:solidFill>
                                <a:schemeClr val="bg1"/>
                              </a:solidFill>
                            </a:rPr>
                            <a:t>Unit step sequence;</a:t>
                          </a:r>
                        </a:p>
                        <a:p>
                          <a:pPr marL="342900" indent="-342900">
                            <a:buAutoNum type="arabicPeriod"/>
                          </a:pPr>
                          <a:r>
                            <a:rPr lang="en-US" altLang="zh-CN" sz="1800" baseline="0" dirty="0" smtClean="0">
                              <a:solidFill>
                                <a:schemeClr val="bg1"/>
                              </a:solidFill>
                            </a:rPr>
                            <a:t>Real exponential sequence;</a:t>
                          </a:r>
                        </a:p>
                        <a:p>
                          <a:pPr marL="342900" indent="-342900">
                            <a:buAutoNum type="arabicPeriod"/>
                          </a:pPr>
                          <a:r>
                            <a:rPr lang="en-US" altLang="zh-CN" sz="1800" baseline="0" dirty="0" smtClean="0">
                              <a:solidFill>
                                <a:schemeClr val="bg1"/>
                              </a:solidFill>
                            </a:rPr>
                            <a:t>Complex exponential sequence;</a:t>
                          </a:r>
                        </a:p>
                        <a:p>
                          <a:pPr marL="342900" indent="-342900">
                            <a:buAutoNum type="arabicPeriod"/>
                          </a:pPr>
                          <a:r>
                            <a:rPr lang="en-US" altLang="zh-CN" sz="1800" baseline="0" dirty="0" smtClean="0">
                              <a:solidFill>
                                <a:schemeClr val="bg1"/>
                              </a:solidFill>
                            </a:rPr>
                            <a:t>Sine sequence;</a:t>
                          </a:r>
                          <a:endParaRPr lang="zh-CN" altLang="en-US" sz="1800" dirty="0">
                            <a:solidFill>
                              <a:schemeClr val="bg1"/>
                            </a:solidFill>
                          </a:endParaRPr>
                        </a:p>
                      </a:txBody>
                      <a:tcPr anchor="ctr">
                        <a:solidFill>
                          <a:srgbClr val="BA2A17"/>
                        </a:solidFill>
                      </a:tcPr>
                    </a:tc>
                  </a:tr>
                  <a:tr h="962864">
                    <a:tc>
                      <a:txBody>
                        <a:bodyPr/>
                        <a:lstStyle/>
                        <a:p>
                          <a:pPr algn="ctr"/>
                          <a:r>
                            <a:rPr lang="en-US" altLang="zh-CN" sz="2000" b="1" dirty="0" smtClean="0">
                              <a:solidFill>
                                <a:schemeClr val="bg1"/>
                              </a:solidFill>
                            </a:rPr>
                            <a:t>Frequency Analyze</a:t>
                          </a:r>
                          <a:r>
                            <a:rPr lang="en-US" altLang="zh-CN" sz="2000" b="1" baseline="0" dirty="0" smtClean="0">
                              <a:solidFill>
                                <a:schemeClr val="bg1"/>
                              </a:solidFill>
                            </a:rPr>
                            <a:t> the Signal from above</a:t>
                          </a:r>
                          <a:endParaRPr lang="zh-CN" altLang="en-US" sz="2000" b="1" dirty="0">
                            <a:solidFill>
                              <a:schemeClr val="bg1"/>
                            </a:solidFill>
                          </a:endParaRPr>
                        </a:p>
                      </a:txBody>
                      <a:tcPr anchor="ctr">
                        <a:solidFill>
                          <a:srgbClr val="979997"/>
                        </a:solidFill>
                      </a:tcPr>
                    </a:tc>
                    <a:tc>
                      <a:txBody>
                        <a:bodyPr/>
                        <a:lstStyle/>
                        <a:p>
                          <a:endParaRPr lang="zh-CN"/>
                        </a:p>
                      </a:txBody>
                      <a:tcPr anchor="ctr">
                        <a:blipFill rotWithShape="0">
                          <a:blip r:embed="rId2"/>
                          <a:stretch>
                            <a:fillRect l="-53036" t="-155063" r="-162" b="-282911"/>
                          </a:stretch>
                        </a:blipFill>
                      </a:tcPr>
                    </a:tc>
                  </a:tr>
                  <a:tr h="1163776">
                    <a:tc>
                      <a:txBody>
                        <a:bodyPr/>
                        <a:lstStyle/>
                        <a:p>
                          <a:pPr algn="ctr"/>
                          <a:r>
                            <a:rPr lang="en-US" altLang="zh-CN" sz="2000" b="1" dirty="0" smtClean="0">
                              <a:solidFill>
                                <a:schemeClr val="bg1"/>
                              </a:solidFill>
                            </a:rPr>
                            <a:t>Import an Audio File and Analyze It by using Techniques</a:t>
                          </a:r>
                          <a:r>
                            <a:rPr lang="en-US" altLang="zh-CN" sz="2000" b="1" baseline="0" dirty="0" smtClean="0">
                              <a:solidFill>
                                <a:schemeClr val="bg1"/>
                              </a:solidFill>
                            </a:rPr>
                            <a:t> Learn From This Lesson.</a:t>
                          </a:r>
                          <a:endParaRPr lang="zh-CN" altLang="en-US" sz="2000" b="1" dirty="0">
                            <a:solidFill>
                              <a:schemeClr val="bg1"/>
                            </a:solidFill>
                          </a:endParaRPr>
                        </a:p>
                      </a:txBody>
                      <a:tcPr anchor="ctr">
                        <a:solidFill>
                          <a:srgbClr val="BA2A17"/>
                        </a:solidFill>
                      </a:tcPr>
                    </a:tc>
                    <a:tc>
                      <a:txBody>
                        <a:bodyPr/>
                        <a:lstStyle/>
                        <a:p>
                          <a:pPr marL="342900" indent="-342900">
                            <a:buAutoNum type="arabicPeriod"/>
                          </a:pPr>
                          <a:r>
                            <a:rPr lang="en-US" altLang="zh-CN" baseline="0" dirty="0" smtClean="0">
                              <a:solidFill>
                                <a:schemeClr val="bg1"/>
                              </a:solidFill>
                            </a:rPr>
                            <a:t>Record both male and female saying “Hello World” speech signals and import them to MATLAB</a:t>
                          </a:r>
                          <a:r>
                            <a:rPr lang="en-US" altLang="zh-CN" baseline="0" dirty="0" smtClean="0">
                              <a:solidFill>
                                <a:schemeClr val="bg1"/>
                              </a:solidFill>
                            </a:rPr>
                            <a:t>;</a:t>
                          </a:r>
                          <a:endParaRPr lang="en-US" altLang="zh-CN" baseline="0" dirty="0" smtClean="0">
                            <a:solidFill>
                              <a:schemeClr val="bg1"/>
                            </a:solidFill>
                          </a:endParaRPr>
                        </a:p>
                        <a:p>
                          <a:pPr marL="342900" indent="-342900">
                            <a:buAutoNum type="arabicPeriod"/>
                          </a:pPr>
                          <a:r>
                            <a:rPr lang="en-US" altLang="zh-CN" baseline="0" dirty="0" smtClean="0">
                              <a:solidFill>
                                <a:schemeClr val="bg1"/>
                              </a:solidFill>
                            </a:rPr>
                            <a:t>Using DFT method to analyze these two signals and find the difference.</a:t>
                          </a:r>
                          <a:endParaRPr lang="zh-CN" altLang="en-US" dirty="0">
                            <a:solidFill>
                              <a:schemeClr val="bg1"/>
                            </a:solidFill>
                          </a:endParaRPr>
                        </a:p>
                      </a:txBody>
                      <a:tcPr anchor="ctr">
                        <a:solidFill>
                          <a:srgbClr val="BA2A17"/>
                        </a:solidFill>
                      </a:tcPr>
                    </a:tc>
                  </a:tr>
                  <a:tr h="1463040">
                    <a:tc>
                      <a:txBody>
                        <a:bodyPr/>
                        <a:lstStyle/>
                        <a:p>
                          <a:pPr algn="ctr"/>
                          <a:r>
                            <a:rPr lang="en-US" altLang="zh-CN" sz="2000" b="1" dirty="0" smtClean="0">
                              <a:solidFill>
                                <a:schemeClr val="bg1"/>
                              </a:solidFill>
                            </a:rPr>
                            <a:t>Further</a:t>
                          </a:r>
                          <a:r>
                            <a:rPr lang="en-US" altLang="zh-CN" sz="2000" b="1" baseline="0" dirty="0" smtClean="0">
                              <a:solidFill>
                                <a:schemeClr val="bg1"/>
                              </a:solidFill>
                            </a:rPr>
                            <a:t> Goals for Advanced Learners</a:t>
                          </a:r>
                          <a:endParaRPr lang="zh-CN" altLang="en-US" sz="2000" b="1" dirty="0">
                            <a:solidFill>
                              <a:schemeClr val="bg1"/>
                            </a:solidFill>
                          </a:endParaRPr>
                        </a:p>
                      </a:txBody>
                      <a:tcPr anchor="ctr">
                        <a:solidFill>
                          <a:srgbClr val="979997"/>
                        </a:solidFill>
                      </a:tcPr>
                    </a:tc>
                    <a:tc>
                      <a:txBody>
                        <a:bodyPr/>
                        <a:lstStyle/>
                        <a:p>
                          <a:endParaRPr lang="zh-CN"/>
                        </a:p>
                      </a:txBody>
                      <a:tcPr anchor="ctr">
                        <a:blipFill rotWithShape="0">
                          <a:blip r:embed="rId2"/>
                          <a:stretch>
                            <a:fillRect l="-53036" t="-247917" r="-162" b="-6250"/>
                          </a:stretch>
                        </a:blipFill>
                      </a:tcPr>
                    </a:tc>
                  </a:tr>
                </a:tbl>
              </a:graphicData>
            </a:graphic>
          </p:graphicFrame>
        </mc:Fallback>
      </mc:AlternateContent>
    </p:spTree>
    <p:extLst>
      <p:ext uri="{BB962C8B-B14F-4D97-AF65-F5344CB8AC3E}">
        <p14:creationId xmlns:p14="http://schemas.microsoft.com/office/powerpoint/2010/main" val="21888019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443377"/>
            <a:ext cx="9144000" cy="1701116"/>
          </a:xfrm>
        </p:spPr>
        <p:txBody>
          <a:bodyPr>
            <a:normAutofit/>
          </a:bodyPr>
          <a:lstStyle/>
          <a:p>
            <a:r>
              <a:rPr lang="en-US" altLang="zh-CN" sz="9600" dirty="0" smtClean="0"/>
              <a:t>Thank You!</a:t>
            </a:r>
            <a:endParaRPr lang="zh-CN" altLang="en-US" sz="9600" dirty="0"/>
          </a:p>
        </p:txBody>
      </p:sp>
    </p:spTree>
    <p:extLst>
      <p:ext uri="{BB962C8B-B14F-4D97-AF65-F5344CB8AC3E}">
        <p14:creationId xmlns:p14="http://schemas.microsoft.com/office/powerpoint/2010/main" val="13916982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Generate Typical </a:t>
            </a:r>
            <a:r>
              <a:rPr lang="en-US" altLang="zh-CN" dirty="0" smtClean="0"/>
              <a:t>Signals</a:t>
            </a:r>
            <a:endParaRPr lang="zh-CN" altLang="en-US" dirty="0"/>
          </a:p>
        </p:txBody>
      </p:sp>
      <p:sp>
        <p:nvSpPr>
          <p:cNvPr id="3" name="内容占位符 2"/>
          <p:cNvSpPr>
            <a:spLocks noGrp="1"/>
          </p:cNvSpPr>
          <p:nvPr>
            <p:ph sz="quarter" idx="10"/>
          </p:nvPr>
        </p:nvSpPr>
        <p:spPr/>
        <p:txBody>
          <a:bodyPr/>
          <a:lstStyle/>
          <a:p>
            <a:r>
              <a:rPr lang="en-US" altLang="zh-CN" dirty="0" smtClean="0"/>
              <a:t>1.</a:t>
            </a:r>
            <a:endParaRPr lang="zh-CN" altLang="en-US" dirty="0"/>
          </a:p>
        </p:txBody>
      </p:sp>
    </p:spTree>
    <p:extLst>
      <p:ext uri="{BB962C8B-B14F-4D97-AF65-F5344CB8AC3E}">
        <p14:creationId xmlns:p14="http://schemas.microsoft.com/office/powerpoint/2010/main" val="654215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Generate Typical Signals in MATLAB</a:t>
            </a:r>
            <a:endParaRPr lang="zh-CN" altLang="en-US" dirty="0"/>
          </a:p>
        </p:txBody>
      </p:sp>
      <p:sp>
        <p:nvSpPr>
          <p:cNvPr id="3" name="日期占位符 2"/>
          <p:cNvSpPr>
            <a:spLocks noGrp="1"/>
          </p:cNvSpPr>
          <p:nvPr>
            <p:ph type="dt" sz="half" idx="10"/>
          </p:nvPr>
        </p:nvSpPr>
        <p:spPr/>
        <p:txBody>
          <a:bodyPr/>
          <a:lstStyle/>
          <a:p>
            <a:fld id="{145210E2-0047-47D0-BC44-EB9A35B85571}" type="datetime1">
              <a:rPr lang="zh-CN" altLang="en-US" smtClean="0"/>
              <a:t>2015/10/20</a:t>
            </a:fld>
            <a:endParaRPr lang="zh-CN" altLang="en-US" dirty="0"/>
          </a:p>
        </p:txBody>
      </p:sp>
      <p:sp>
        <p:nvSpPr>
          <p:cNvPr id="4" name="灯片编号占位符 3"/>
          <p:cNvSpPr>
            <a:spLocks noGrp="1"/>
          </p:cNvSpPr>
          <p:nvPr>
            <p:ph type="sldNum" sz="quarter" idx="12"/>
          </p:nvPr>
        </p:nvSpPr>
        <p:spPr/>
        <p:txBody>
          <a:bodyPr/>
          <a:lstStyle/>
          <a:p>
            <a:fld id="{DFE2D53A-C09F-4437-80C4-48A9BF04D947}" type="slidenum">
              <a:rPr lang="zh-CN" altLang="en-US" smtClean="0"/>
              <a:t>4</a:t>
            </a:fld>
            <a:endParaRPr lang="zh-CN" altLang="en-US"/>
          </a:p>
        </p:txBody>
      </p:sp>
      <p:sp>
        <p:nvSpPr>
          <p:cNvPr id="5" name="内容占位符 4"/>
          <p:cNvSpPr>
            <a:spLocks noGrp="1"/>
          </p:cNvSpPr>
          <p:nvPr>
            <p:ph sz="quarter" idx="13"/>
          </p:nvPr>
        </p:nvSpPr>
        <p:spPr/>
        <p:txBody>
          <a:bodyPr/>
          <a:lstStyle/>
          <a:p>
            <a:r>
              <a:rPr lang="en-US" altLang="zh-CN" dirty="0" smtClean="0"/>
              <a:t>1.</a:t>
            </a:r>
            <a:endParaRPr lang="zh-CN" altLang="en-US" dirty="0"/>
          </a:p>
        </p:txBody>
      </p:sp>
      <mc:AlternateContent xmlns:mc="http://schemas.openxmlformats.org/markup-compatibility/2006" xmlns:a14="http://schemas.microsoft.com/office/drawing/2010/main">
        <mc:Choice Requires="a14">
          <p:sp>
            <p:nvSpPr>
              <p:cNvPr id="11" name="文本框 10"/>
              <p:cNvSpPr txBox="1"/>
              <p:nvPr/>
            </p:nvSpPr>
            <p:spPr>
              <a:xfrm>
                <a:off x="493487" y="1161519"/>
                <a:ext cx="8274829" cy="704552"/>
              </a:xfrm>
              <a:prstGeom prst="rect">
                <a:avLst/>
              </a:prstGeom>
              <a:noFill/>
            </p:spPr>
            <p:txBody>
              <a:bodyPr wrap="none" rtlCol="0">
                <a:spAutoFit/>
              </a:bodyPr>
              <a:lstStyle/>
              <a:p>
                <a:r>
                  <a:rPr lang="en-US" altLang="zh-CN" sz="2800" dirty="0" smtClean="0"/>
                  <a:t>Generate a SINE signal which angular frequency </a:t>
                </a:r>
                <a14:m>
                  <m:oMath xmlns:m="http://schemas.openxmlformats.org/officeDocument/2006/math">
                    <m:r>
                      <a:rPr lang="zh-CN" altLang="en-US" sz="2800" i="1" smtClean="0">
                        <a:latin typeface="Cambria Math" panose="02040503050406030204" pitchFamily="18" charset="0"/>
                      </a:rPr>
                      <m:t>𝜔</m:t>
                    </m:r>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2</m:t>
                        </m:r>
                        <m:r>
                          <a:rPr lang="zh-CN" altLang="en-US" sz="2800" b="0" i="1" smtClean="0">
                            <a:latin typeface="Cambria Math" panose="02040503050406030204" pitchFamily="18" charset="0"/>
                          </a:rPr>
                          <m:t>𝜋</m:t>
                        </m:r>
                      </m:num>
                      <m:den>
                        <m:r>
                          <a:rPr lang="en-US" altLang="zh-CN" sz="2800" b="0" i="1" smtClean="0">
                            <a:latin typeface="Cambria Math" panose="02040503050406030204" pitchFamily="18" charset="0"/>
                          </a:rPr>
                          <m:t>48</m:t>
                        </m:r>
                      </m:den>
                    </m:f>
                  </m:oMath>
                </a14:m>
                <a:endParaRPr lang="zh-CN" altLang="en-US" sz="28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493487" y="1161519"/>
                <a:ext cx="8274829" cy="704552"/>
              </a:xfrm>
              <a:prstGeom prst="rect">
                <a:avLst/>
              </a:prstGeom>
              <a:blipFill rotWithShape="0">
                <a:blip r:embed="rId2"/>
                <a:stretch>
                  <a:fillRect l="-1548" b="-12174"/>
                </a:stretch>
              </a:blipFill>
            </p:spPr>
            <p:txBody>
              <a:bodyPr/>
              <a:lstStyle/>
              <a:p>
                <a:r>
                  <a:rPr lang="zh-CN" altLang="en-US">
                    <a:noFill/>
                  </a:rPr>
                  <a:t> </a:t>
                </a:r>
              </a:p>
            </p:txBody>
          </p:sp>
        </mc:Fallback>
      </mc:AlternateContent>
      <p:pic>
        <p:nvPicPr>
          <p:cNvPr id="12" name="图片 11"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29" y="1828800"/>
            <a:ext cx="12056342" cy="4076700"/>
          </a:xfrm>
          <a:prstGeom prst="rect">
            <a:avLst/>
          </a:prstGeom>
        </p:spPr>
      </p:pic>
      <p:pic>
        <p:nvPicPr>
          <p:cNvPr id="13" name="图片 12"/>
          <p:cNvPicPr>
            <a:picLocks noChangeAspect="1"/>
          </p:cNvPicPr>
          <p:nvPr/>
        </p:nvPicPr>
        <p:blipFill rotWithShape="1">
          <a:blip r:embed="rId4">
            <a:clrChange>
              <a:clrFrom>
                <a:srgbClr val="FFFFFF"/>
              </a:clrFrom>
              <a:clrTo>
                <a:srgbClr val="FFFFFF">
                  <a:alpha val="0"/>
                </a:srgbClr>
              </a:clrTo>
            </a:clrChange>
          </a:blip>
          <a:srcRect l="7266" t="4619" r="8486" b="6034"/>
          <a:stretch/>
        </p:blipFill>
        <p:spPr>
          <a:xfrm>
            <a:off x="2771625" y="1070212"/>
            <a:ext cx="6631708" cy="5286144"/>
          </a:xfrm>
          <a:prstGeom prst="rect">
            <a:avLst/>
          </a:prstGeom>
        </p:spPr>
      </p:pic>
    </p:spTree>
    <p:extLst>
      <p:ext uri="{BB962C8B-B14F-4D97-AF65-F5344CB8AC3E}">
        <p14:creationId xmlns:p14="http://schemas.microsoft.com/office/powerpoint/2010/main" val="46326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1"/>
                                        </p:tgtEl>
                                      </p:cBhvr>
                                    </p:animEffect>
                                    <p:set>
                                      <p:cBhvr>
                                        <p:cTn id="10" dur="1" fill="hold">
                                          <p:stCondLst>
                                            <p:cond delay="499"/>
                                          </p:stCondLst>
                                        </p:cTn>
                                        <p:tgtEl>
                                          <p:spTgt spid="11"/>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Generate Typical Signals in MATLAB</a:t>
            </a:r>
            <a:endParaRPr lang="zh-CN" altLang="en-US" dirty="0"/>
          </a:p>
        </p:txBody>
      </p:sp>
      <p:sp>
        <p:nvSpPr>
          <p:cNvPr id="3" name="日期占位符 2"/>
          <p:cNvSpPr>
            <a:spLocks noGrp="1"/>
          </p:cNvSpPr>
          <p:nvPr>
            <p:ph type="dt" sz="half" idx="10"/>
          </p:nvPr>
        </p:nvSpPr>
        <p:spPr/>
        <p:txBody>
          <a:bodyPr/>
          <a:lstStyle/>
          <a:p>
            <a:fld id="{145210E2-0047-47D0-BC44-EB9A35B85571}" type="datetime1">
              <a:rPr lang="zh-CN" altLang="en-US" smtClean="0"/>
              <a:t>2015/10/20</a:t>
            </a:fld>
            <a:endParaRPr lang="zh-CN" altLang="en-US" dirty="0"/>
          </a:p>
        </p:txBody>
      </p:sp>
      <p:sp>
        <p:nvSpPr>
          <p:cNvPr id="4" name="灯片编号占位符 3"/>
          <p:cNvSpPr>
            <a:spLocks noGrp="1"/>
          </p:cNvSpPr>
          <p:nvPr>
            <p:ph type="sldNum" sz="quarter" idx="12"/>
          </p:nvPr>
        </p:nvSpPr>
        <p:spPr/>
        <p:txBody>
          <a:bodyPr/>
          <a:lstStyle/>
          <a:p>
            <a:fld id="{DFE2D53A-C09F-4437-80C4-48A9BF04D947}" type="slidenum">
              <a:rPr lang="zh-CN" altLang="en-US" smtClean="0"/>
              <a:t>5</a:t>
            </a:fld>
            <a:endParaRPr lang="zh-CN" altLang="en-US"/>
          </a:p>
        </p:txBody>
      </p:sp>
      <p:sp>
        <p:nvSpPr>
          <p:cNvPr id="5" name="内容占位符 4"/>
          <p:cNvSpPr>
            <a:spLocks noGrp="1"/>
          </p:cNvSpPr>
          <p:nvPr>
            <p:ph sz="quarter" idx="13"/>
          </p:nvPr>
        </p:nvSpPr>
        <p:spPr/>
        <p:txBody>
          <a:bodyPr/>
          <a:lstStyle/>
          <a:p>
            <a:r>
              <a:rPr lang="en-US" altLang="zh-CN" dirty="0" smtClean="0"/>
              <a:t>1.</a:t>
            </a:r>
            <a:endParaRPr lang="zh-CN" altLang="en-US" dirty="0"/>
          </a:p>
        </p:txBody>
      </p:sp>
      <mc:AlternateContent xmlns:mc="http://schemas.openxmlformats.org/markup-compatibility/2006" xmlns:a14="http://schemas.microsoft.com/office/drawing/2010/main">
        <mc:Choice Requires="a14">
          <p:sp>
            <p:nvSpPr>
              <p:cNvPr id="11" name="文本框 10"/>
              <p:cNvSpPr txBox="1"/>
              <p:nvPr/>
            </p:nvSpPr>
            <p:spPr>
              <a:xfrm>
                <a:off x="493487" y="1161519"/>
                <a:ext cx="5438348" cy="523220"/>
              </a:xfrm>
              <a:prstGeom prst="rect">
                <a:avLst/>
              </a:prstGeom>
              <a:noFill/>
            </p:spPr>
            <p:txBody>
              <a:bodyPr wrap="none" rtlCol="0">
                <a:spAutoFit/>
              </a:bodyPr>
              <a:lstStyle/>
              <a:p>
                <a:r>
                  <a:rPr lang="en-US" altLang="zh-CN" sz="2800" dirty="0" smtClean="0"/>
                  <a:t>Generate an unit sample signal </a:t>
                </a:r>
                <a14:m>
                  <m:oMath xmlns:m="http://schemas.openxmlformats.org/officeDocument/2006/math">
                    <m:r>
                      <a:rPr lang="zh-CN" altLang="en-US" sz="2800" b="0" i="1" smtClean="0">
                        <a:latin typeface="Cambria Math" panose="02040503050406030204" pitchFamily="18" charset="0"/>
                      </a:rPr>
                      <m:t>𝛿</m:t>
                    </m:r>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𝑛</m:t>
                        </m:r>
                      </m:e>
                    </m:d>
                  </m:oMath>
                </a14:m>
                <a:endParaRPr lang="zh-CN" altLang="en-US" sz="28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493487" y="1161519"/>
                <a:ext cx="5438348" cy="523220"/>
              </a:xfrm>
              <a:prstGeom prst="rect">
                <a:avLst/>
              </a:prstGeom>
              <a:blipFill rotWithShape="0">
                <a:blip r:embed="rId2"/>
                <a:stretch>
                  <a:fillRect l="-2354" t="-11765" b="-34118"/>
                </a:stretch>
              </a:blipFill>
            </p:spPr>
            <p:txBody>
              <a:bodyPr/>
              <a:lstStyle/>
              <a:p>
                <a:r>
                  <a:rPr lang="zh-CN" altLang="en-US">
                    <a:noFill/>
                  </a:rPr>
                  <a:t> </a:t>
                </a:r>
              </a:p>
            </p:txBody>
          </p:sp>
        </mc:Fallback>
      </mc:AlternateContent>
      <p:pic>
        <p:nvPicPr>
          <p:cNvPr id="6" name="图片 5"/>
          <p:cNvPicPr>
            <a:picLocks noChangeAspect="1"/>
          </p:cNvPicPr>
          <p:nvPr/>
        </p:nvPicPr>
        <p:blipFill rotWithShape="1">
          <a:blip r:embed="rId3">
            <a:clrChange>
              <a:clrFrom>
                <a:srgbClr val="FFFFFF"/>
              </a:clrFrom>
              <a:clrTo>
                <a:srgbClr val="FFFFFF">
                  <a:alpha val="0"/>
                </a:srgbClr>
              </a:clrTo>
            </a:clrChange>
          </a:blip>
          <a:srcRect l="6198" t="3864" r="7069" b="5680"/>
          <a:stretch/>
        </p:blipFill>
        <p:spPr>
          <a:xfrm>
            <a:off x="2776094" y="1005451"/>
            <a:ext cx="6656558" cy="5217964"/>
          </a:xfrm>
          <a:prstGeom prst="rect">
            <a:avLst/>
          </a:prstGeom>
        </p:spPr>
      </p:pic>
      <p:pic>
        <p:nvPicPr>
          <p:cNvPr id="13" name="图片 12"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73487"/>
            <a:ext cx="12182558" cy="3277487"/>
          </a:xfrm>
          <a:prstGeom prst="rect">
            <a:avLst/>
          </a:prstGeom>
        </p:spPr>
      </p:pic>
    </p:spTree>
    <p:extLst>
      <p:ext uri="{BB962C8B-B14F-4D97-AF65-F5344CB8AC3E}">
        <p14:creationId xmlns:p14="http://schemas.microsoft.com/office/powerpoint/2010/main" val="349030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1"/>
                                        </p:tgtEl>
                                      </p:cBhvr>
                                    </p:animEffect>
                                    <p:set>
                                      <p:cBhvr>
                                        <p:cTn id="10" dur="1" fill="hold">
                                          <p:stCondLst>
                                            <p:cond delay="499"/>
                                          </p:stCondLst>
                                        </p:cTn>
                                        <p:tgtEl>
                                          <p:spTgt spid="11"/>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Generate Typical Signals in MATLAB</a:t>
            </a:r>
            <a:endParaRPr lang="zh-CN" altLang="en-US" dirty="0"/>
          </a:p>
        </p:txBody>
      </p:sp>
      <p:sp>
        <p:nvSpPr>
          <p:cNvPr id="3" name="日期占位符 2"/>
          <p:cNvSpPr>
            <a:spLocks noGrp="1"/>
          </p:cNvSpPr>
          <p:nvPr>
            <p:ph type="dt" sz="half" idx="10"/>
          </p:nvPr>
        </p:nvSpPr>
        <p:spPr/>
        <p:txBody>
          <a:bodyPr/>
          <a:lstStyle/>
          <a:p>
            <a:fld id="{145210E2-0047-47D0-BC44-EB9A35B85571}" type="datetime1">
              <a:rPr lang="zh-CN" altLang="en-US" smtClean="0"/>
              <a:t>2015/10/20</a:t>
            </a:fld>
            <a:endParaRPr lang="zh-CN" altLang="en-US" dirty="0"/>
          </a:p>
        </p:txBody>
      </p:sp>
      <p:sp>
        <p:nvSpPr>
          <p:cNvPr id="4" name="灯片编号占位符 3"/>
          <p:cNvSpPr>
            <a:spLocks noGrp="1"/>
          </p:cNvSpPr>
          <p:nvPr>
            <p:ph type="sldNum" sz="quarter" idx="12"/>
          </p:nvPr>
        </p:nvSpPr>
        <p:spPr/>
        <p:txBody>
          <a:bodyPr/>
          <a:lstStyle/>
          <a:p>
            <a:fld id="{DFE2D53A-C09F-4437-80C4-48A9BF04D947}" type="slidenum">
              <a:rPr lang="zh-CN" altLang="en-US" smtClean="0"/>
              <a:t>6</a:t>
            </a:fld>
            <a:endParaRPr lang="zh-CN" altLang="en-US"/>
          </a:p>
        </p:txBody>
      </p:sp>
      <p:sp>
        <p:nvSpPr>
          <p:cNvPr id="5" name="内容占位符 4"/>
          <p:cNvSpPr>
            <a:spLocks noGrp="1"/>
          </p:cNvSpPr>
          <p:nvPr>
            <p:ph sz="quarter" idx="13"/>
          </p:nvPr>
        </p:nvSpPr>
        <p:spPr/>
        <p:txBody>
          <a:bodyPr/>
          <a:lstStyle/>
          <a:p>
            <a:r>
              <a:rPr lang="en-US" altLang="zh-CN" dirty="0" smtClean="0"/>
              <a:t>1.</a:t>
            </a:r>
            <a:endParaRPr lang="zh-CN" altLang="en-US" dirty="0"/>
          </a:p>
        </p:txBody>
      </p:sp>
      <mc:AlternateContent xmlns:mc="http://schemas.openxmlformats.org/markup-compatibility/2006" xmlns:a14="http://schemas.microsoft.com/office/drawing/2010/main">
        <mc:Choice Requires="a14">
          <p:sp>
            <p:nvSpPr>
              <p:cNvPr id="11" name="文本框 10"/>
              <p:cNvSpPr txBox="1"/>
              <p:nvPr/>
            </p:nvSpPr>
            <p:spPr>
              <a:xfrm>
                <a:off x="493487" y="1161519"/>
                <a:ext cx="5010474" cy="523220"/>
              </a:xfrm>
              <a:prstGeom prst="rect">
                <a:avLst/>
              </a:prstGeom>
              <a:noFill/>
            </p:spPr>
            <p:txBody>
              <a:bodyPr wrap="none" rtlCol="0">
                <a:spAutoFit/>
              </a:bodyPr>
              <a:lstStyle/>
              <a:p>
                <a:r>
                  <a:rPr lang="en-US" altLang="zh-CN" sz="2800" dirty="0" smtClean="0"/>
                  <a:t>Generate an unit step signal </a:t>
                </a:r>
                <a14:m>
                  <m:oMath xmlns:m="http://schemas.openxmlformats.org/officeDocument/2006/math">
                    <m:r>
                      <a:rPr lang="en-US" altLang="zh-CN" sz="2800" b="0" i="1" smtClean="0">
                        <a:latin typeface="Cambria Math" panose="02040503050406030204" pitchFamily="18" charset="0"/>
                      </a:rPr>
                      <m:t>𝑢</m:t>
                    </m:r>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𝑛</m:t>
                        </m:r>
                      </m:e>
                    </m:d>
                  </m:oMath>
                </a14:m>
                <a:endParaRPr lang="zh-CN" altLang="en-US" sz="28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493487" y="1161519"/>
                <a:ext cx="5010474" cy="523220"/>
              </a:xfrm>
              <a:prstGeom prst="rect">
                <a:avLst/>
              </a:prstGeom>
              <a:blipFill rotWithShape="0">
                <a:blip r:embed="rId2"/>
                <a:stretch>
                  <a:fillRect l="-2555" t="-11765" b="-34118"/>
                </a:stretch>
              </a:blipFill>
            </p:spPr>
            <p:txBody>
              <a:bodyPr/>
              <a:lstStyle/>
              <a:p>
                <a:r>
                  <a:rPr lang="zh-CN" altLang="en-US">
                    <a:noFill/>
                  </a:rPr>
                  <a:t> </a:t>
                </a:r>
              </a:p>
            </p:txBody>
          </p:sp>
        </mc:Fallback>
      </mc:AlternateContent>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83" y="1778000"/>
            <a:ext cx="12235566" cy="3302000"/>
          </a:xfrm>
          <a:prstGeom prst="rect">
            <a:avLst/>
          </a:prstGeom>
        </p:spPr>
      </p:pic>
      <p:pic>
        <p:nvPicPr>
          <p:cNvPr id="8" name="图片 7"/>
          <p:cNvPicPr>
            <a:picLocks noChangeAspect="1"/>
          </p:cNvPicPr>
          <p:nvPr/>
        </p:nvPicPr>
        <p:blipFill rotWithShape="1">
          <a:blip r:embed="rId4">
            <a:clrChange>
              <a:clrFrom>
                <a:srgbClr val="FFFFFF"/>
              </a:clrFrom>
              <a:clrTo>
                <a:srgbClr val="FFFFFF">
                  <a:alpha val="0"/>
                </a:srgbClr>
              </a:clrTo>
            </a:clrChange>
          </a:blip>
          <a:srcRect l="7714" t="4792" r="7429" b="5888"/>
          <a:stretch/>
        </p:blipFill>
        <p:spPr>
          <a:xfrm>
            <a:off x="2757390" y="1161519"/>
            <a:ext cx="6634260" cy="5248724"/>
          </a:xfrm>
          <a:prstGeom prst="rect">
            <a:avLst/>
          </a:prstGeom>
        </p:spPr>
      </p:pic>
    </p:spTree>
    <p:extLst>
      <p:ext uri="{BB962C8B-B14F-4D97-AF65-F5344CB8AC3E}">
        <p14:creationId xmlns:p14="http://schemas.microsoft.com/office/powerpoint/2010/main" val="1290057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1"/>
                                        </p:tgtEl>
                                      </p:cBhvr>
                                    </p:animEffect>
                                    <p:set>
                                      <p:cBhvr>
                                        <p:cTn id="10" dur="1" fill="hold">
                                          <p:stCondLst>
                                            <p:cond delay="499"/>
                                          </p:stCondLst>
                                        </p:cTn>
                                        <p:tgtEl>
                                          <p:spTgt spid="11"/>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Generate Typical Signals in MATLAB</a:t>
            </a:r>
            <a:endParaRPr lang="zh-CN" altLang="en-US" dirty="0"/>
          </a:p>
        </p:txBody>
      </p:sp>
      <p:sp>
        <p:nvSpPr>
          <p:cNvPr id="3" name="日期占位符 2"/>
          <p:cNvSpPr>
            <a:spLocks noGrp="1"/>
          </p:cNvSpPr>
          <p:nvPr>
            <p:ph type="dt" sz="half" idx="10"/>
          </p:nvPr>
        </p:nvSpPr>
        <p:spPr/>
        <p:txBody>
          <a:bodyPr/>
          <a:lstStyle/>
          <a:p>
            <a:fld id="{145210E2-0047-47D0-BC44-EB9A35B85571}" type="datetime1">
              <a:rPr lang="zh-CN" altLang="en-US" smtClean="0"/>
              <a:t>2015/10/20</a:t>
            </a:fld>
            <a:endParaRPr lang="zh-CN" altLang="en-US" dirty="0"/>
          </a:p>
        </p:txBody>
      </p:sp>
      <p:sp>
        <p:nvSpPr>
          <p:cNvPr id="4" name="灯片编号占位符 3"/>
          <p:cNvSpPr>
            <a:spLocks noGrp="1"/>
          </p:cNvSpPr>
          <p:nvPr>
            <p:ph type="sldNum" sz="quarter" idx="12"/>
          </p:nvPr>
        </p:nvSpPr>
        <p:spPr/>
        <p:txBody>
          <a:bodyPr/>
          <a:lstStyle/>
          <a:p>
            <a:fld id="{DFE2D53A-C09F-4437-80C4-48A9BF04D947}" type="slidenum">
              <a:rPr lang="zh-CN" altLang="en-US" smtClean="0"/>
              <a:t>7</a:t>
            </a:fld>
            <a:endParaRPr lang="zh-CN" altLang="en-US"/>
          </a:p>
        </p:txBody>
      </p:sp>
      <p:sp>
        <p:nvSpPr>
          <p:cNvPr id="5" name="内容占位符 4"/>
          <p:cNvSpPr>
            <a:spLocks noGrp="1"/>
          </p:cNvSpPr>
          <p:nvPr>
            <p:ph sz="quarter" idx="13"/>
          </p:nvPr>
        </p:nvSpPr>
        <p:spPr/>
        <p:txBody>
          <a:bodyPr/>
          <a:lstStyle/>
          <a:p>
            <a:r>
              <a:rPr lang="en-US" altLang="zh-CN" dirty="0" smtClean="0"/>
              <a:t>1.</a:t>
            </a:r>
            <a:endParaRPr lang="zh-CN" altLang="en-US" dirty="0"/>
          </a:p>
        </p:txBody>
      </p:sp>
      <mc:AlternateContent xmlns:mc="http://schemas.openxmlformats.org/markup-compatibility/2006" xmlns:a14="http://schemas.microsoft.com/office/drawing/2010/main">
        <mc:Choice Requires="a14">
          <p:sp>
            <p:nvSpPr>
              <p:cNvPr id="11" name="文本框 10"/>
              <p:cNvSpPr txBox="1"/>
              <p:nvPr/>
            </p:nvSpPr>
            <p:spPr>
              <a:xfrm>
                <a:off x="493487" y="1161519"/>
                <a:ext cx="6942798" cy="523220"/>
              </a:xfrm>
              <a:prstGeom prst="rect">
                <a:avLst/>
              </a:prstGeom>
              <a:noFill/>
            </p:spPr>
            <p:txBody>
              <a:bodyPr wrap="none" rtlCol="0">
                <a:spAutoFit/>
              </a:bodyPr>
              <a:lstStyle/>
              <a:p>
                <a:r>
                  <a:rPr lang="en-US" altLang="zh-CN" sz="2800" dirty="0" smtClean="0"/>
                  <a:t>Generate a real exponential signal </a:t>
                </a:r>
                <a14:m>
                  <m:oMath xmlns:m="http://schemas.openxmlformats.org/officeDocument/2006/math">
                    <m:r>
                      <m:rPr>
                        <m:sty m:val="p"/>
                      </m:rPr>
                      <a:rPr lang="en-US" altLang="zh-CN" sz="2800" b="0" i="0" smtClean="0">
                        <a:latin typeface="Cambria Math" panose="02040503050406030204" pitchFamily="18" charset="0"/>
                      </a:rPr>
                      <m:t>y</m:t>
                    </m:r>
                    <m:r>
                      <a:rPr lang="en-US" altLang="zh-CN" sz="2800" b="0" i="0"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𝑎</m:t>
                        </m:r>
                      </m:e>
                      <m:sup>
                        <m:r>
                          <a:rPr lang="en-US" altLang="zh-CN" sz="2800" b="0" i="1" smtClean="0">
                            <a:latin typeface="Cambria Math" panose="02040503050406030204" pitchFamily="18" charset="0"/>
                          </a:rPr>
                          <m:t>𝑛</m:t>
                        </m:r>
                      </m:sup>
                    </m:sSup>
                    <m:r>
                      <a:rPr lang="en-US" altLang="zh-CN" sz="2800" b="0" i="1" smtClean="0">
                        <a:latin typeface="Cambria Math" panose="02040503050406030204" pitchFamily="18" charset="0"/>
                      </a:rPr>
                      <m:t>𝑢</m:t>
                    </m:r>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𝑛</m:t>
                        </m:r>
                      </m:e>
                    </m:d>
                  </m:oMath>
                </a14:m>
                <a:endParaRPr lang="zh-CN" altLang="en-US" sz="28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493487" y="1161519"/>
                <a:ext cx="6942798" cy="523220"/>
              </a:xfrm>
              <a:prstGeom prst="rect">
                <a:avLst/>
              </a:prstGeom>
              <a:blipFill rotWithShape="0">
                <a:blip r:embed="rId2"/>
                <a:stretch>
                  <a:fillRect l="-1844" t="-11765" b="-34118"/>
                </a:stretch>
              </a:blipFill>
            </p:spPr>
            <p:txBody>
              <a:bodyPr/>
              <a:lstStyle/>
              <a:p>
                <a:r>
                  <a:rPr lang="zh-CN" altLang="en-US">
                    <a:noFill/>
                  </a:rPr>
                  <a:t> </a:t>
                </a:r>
              </a:p>
            </p:txBody>
          </p:sp>
        </mc:Fallback>
      </mc:AlternateContent>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58" y="1676399"/>
            <a:ext cx="12125484" cy="3505202"/>
          </a:xfrm>
          <a:prstGeom prst="rect">
            <a:avLst/>
          </a:prstGeom>
        </p:spPr>
      </p:pic>
      <p:pic>
        <p:nvPicPr>
          <p:cNvPr id="9" name="图片 8"/>
          <p:cNvPicPr>
            <a:picLocks noChangeAspect="1"/>
          </p:cNvPicPr>
          <p:nvPr/>
        </p:nvPicPr>
        <p:blipFill rotWithShape="1">
          <a:blip r:embed="rId4">
            <a:clrChange>
              <a:clrFrom>
                <a:srgbClr val="FFFFFF"/>
              </a:clrFrom>
              <a:clrTo>
                <a:srgbClr val="FFFFFF">
                  <a:alpha val="0"/>
                </a:srgbClr>
              </a:clrTo>
            </a:clrChange>
          </a:blip>
          <a:srcRect l="8006" t="5121" r="7386" b="4907"/>
          <a:stretch/>
        </p:blipFill>
        <p:spPr>
          <a:xfrm>
            <a:off x="2772064" y="1039692"/>
            <a:ext cx="6651900" cy="5316664"/>
          </a:xfrm>
          <a:prstGeom prst="rect">
            <a:avLst/>
          </a:prstGeom>
        </p:spPr>
      </p:pic>
    </p:spTree>
    <p:extLst>
      <p:ext uri="{BB962C8B-B14F-4D97-AF65-F5344CB8AC3E}">
        <p14:creationId xmlns:p14="http://schemas.microsoft.com/office/powerpoint/2010/main" val="229093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1"/>
                                        </p:tgtEl>
                                      </p:cBhvr>
                                    </p:animEffect>
                                    <p:set>
                                      <p:cBhvr>
                                        <p:cTn id="10" dur="1" fill="hold">
                                          <p:stCondLst>
                                            <p:cond delay="499"/>
                                          </p:stCondLst>
                                        </p:cTn>
                                        <p:tgtEl>
                                          <p:spTgt spid="11"/>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Generate Typical Signals in MATLAB</a:t>
            </a:r>
            <a:endParaRPr lang="zh-CN" altLang="en-US" dirty="0"/>
          </a:p>
        </p:txBody>
      </p:sp>
      <p:sp>
        <p:nvSpPr>
          <p:cNvPr id="3" name="日期占位符 2"/>
          <p:cNvSpPr>
            <a:spLocks noGrp="1"/>
          </p:cNvSpPr>
          <p:nvPr>
            <p:ph type="dt" sz="half" idx="10"/>
          </p:nvPr>
        </p:nvSpPr>
        <p:spPr/>
        <p:txBody>
          <a:bodyPr/>
          <a:lstStyle/>
          <a:p>
            <a:fld id="{145210E2-0047-47D0-BC44-EB9A35B85571}" type="datetime1">
              <a:rPr lang="zh-CN" altLang="en-US" smtClean="0"/>
              <a:t>2015/10/20</a:t>
            </a:fld>
            <a:endParaRPr lang="zh-CN" altLang="en-US" dirty="0"/>
          </a:p>
        </p:txBody>
      </p:sp>
      <p:sp>
        <p:nvSpPr>
          <p:cNvPr id="4" name="灯片编号占位符 3"/>
          <p:cNvSpPr>
            <a:spLocks noGrp="1"/>
          </p:cNvSpPr>
          <p:nvPr>
            <p:ph type="sldNum" sz="quarter" idx="12"/>
          </p:nvPr>
        </p:nvSpPr>
        <p:spPr/>
        <p:txBody>
          <a:bodyPr/>
          <a:lstStyle/>
          <a:p>
            <a:fld id="{DFE2D53A-C09F-4437-80C4-48A9BF04D947}" type="slidenum">
              <a:rPr lang="zh-CN" altLang="en-US" smtClean="0"/>
              <a:t>8</a:t>
            </a:fld>
            <a:endParaRPr lang="zh-CN" altLang="en-US"/>
          </a:p>
        </p:txBody>
      </p:sp>
      <p:sp>
        <p:nvSpPr>
          <p:cNvPr id="5" name="内容占位符 4"/>
          <p:cNvSpPr>
            <a:spLocks noGrp="1"/>
          </p:cNvSpPr>
          <p:nvPr>
            <p:ph sz="quarter" idx="13"/>
          </p:nvPr>
        </p:nvSpPr>
        <p:spPr/>
        <p:txBody>
          <a:bodyPr/>
          <a:lstStyle/>
          <a:p>
            <a:r>
              <a:rPr lang="en-US" altLang="zh-CN" dirty="0" smtClean="0"/>
              <a:t>1.</a:t>
            </a:r>
            <a:endParaRPr lang="zh-CN" altLang="en-US" dirty="0"/>
          </a:p>
        </p:txBody>
      </p:sp>
      <mc:AlternateContent xmlns:mc="http://schemas.openxmlformats.org/markup-compatibility/2006" xmlns:a14="http://schemas.microsoft.com/office/drawing/2010/main">
        <mc:Choice Requires="a14">
          <p:sp>
            <p:nvSpPr>
              <p:cNvPr id="11" name="文本框 10"/>
              <p:cNvSpPr txBox="1"/>
              <p:nvPr/>
            </p:nvSpPr>
            <p:spPr>
              <a:xfrm>
                <a:off x="217262" y="1161519"/>
                <a:ext cx="10097957" cy="704552"/>
              </a:xfrm>
              <a:prstGeom prst="rect">
                <a:avLst/>
              </a:prstGeom>
              <a:noFill/>
            </p:spPr>
            <p:txBody>
              <a:bodyPr wrap="none" rtlCol="0">
                <a:spAutoFit/>
              </a:bodyPr>
              <a:lstStyle/>
              <a:p>
                <a:r>
                  <a:rPr lang="en-US" altLang="zh-CN" sz="2800" dirty="0" smtClean="0"/>
                  <a:t>Generate a complex exponential signal </a:t>
                </a:r>
                <a14:m>
                  <m:oMath xmlns:m="http://schemas.openxmlformats.org/officeDocument/2006/math">
                    <m:r>
                      <m:rPr>
                        <m:sty m:val="p"/>
                      </m:rPr>
                      <a:rPr lang="en-US" altLang="zh-CN" sz="2800" b="0" i="0" smtClean="0">
                        <a:latin typeface="Cambria Math" panose="02040503050406030204" pitchFamily="18" charset="0"/>
                      </a:rPr>
                      <m:t>y</m:t>
                    </m:r>
                    <m:r>
                      <a:rPr lang="en-US" altLang="zh-CN" sz="2800" b="0" i="0"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𝑒</m:t>
                        </m:r>
                      </m:e>
                      <m:sup>
                        <m:r>
                          <a:rPr lang="en-US" altLang="zh-CN" sz="2800" b="0" i="1" smtClean="0">
                            <a:latin typeface="Cambria Math" panose="02040503050406030204" pitchFamily="18" charset="0"/>
                          </a:rPr>
                          <m:t>𝑗</m:t>
                        </m:r>
                        <m:r>
                          <a:rPr lang="zh-CN" altLang="en-US" sz="2800" b="0" i="1" smtClean="0">
                            <a:latin typeface="Cambria Math" panose="02040503050406030204" pitchFamily="18" charset="0"/>
                          </a:rPr>
                          <m:t>𝜔</m:t>
                        </m:r>
                        <m:r>
                          <a:rPr lang="en-US" altLang="zh-CN" sz="2800" b="0" i="1" smtClean="0">
                            <a:latin typeface="Cambria Math" panose="02040503050406030204" pitchFamily="18" charset="0"/>
                          </a:rPr>
                          <m:t>𝑛</m:t>
                        </m:r>
                      </m:sup>
                    </m:sSup>
                    <m:r>
                      <a:rPr lang="en-US" altLang="zh-CN" sz="2800" b="0" i="1" smtClean="0">
                        <a:latin typeface="Cambria Math" panose="02040503050406030204" pitchFamily="18" charset="0"/>
                      </a:rPr>
                      <m:t>𝑢</m:t>
                    </m:r>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𝑛</m:t>
                        </m:r>
                      </m:e>
                    </m:d>
                  </m:oMath>
                </a14:m>
                <a:r>
                  <a:rPr lang="en-US" altLang="zh-CN" sz="2800" dirty="0" smtClean="0"/>
                  <a:t>, where </a:t>
                </a:r>
                <a14:m>
                  <m:oMath xmlns:m="http://schemas.openxmlformats.org/officeDocument/2006/math">
                    <m:r>
                      <a:rPr lang="zh-CN" altLang="en-US" sz="2800" i="1">
                        <a:latin typeface="Cambria Math" panose="02040503050406030204" pitchFamily="18" charset="0"/>
                      </a:rPr>
                      <m:t>𝜔</m:t>
                    </m:r>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2</m:t>
                        </m:r>
                        <m:r>
                          <a:rPr lang="zh-CN" altLang="en-US" sz="2800" i="1">
                            <a:latin typeface="Cambria Math" panose="02040503050406030204" pitchFamily="18" charset="0"/>
                          </a:rPr>
                          <m:t>𝜋</m:t>
                        </m:r>
                      </m:num>
                      <m:den>
                        <m:r>
                          <a:rPr lang="en-US" altLang="zh-CN" sz="2800" i="1">
                            <a:latin typeface="Cambria Math" panose="02040503050406030204" pitchFamily="18" charset="0"/>
                          </a:rPr>
                          <m:t>48</m:t>
                        </m:r>
                      </m:den>
                    </m:f>
                  </m:oMath>
                </a14:m>
                <a:endParaRPr lang="zh-CN" altLang="en-US" sz="28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17262" y="1161519"/>
                <a:ext cx="10097957" cy="704552"/>
              </a:xfrm>
              <a:prstGeom prst="rect">
                <a:avLst/>
              </a:prstGeom>
              <a:blipFill rotWithShape="0">
                <a:blip r:embed="rId2"/>
                <a:stretch>
                  <a:fillRect l="-1268" b="-12174"/>
                </a:stretch>
              </a:blipFill>
            </p:spPr>
            <p:txBody>
              <a:bodyPr/>
              <a:lstStyle/>
              <a:p>
                <a:r>
                  <a:rPr lang="zh-CN" altLang="en-US">
                    <a:noFill/>
                  </a:rPr>
                  <a:t> </a:t>
                </a:r>
              </a:p>
            </p:txBody>
          </p:sp>
        </mc:Fallback>
      </mc:AlternateContent>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758" y="2006600"/>
            <a:ext cx="11604484" cy="3606800"/>
          </a:xfrm>
          <a:prstGeom prst="rect">
            <a:avLst/>
          </a:prstGeom>
        </p:spPr>
      </p:pic>
    </p:spTree>
    <p:extLst>
      <p:ext uri="{BB962C8B-B14F-4D97-AF65-F5344CB8AC3E}">
        <p14:creationId xmlns:p14="http://schemas.microsoft.com/office/powerpoint/2010/main" val="3214639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Generate Typical Signals in MATLAB</a:t>
            </a:r>
            <a:endParaRPr lang="zh-CN" altLang="en-US" dirty="0"/>
          </a:p>
        </p:txBody>
      </p:sp>
      <p:sp>
        <p:nvSpPr>
          <p:cNvPr id="3" name="日期占位符 2"/>
          <p:cNvSpPr>
            <a:spLocks noGrp="1"/>
          </p:cNvSpPr>
          <p:nvPr>
            <p:ph type="dt" sz="half" idx="10"/>
          </p:nvPr>
        </p:nvSpPr>
        <p:spPr/>
        <p:txBody>
          <a:bodyPr/>
          <a:lstStyle/>
          <a:p>
            <a:fld id="{145210E2-0047-47D0-BC44-EB9A35B85571}" type="datetime1">
              <a:rPr lang="zh-CN" altLang="en-US" smtClean="0"/>
              <a:t>2015/10/20</a:t>
            </a:fld>
            <a:endParaRPr lang="zh-CN" altLang="en-US" dirty="0"/>
          </a:p>
        </p:txBody>
      </p:sp>
      <p:sp>
        <p:nvSpPr>
          <p:cNvPr id="4" name="灯片编号占位符 3"/>
          <p:cNvSpPr>
            <a:spLocks noGrp="1"/>
          </p:cNvSpPr>
          <p:nvPr>
            <p:ph type="sldNum" sz="quarter" idx="12"/>
          </p:nvPr>
        </p:nvSpPr>
        <p:spPr/>
        <p:txBody>
          <a:bodyPr/>
          <a:lstStyle/>
          <a:p>
            <a:fld id="{DFE2D53A-C09F-4437-80C4-48A9BF04D947}" type="slidenum">
              <a:rPr lang="zh-CN" altLang="en-US" smtClean="0"/>
              <a:t>9</a:t>
            </a:fld>
            <a:endParaRPr lang="zh-CN" altLang="en-US"/>
          </a:p>
        </p:txBody>
      </p:sp>
      <p:sp>
        <p:nvSpPr>
          <p:cNvPr id="5" name="内容占位符 4"/>
          <p:cNvSpPr>
            <a:spLocks noGrp="1"/>
          </p:cNvSpPr>
          <p:nvPr>
            <p:ph sz="quarter" idx="13"/>
          </p:nvPr>
        </p:nvSpPr>
        <p:spPr/>
        <p:txBody>
          <a:bodyPr/>
          <a:lstStyle/>
          <a:p>
            <a:r>
              <a:rPr lang="en-US" altLang="zh-CN" dirty="0" smtClean="0"/>
              <a:t>1.</a:t>
            </a:r>
            <a:endParaRPr lang="zh-CN" altLang="en-US" dirty="0"/>
          </a:p>
        </p:txBody>
      </p:sp>
      <mc:AlternateContent xmlns:mc="http://schemas.openxmlformats.org/markup-compatibility/2006" xmlns:a14="http://schemas.microsoft.com/office/drawing/2010/main">
        <mc:Choice Requires="a14">
          <p:sp>
            <p:nvSpPr>
              <p:cNvPr id="11" name="文本框 10"/>
              <p:cNvSpPr txBox="1"/>
              <p:nvPr/>
            </p:nvSpPr>
            <p:spPr>
              <a:xfrm>
                <a:off x="217262" y="1161519"/>
                <a:ext cx="10097957" cy="704552"/>
              </a:xfrm>
              <a:prstGeom prst="rect">
                <a:avLst/>
              </a:prstGeom>
              <a:noFill/>
            </p:spPr>
            <p:txBody>
              <a:bodyPr wrap="none" rtlCol="0">
                <a:spAutoFit/>
              </a:bodyPr>
              <a:lstStyle/>
              <a:p>
                <a:r>
                  <a:rPr lang="en-US" altLang="zh-CN" sz="2800" dirty="0" smtClean="0"/>
                  <a:t>Generate a complex exponential signal </a:t>
                </a:r>
                <a14:m>
                  <m:oMath xmlns:m="http://schemas.openxmlformats.org/officeDocument/2006/math">
                    <m:r>
                      <m:rPr>
                        <m:sty m:val="p"/>
                      </m:rPr>
                      <a:rPr lang="en-US" altLang="zh-CN" sz="2800" b="0" i="0" smtClean="0">
                        <a:latin typeface="Cambria Math" panose="02040503050406030204" pitchFamily="18" charset="0"/>
                      </a:rPr>
                      <m:t>y</m:t>
                    </m:r>
                    <m:r>
                      <a:rPr lang="en-US" altLang="zh-CN" sz="2800" b="0" i="0"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𝑒</m:t>
                        </m:r>
                      </m:e>
                      <m:sup>
                        <m:r>
                          <a:rPr lang="en-US" altLang="zh-CN" sz="2800" b="0" i="1" smtClean="0">
                            <a:latin typeface="Cambria Math" panose="02040503050406030204" pitchFamily="18" charset="0"/>
                          </a:rPr>
                          <m:t>𝑗</m:t>
                        </m:r>
                        <m:r>
                          <a:rPr lang="zh-CN" altLang="en-US" sz="2800" b="0" i="1" smtClean="0">
                            <a:latin typeface="Cambria Math" panose="02040503050406030204" pitchFamily="18" charset="0"/>
                          </a:rPr>
                          <m:t>𝜔</m:t>
                        </m:r>
                        <m:r>
                          <a:rPr lang="en-US" altLang="zh-CN" sz="2800" b="0" i="1" smtClean="0">
                            <a:latin typeface="Cambria Math" panose="02040503050406030204" pitchFamily="18" charset="0"/>
                          </a:rPr>
                          <m:t>𝑛</m:t>
                        </m:r>
                      </m:sup>
                    </m:sSup>
                    <m:r>
                      <a:rPr lang="en-US" altLang="zh-CN" sz="2800" b="0" i="1" smtClean="0">
                        <a:latin typeface="Cambria Math" panose="02040503050406030204" pitchFamily="18" charset="0"/>
                      </a:rPr>
                      <m:t>𝑢</m:t>
                    </m:r>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𝑛</m:t>
                        </m:r>
                      </m:e>
                    </m:d>
                  </m:oMath>
                </a14:m>
                <a:r>
                  <a:rPr lang="en-US" altLang="zh-CN" sz="2800" dirty="0" smtClean="0"/>
                  <a:t>, where </a:t>
                </a:r>
                <a14:m>
                  <m:oMath xmlns:m="http://schemas.openxmlformats.org/officeDocument/2006/math">
                    <m:r>
                      <a:rPr lang="zh-CN" altLang="en-US" sz="2800" i="1">
                        <a:latin typeface="Cambria Math" panose="02040503050406030204" pitchFamily="18" charset="0"/>
                      </a:rPr>
                      <m:t>𝜔</m:t>
                    </m:r>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2</m:t>
                        </m:r>
                        <m:r>
                          <a:rPr lang="zh-CN" altLang="en-US" sz="2800" i="1">
                            <a:latin typeface="Cambria Math" panose="02040503050406030204" pitchFamily="18" charset="0"/>
                          </a:rPr>
                          <m:t>𝜋</m:t>
                        </m:r>
                      </m:num>
                      <m:den>
                        <m:r>
                          <a:rPr lang="en-US" altLang="zh-CN" sz="2800" i="1">
                            <a:latin typeface="Cambria Math" panose="02040503050406030204" pitchFamily="18" charset="0"/>
                          </a:rPr>
                          <m:t>48</m:t>
                        </m:r>
                      </m:den>
                    </m:f>
                  </m:oMath>
                </a14:m>
                <a:endParaRPr lang="zh-CN" altLang="en-US" sz="28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17262" y="1161519"/>
                <a:ext cx="10097957" cy="704552"/>
              </a:xfrm>
              <a:prstGeom prst="rect">
                <a:avLst/>
              </a:prstGeom>
              <a:blipFill rotWithShape="0">
                <a:blip r:embed="rId2"/>
                <a:stretch>
                  <a:fillRect l="-1268" b="-12174"/>
                </a:stretch>
              </a:blipFill>
            </p:spPr>
            <p:txBody>
              <a:bodyPr/>
              <a:lstStyle/>
              <a:p>
                <a:r>
                  <a:rPr lang="zh-CN" altLang="en-US">
                    <a:noFill/>
                  </a:rPr>
                  <a:t> </a:t>
                </a:r>
              </a:p>
            </p:txBody>
          </p:sp>
        </mc:Fallback>
      </mc:AlternateContent>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622" y="1850402"/>
            <a:ext cx="5229955" cy="4505954"/>
          </a:xfrm>
          <a:prstGeom prst="rect">
            <a:avLst/>
          </a:prstGeom>
        </p:spPr>
      </p:pic>
      <p:pic>
        <p:nvPicPr>
          <p:cNvPr id="8" name="图片 7"/>
          <p:cNvPicPr>
            <a:picLocks noChangeAspect="1"/>
          </p:cNvPicPr>
          <p:nvPr/>
        </p:nvPicPr>
        <p:blipFill rotWithShape="1">
          <a:blip r:embed="rId4">
            <a:clrChange>
              <a:clrFrom>
                <a:srgbClr val="FFFFFF"/>
              </a:clrFrom>
              <a:clrTo>
                <a:srgbClr val="FFFFFF">
                  <a:alpha val="0"/>
                </a:srgbClr>
              </a:clrTo>
            </a:clrChange>
          </a:blip>
          <a:srcRect l="9165" t="2279" r="7516" b="5666"/>
          <a:stretch/>
        </p:blipFill>
        <p:spPr>
          <a:xfrm>
            <a:off x="6291836" y="1794205"/>
            <a:ext cx="5493764" cy="4562151"/>
          </a:xfrm>
          <a:prstGeom prst="rect">
            <a:avLst/>
          </a:prstGeom>
        </p:spPr>
      </p:pic>
    </p:spTree>
    <p:extLst>
      <p:ext uri="{BB962C8B-B14F-4D97-AF65-F5344CB8AC3E}">
        <p14:creationId xmlns:p14="http://schemas.microsoft.com/office/powerpoint/2010/main" val="986059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CU">
      <a:majorFont>
        <a:latin typeface="Calibri"/>
        <a:ea typeface="楷体"/>
        <a:cs typeface=""/>
      </a:majorFont>
      <a:minorFont>
        <a:latin typeface="Calibri"/>
        <a:ea typeface="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新建 Microsoft PowerPoint 演示文稿.pptx" id="{E6E37D46-2BE0-4CE6-9281-CD4038BF68AC}" vid="{BB58733D-115E-4665-89DA-270620427AB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SCU</Template>
  <TotalTime>1393</TotalTime>
  <Words>548</Words>
  <Application>Microsoft Office PowerPoint</Application>
  <PresentationFormat>宽屏</PresentationFormat>
  <Paragraphs>100</Paragraphs>
  <Slides>21</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28" baseType="lpstr">
      <vt:lpstr>楷体</vt:lpstr>
      <vt:lpstr>宋体</vt:lpstr>
      <vt:lpstr>Arial</vt:lpstr>
      <vt:lpstr>Calibri</vt:lpstr>
      <vt:lpstr>Cambria Math</vt:lpstr>
      <vt:lpstr>Office 主题</vt:lpstr>
      <vt:lpstr>Equation</vt:lpstr>
      <vt:lpstr>Generation of Typical Digital Signals and Its Frequency Spectrum Analysis by Using MATLAB</vt:lpstr>
      <vt:lpstr>Content</vt:lpstr>
      <vt:lpstr>Generate Typical Signals</vt:lpstr>
      <vt:lpstr>Generate Typical Signals in MATLAB</vt:lpstr>
      <vt:lpstr>Generate Typical Signals in MATLAB</vt:lpstr>
      <vt:lpstr>Generate Typical Signals in MATLAB</vt:lpstr>
      <vt:lpstr>Generate Typical Signals in MATLAB</vt:lpstr>
      <vt:lpstr>Generate Typical Signals in MATLAB</vt:lpstr>
      <vt:lpstr>Generate Typical Signals in MATLAB</vt:lpstr>
      <vt:lpstr>Input an Audio File to Workspace</vt:lpstr>
      <vt:lpstr>Import an Audio File to MATLAB Workspace</vt:lpstr>
      <vt:lpstr>Import an Audio File to MATLAB Workspace</vt:lpstr>
      <vt:lpstr>Analyze Signals by Using DTFT/DFT </vt:lpstr>
      <vt:lpstr>Analyze Signals by Using DTFT/DFT in MATLAB</vt:lpstr>
      <vt:lpstr>Analyze Signals by Using DTFT/DFT in MATLAB</vt:lpstr>
      <vt:lpstr>Analyze Signals by Using DTFT/DFT in MATLAB</vt:lpstr>
      <vt:lpstr>Analyze Signals by Using DTFT/DFT in MATLAB</vt:lpstr>
      <vt:lpstr>Analyze Signals by Using DTFT/DFT in MATLAB</vt:lpstr>
      <vt:lpstr>Experiment Tasks and Goals</vt:lpstr>
      <vt:lpstr>Experiment Tasks and Goals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崔敖</dc:creator>
  <cp:lastModifiedBy>崔敖</cp:lastModifiedBy>
  <cp:revision>113</cp:revision>
  <cp:lastPrinted>2015-10-20T01:16:15Z</cp:lastPrinted>
  <dcterms:created xsi:type="dcterms:W3CDTF">2015-09-17T07:01:34Z</dcterms:created>
  <dcterms:modified xsi:type="dcterms:W3CDTF">2015-10-20T02:43:59Z</dcterms:modified>
</cp:coreProperties>
</file>