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333" r:id="rId3"/>
    <p:sldId id="264" r:id="rId4"/>
    <p:sldId id="261" r:id="rId6"/>
    <p:sldId id="265" r:id="rId7"/>
    <p:sldId id="263" r:id="rId8"/>
    <p:sldId id="322" r:id="rId9"/>
    <p:sldId id="284" r:id="rId10"/>
    <p:sldId id="325" r:id="rId11"/>
    <p:sldId id="326" r:id="rId12"/>
    <p:sldId id="334" r:id="rId13"/>
    <p:sldId id="327" r:id="rId14"/>
    <p:sldId id="328" r:id="rId15"/>
    <p:sldId id="329" r:id="rId16"/>
    <p:sldId id="335" r:id="rId17"/>
    <p:sldId id="29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曾诚" initials="曾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80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5T18:25:14.883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05485" y="389255"/>
            <a:ext cx="6525895" cy="1249045"/>
            <a:chOff x="7178" y="657"/>
            <a:chExt cx="10277" cy="1967"/>
          </a:xfrm>
        </p:grpSpPr>
        <p:sp>
          <p:nvSpPr>
            <p:cNvPr id="35" name="矩形 34"/>
            <p:cNvSpPr/>
            <p:nvPr/>
          </p:nvSpPr>
          <p:spPr>
            <a:xfrm>
              <a:off x="7178" y="1299"/>
              <a:ext cx="10156" cy="1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9" name="图片 38" descr="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981" y="657"/>
              <a:ext cx="1474" cy="1965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9892" y="1317"/>
              <a:ext cx="431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bg1"/>
                  </a:solidFill>
                </a:rPr>
                <a:t>01 </a:t>
              </a:r>
              <a:r>
                <a:rPr lang="en-US" altLang="zh-CN">
                  <a:solidFill>
                    <a:schemeClr val="bg1"/>
                  </a:solidFill>
                </a:rPr>
                <a:t>                    First 01</a:t>
              </a:r>
              <a:endParaRPr lang="en-US" altLang="zh-CN">
                <a:solidFill>
                  <a:schemeClr val="bg1"/>
                </a:solidFill>
              </a:endParaRPr>
            </a:p>
            <a:p>
              <a:r>
                <a:rPr lang="zh-CN" altLang="en-US" sz="2400">
                  <a:solidFill>
                    <a:schemeClr val="bg1"/>
                  </a:solidFill>
                </a:rPr>
                <a:t>程序</a:t>
              </a:r>
              <a:r>
                <a:rPr lang="zh-CN" altLang="en-US" sz="2400">
                  <a:solidFill>
                    <a:schemeClr val="bg1"/>
                  </a:solidFill>
                </a:rPr>
                <a:t>简介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5485" y="2738120"/>
            <a:ext cx="6868795" cy="1164590"/>
            <a:chOff x="7178" y="4356"/>
            <a:chExt cx="10817" cy="1834"/>
          </a:xfrm>
        </p:grpSpPr>
        <p:sp>
          <p:nvSpPr>
            <p:cNvPr id="36" name="矩形 35"/>
            <p:cNvSpPr/>
            <p:nvPr/>
          </p:nvSpPr>
          <p:spPr>
            <a:xfrm>
              <a:off x="7178" y="4739"/>
              <a:ext cx="10156" cy="1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0" name="图片 39" descr="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32" y="4356"/>
              <a:ext cx="2263" cy="1834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9892" y="4755"/>
              <a:ext cx="431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bg1"/>
                  </a:solidFill>
                </a:rPr>
                <a:t>02 </a:t>
              </a:r>
              <a:r>
                <a:rPr lang="en-US" altLang="zh-CN">
                  <a:solidFill>
                    <a:schemeClr val="bg1"/>
                  </a:solidFill>
                </a:rPr>
                <a:t>                Second 02</a:t>
              </a:r>
              <a:endParaRPr lang="en-US" altLang="zh-CN">
                <a:solidFill>
                  <a:schemeClr val="bg1"/>
                </a:solidFill>
              </a:endParaRPr>
            </a:p>
            <a:p>
              <a:r>
                <a:rPr lang="zh-CN" altLang="en-US" sz="2400">
                  <a:solidFill>
                    <a:schemeClr val="bg1"/>
                  </a:solidFill>
                </a:rPr>
                <a:t>灵感来源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05485" y="5186045"/>
            <a:ext cx="6871335" cy="1022985"/>
            <a:chOff x="7178" y="8211"/>
            <a:chExt cx="10821" cy="1611"/>
          </a:xfrm>
        </p:grpSpPr>
        <p:sp>
          <p:nvSpPr>
            <p:cNvPr id="37" name="矩形 36"/>
            <p:cNvSpPr/>
            <p:nvPr/>
          </p:nvSpPr>
          <p:spPr>
            <a:xfrm>
              <a:off x="7178" y="8499"/>
              <a:ext cx="10156" cy="13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1" name="图片 40" descr="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32" y="8211"/>
              <a:ext cx="2267" cy="1611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10100" y="8515"/>
              <a:ext cx="431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bg1"/>
                  </a:solidFill>
                </a:rPr>
                <a:t>03 </a:t>
              </a:r>
              <a:r>
                <a:rPr lang="en-US" altLang="zh-CN">
                  <a:solidFill>
                    <a:schemeClr val="bg1"/>
                  </a:solidFill>
                </a:rPr>
                <a:t>                    Third 03</a:t>
              </a:r>
              <a:endParaRPr lang="en-US" altLang="zh-CN">
                <a:solidFill>
                  <a:schemeClr val="bg1"/>
                </a:solidFill>
              </a:endParaRPr>
            </a:p>
            <a:p>
              <a:r>
                <a:rPr lang="zh-CN" altLang="en-US" sz="2400">
                  <a:solidFill>
                    <a:schemeClr val="bg1"/>
                  </a:solidFill>
                </a:rPr>
                <a:t>程序</a:t>
              </a:r>
              <a:r>
                <a:rPr lang="zh-CN" altLang="en-US" sz="2400">
                  <a:solidFill>
                    <a:schemeClr val="bg1"/>
                  </a:solidFill>
                </a:rPr>
                <a:t>展示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0"/>
            <a:ext cx="515366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5400000">
            <a:off x="-845820" y="845820"/>
            <a:ext cx="6859270" cy="5166995"/>
          </a:xfrm>
          <a:prstGeom prst="rect">
            <a:avLst/>
          </a:prstGeom>
          <a:gradFill>
            <a:gsLst>
              <a:gs pos="0">
                <a:srgbClr val="C00000"/>
              </a:gs>
              <a:gs pos="59000">
                <a:srgbClr val="C00000">
                  <a:alpha val="40000"/>
                </a:srgbClr>
              </a:gs>
              <a:gs pos="100000">
                <a:srgbClr val="C00000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 descr="7b0a2020202022776f7264617274223a20227b5c2269645c223a32353030333133332c5c227469645c223a5c225c227d220a7d0a"/>
          <p:cNvSpPr/>
          <p:nvPr/>
        </p:nvSpPr>
        <p:spPr>
          <a:xfrm>
            <a:off x="8915400" y="2019300"/>
            <a:ext cx="2167255" cy="2221230"/>
          </a:xfrm>
          <a:prstGeom prst="rect">
            <a:avLst/>
          </a:prstGeom>
          <a:noFill/>
          <a:ln>
            <a:noFill/>
          </a:ln>
        </p:spPr>
        <p:txBody>
          <a:bodyPr vert="eaVert" wrap="none" lIns="90170" tIns="46990" rIns="90170" bIns="46990" rtlCol="0" anchor="t">
            <a:normAutofit/>
            <a:scene3d>
              <a:camera prst="perspectiveRelaxedModerately">
                <a:rot lat="20987999" lon="0" rev="0"/>
              </a:camera>
              <a:lightRig rig="flat" dir="t">
                <a:rot lat="0" lon="0" rev="0"/>
              </a:lightRig>
            </a:scene3d>
            <a:sp3d extrusionH="635000" contourW="19050">
              <a:extrusionClr>
                <a:srgbClr val="069EA0"/>
              </a:extrusionClr>
              <a:contourClr>
                <a:srgbClr val="069EA0"/>
              </a:contourClr>
            </a:sp3d>
          </a:bodyPr>
          <a:p>
            <a:pPr algn="ctr"/>
            <a:r>
              <a:rPr lang="zh-CN" altLang="en-US" sz="12700" b="1">
                <a:ln w="25400" cmpd="sng">
                  <a:solidFill>
                    <a:srgbClr val="069EA0"/>
                  </a:solidFill>
                </a:ln>
                <a:solidFill>
                  <a:srgbClr val="FCFCFC"/>
                </a:solidFill>
                <a:effectLst>
                  <a:reflection blurRad="63500" stA="50000" endA="900" endPos="76000" dist="50800" dir="5400000" sy="-100000" algn="bl" rotWithShape="0"/>
                </a:effectLst>
                <a:latin typeface="汉仪良品线粗简" panose="00020600040101010101" charset="-122"/>
                <a:ea typeface="汉仪良品线粗简" panose="00020600040101010101" charset="-122"/>
              </a:rPr>
              <a:t>目录</a:t>
            </a:r>
            <a:endParaRPr lang="zh-CN" altLang="en-US" sz="12700" b="1">
              <a:ln w="25400" cmpd="sng">
                <a:solidFill>
                  <a:srgbClr val="069EA0"/>
                </a:solidFill>
              </a:ln>
              <a:solidFill>
                <a:srgbClr val="FCFCFC"/>
              </a:solidFill>
              <a:effectLst>
                <a:reflection blurRad="63500" stA="50000" endA="900" endPos="76000" dist="50800" dir="5400000" sy="-100000" algn="bl" rotWithShape="0"/>
              </a:effectLst>
              <a:latin typeface="汉仪良品线粗简" panose="00020600040101010101" charset="-122"/>
              <a:ea typeface="汉仪良品线粗简" panose="00020600040101010101" charset="-122"/>
            </a:endParaRPr>
          </a:p>
        </p:txBody>
      </p:sp>
      <p:sp>
        <p:nvSpPr>
          <p:cNvPr id="5" name="矩形 4" descr="7b0a2020202022776f7264617274223a20227b5c2269645c223a32353030333133332c5c227469645c223a5c225c227d220a7d0a"/>
          <p:cNvSpPr/>
          <p:nvPr/>
        </p:nvSpPr>
        <p:spPr>
          <a:xfrm>
            <a:off x="1524635" y="91440"/>
            <a:ext cx="2335530" cy="6692900"/>
          </a:xfrm>
          <a:prstGeom prst="rect">
            <a:avLst/>
          </a:prstGeom>
          <a:noFill/>
          <a:ln>
            <a:noFill/>
          </a:ln>
        </p:spPr>
        <p:txBody>
          <a:bodyPr vert="eaVert" wrap="none" lIns="90170" tIns="46990" rIns="90170" bIns="46990" rtlCol="0" anchor="t">
            <a:normAutofit/>
            <a:scene3d>
              <a:camera prst="perspectiveRelaxedModerately">
                <a:rot lat="20987999" lon="0" rev="0"/>
              </a:camera>
              <a:lightRig rig="flat" dir="t">
                <a:rot lat="0" lon="0" rev="0"/>
              </a:lightRig>
            </a:scene3d>
            <a:sp3d extrusionH="635000" contourW="19050">
              <a:extrusionClr>
                <a:srgbClr val="069EA0"/>
              </a:extrusionClr>
              <a:contourClr>
                <a:srgbClr val="069EA0"/>
              </a:contourClr>
            </a:sp3d>
          </a:bodyPr>
          <a:p>
            <a:pPr algn="ctr"/>
            <a:r>
              <a:rPr lang="zh-CN" altLang="en-US" sz="6600" b="1">
                <a:ln w="25400" cmpd="sng">
                  <a:solidFill>
                    <a:srgbClr val="069EA0"/>
                  </a:solidFill>
                </a:ln>
                <a:solidFill>
                  <a:srgbClr val="FCFCFC"/>
                </a:solidFill>
                <a:effectLst>
                  <a:reflection blurRad="63500" stA="50000" endA="900" endPos="76000" dist="50800" dir="5400000" sy="-100000" algn="bl" rotWithShape="0"/>
                </a:effectLst>
                <a:latin typeface="汉仪良品线粗简" panose="00020600040101010101" charset="-122"/>
                <a:ea typeface="汉仪良品线粗简" panose="00020600040101010101" charset="-122"/>
              </a:rPr>
              <a:t>化学方程式的</a:t>
            </a:r>
            <a:endParaRPr lang="zh-CN" altLang="en-US" sz="6600" b="1">
              <a:ln w="25400" cmpd="sng">
                <a:solidFill>
                  <a:srgbClr val="069EA0"/>
                </a:solidFill>
              </a:ln>
              <a:solidFill>
                <a:srgbClr val="FCFCFC"/>
              </a:solidFill>
              <a:effectLst>
                <a:reflection blurRad="63500" stA="50000" endA="900" endPos="76000" dist="50800" dir="5400000" sy="-100000" algn="bl" rotWithShape="0"/>
              </a:effectLst>
              <a:latin typeface="汉仪良品线粗简" panose="00020600040101010101" charset="-122"/>
              <a:ea typeface="汉仪良品线粗简" panose="00020600040101010101" charset="-122"/>
            </a:endParaRPr>
          </a:p>
          <a:p>
            <a:pPr algn="ctr"/>
            <a:r>
              <a:rPr lang="zh-CN" altLang="en-US" sz="6600" b="1">
                <a:ln w="25400" cmpd="sng">
                  <a:solidFill>
                    <a:srgbClr val="069EA0"/>
                  </a:solidFill>
                </a:ln>
                <a:solidFill>
                  <a:srgbClr val="FCFCFC"/>
                </a:solidFill>
                <a:effectLst>
                  <a:reflection blurRad="63500" stA="50000" endA="900" endPos="76000" dist="50800" dir="5400000" sy="-100000" algn="bl" rotWithShape="0"/>
                </a:effectLst>
                <a:latin typeface="汉仪良品线粗简" panose="00020600040101010101" charset="-122"/>
                <a:ea typeface="汉仪良品线粗简" panose="00020600040101010101" charset="-122"/>
              </a:rPr>
              <a:t>配平</a:t>
            </a:r>
            <a:endParaRPr lang="zh-CN" altLang="en-US" sz="6600" b="1">
              <a:ln w="25400" cmpd="sng">
                <a:solidFill>
                  <a:srgbClr val="069EA0"/>
                </a:solidFill>
              </a:ln>
              <a:solidFill>
                <a:srgbClr val="FCFCFC"/>
              </a:solidFill>
              <a:effectLst>
                <a:reflection blurRad="63500" stA="50000" endA="900" endPos="76000" dist="50800" dir="5400000" sy="-100000" algn="bl" rotWithShape="0"/>
              </a:effectLst>
              <a:latin typeface="汉仪良品线粗简" panose="00020600040101010101" charset="-122"/>
              <a:ea typeface="汉仪良品线粗简" panose="0002060004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-50800" y="0"/>
            <a:ext cx="12192000" cy="791210"/>
            <a:chOff x="0" y="0"/>
            <a:chExt cx="19200" cy="1246"/>
          </a:xfrm>
        </p:grpSpPr>
        <p:sp>
          <p:nvSpPr>
            <p:cNvPr id="13" name="矩形 4"/>
            <p:cNvSpPr/>
            <p:nvPr/>
          </p:nvSpPr>
          <p:spPr>
            <a:xfrm>
              <a:off x="0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8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307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5788" y="0"/>
              <a:ext cx="2624" cy="12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75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531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799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1067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1335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实施过程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603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39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" y="158"/>
              <a:ext cx="3441" cy="993"/>
            </a:xfrm>
            <a:prstGeom prst="rect">
              <a:avLst/>
            </a:prstGeom>
          </p:spPr>
        </p:pic>
      </p:grpSp>
      <p:sp>
        <p:nvSpPr>
          <p:cNvPr id="102" name="文本框 101"/>
          <p:cNvSpPr txBox="1"/>
          <p:nvPr/>
        </p:nvSpPr>
        <p:spPr>
          <a:xfrm>
            <a:off x="0" y="791845"/>
            <a:ext cx="823785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接下来就是根据元素和化学方程式构造矩阵以及求解系数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getBalanceCoefficient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函数）</a:t>
            </a:r>
            <a:r>
              <a:rPr lang="en-US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通过两层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for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循环即可构造如下的矩阵，接着尝试求解此矩阵方程组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[1, 0, 0, 0, -1, 0, 0, 0][4, 4, 4, -12, -4, -4, -1, 0][0, 2, 0, 0, 0, 0, -2, 0][0, 0, 1, -2, 0, 0, 0, 0][0, 1, 1, -3, -1, -1, 0, 0][1, 0, 0, 0, 0, -2, 0, 0]</a:t>
            </a:r>
            <a:r>
              <a:rPr lang="en-US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通过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solve_linear_system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函数可以获得矩阵方程组的通解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{'f': 'g/8', 'e': 'g/4', 'd': '5*g/8', 'c': '5*g/4', 'b': 'g', 'a': 'g/4'} </a:t>
            </a:r>
            <a:r>
              <a:rPr lang="en-US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利用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getDenominator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函数，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获取每个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key-value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中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value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的分母，如上面的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，求得的分母为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{8,4,8,4,1,4}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，就是简单的判断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/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后面的数字</a:t>
            </a:r>
            <a:r>
              <a:rPr lang="en-US" b="0">
                <a:solidFill>
                  <a:srgbClr val="333333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利用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getLcm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求解分母的最小公倍数，为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8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，之后将通过中的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替换为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8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，再利用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eval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函数求解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value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，可以得到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{'f': 1, 'e': 2, 'd': 5, 'c': 10, 'b': 8, 'a': 2, 'g': 8}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整理后返回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{2,8,10,5,2,1,8}(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按照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key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排序后，获取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value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值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					</a:t>
            </a:r>
            <a:endParaRPr lang="en-US" altLang="en-US" b="1">
              <a:solidFill>
                <a:srgbClr val="333333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" y="5538470"/>
            <a:ext cx="8112125" cy="1320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8449945" y="791845"/>
            <a:ext cx="3691255" cy="1760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最后，通过给定的生成式和产生式以及对应的系数，利用循环进行配平后的表达式输出即可</a:t>
            </a:r>
            <a:r>
              <a:rPr lang="en-US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['KMnO4', 'H2SO4', 'FeSO4'] ['Fe2(SO4)3', 'MnSO4', 'K2SO4', 'H2O']{2,8,10,5,2,1,8}</a:t>
            </a:r>
            <a:endParaRPr lang="en-US" altLang="en-US" b="1">
              <a:solidFill>
                <a:srgbClr val="3333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2552700"/>
            <a:ext cx="4038600" cy="430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程序展示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30640" y="1750695"/>
            <a:ext cx="3098800" cy="495871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斜纹 19"/>
          <p:cNvSpPr/>
          <p:nvPr/>
        </p:nvSpPr>
        <p:spPr>
          <a:xfrm>
            <a:off x="8866325" y="1678511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/>
        </p:nvSpPr>
        <p:spPr>
          <a:xfrm rot="10800000">
            <a:off x="11745096" y="6421728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9220" y="1819910"/>
            <a:ext cx="299275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这里获取分母，为后面解系数矩阵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做准备。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80"/>
          </a:p>
        </p:txBody>
      </p:sp>
      <p:cxnSp>
        <p:nvCxnSpPr>
          <p:cNvPr id="14" name="直接连接符 13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025080" y="0"/>
            <a:ext cx="1666001" cy="79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/>
          <p:cNvSpPr txBox="1"/>
          <p:nvPr/>
        </p:nvSpPr>
        <p:spPr>
          <a:xfrm>
            <a:off x="33749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实施过程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0182151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" y="100193"/>
            <a:ext cx="2184731" cy="6307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465" b="52747"/>
          <a:stretch>
            <a:fillRect/>
          </a:stretch>
        </p:blipFill>
        <p:spPr>
          <a:xfrm>
            <a:off x="425450" y="1750695"/>
            <a:ext cx="8017510" cy="49587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8" grpId="0" bldLvl="0" animBg="1"/>
      <p:bldP spid="20" grpId="0" bldLvl="0" animBg="1"/>
      <p:bldP spid="21" grpId="0" bldLvl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程序展示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30640" y="1750695"/>
            <a:ext cx="3098800" cy="495871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斜纹 19"/>
          <p:cNvSpPr/>
          <p:nvPr/>
        </p:nvSpPr>
        <p:spPr>
          <a:xfrm>
            <a:off x="8866325" y="1678511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/>
        </p:nvSpPr>
        <p:spPr>
          <a:xfrm rot="10800000">
            <a:off x="11745096" y="6421728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9220" y="1819910"/>
            <a:ext cx="299275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这里会用到线性代数的解系数矩阵的方法，具体方法我已经将链接放在前面的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中，有兴趣的同学可以去选修线性代数这门公共课或者去深究一下文章。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80"/>
          </a:p>
        </p:txBody>
      </p:sp>
      <p:cxnSp>
        <p:nvCxnSpPr>
          <p:cNvPr id="14" name="直接连接符 13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025080" y="0"/>
            <a:ext cx="1666001" cy="79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/>
          <p:cNvSpPr txBox="1"/>
          <p:nvPr/>
        </p:nvSpPr>
        <p:spPr>
          <a:xfrm>
            <a:off x="33749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实施过程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0182151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" y="100193"/>
            <a:ext cx="2184731" cy="6307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" y="1750695"/>
            <a:ext cx="8432800" cy="49587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8" grpId="0" bldLvl="0" animBg="1"/>
      <p:bldP spid="20" grpId="0" bldLvl="0" animBg="1"/>
      <p:bldP spid="21" grpId="0" bldLvl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450" y="1108710"/>
            <a:ext cx="2400300" cy="464185"/>
            <a:chOff x="670" y="1746"/>
            <a:chExt cx="3780" cy="731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70" y="2408"/>
              <a:ext cx="37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6"/>
            <p:cNvSpPr txBox="1"/>
            <p:nvPr/>
          </p:nvSpPr>
          <p:spPr>
            <a:xfrm>
              <a:off x="1073" y="1746"/>
              <a:ext cx="2974" cy="731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程序展示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8930640" y="1750695"/>
            <a:ext cx="3098800" cy="495871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斜纹 19"/>
          <p:cNvSpPr/>
          <p:nvPr/>
        </p:nvSpPr>
        <p:spPr>
          <a:xfrm>
            <a:off x="8866325" y="1678511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/>
        </p:nvSpPr>
        <p:spPr>
          <a:xfrm rot="10800000">
            <a:off x="11745096" y="6421728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9220" y="1819910"/>
            <a:ext cx="299275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这里是重头戏，也是我们最终的目的，方程式的配平，我们前期做了的铺垫都是为这一步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做准备。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12192000" cy="791210"/>
            <a:chOff x="0" y="0"/>
            <a:chExt cx="19200" cy="1246"/>
          </a:xfrm>
        </p:grpSpPr>
        <p:sp>
          <p:nvSpPr>
            <p:cNvPr id="13" name="矩形 4"/>
            <p:cNvSpPr/>
            <p:nvPr/>
          </p:nvSpPr>
          <p:spPr>
            <a:xfrm>
              <a:off x="0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8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307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5788" y="0"/>
              <a:ext cx="2624" cy="12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75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531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799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1067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1335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实施过程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603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39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" y="158"/>
              <a:ext cx="3441" cy="993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750695"/>
            <a:ext cx="7875905" cy="49593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1" grpId="0" bldLvl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0" y="0"/>
            <a:ext cx="12192000" cy="791210"/>
            <a:chOff x="0" y="0"/>
            <a:chExt cx="19200" cy="1246"/>
          </a:xfrm>
        </p:grpSpPr>
        <p:sp>
          <p:nvSpPr>
            <p:cNvPr id="13" name="矩形 4"/>
            <p:cNvSpPr/>
            <p:nvPr/>
          </p:nvSpPr>
          <p:spPr>
            <a:xfrm>
              <a:off x="0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8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307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5788" y="0"/>
              <a:ext cx="2624" cy="12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75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531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799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1067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1335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实施过程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603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39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" y="158"/>
              <a:ext cx="3441" cy="993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5450" y="1108710"/>
            <a:ext cx="2400300" cy="464185"/>
            <a:chOff x="670" y="1746"/>
            <a:chExt cx="3780" cy="731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70" y="2408"/>
              <a:ext cx="37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6"/>
            <p:cNvSpPr txBox="1"/>
            <p:nvPr/>
          </p:nvSpPr>
          <p:spPr>
            <a:xfrm>
              <a:off x="1073" y="1746"/>
              <a:ext cx="2974" cy="731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程序展示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177800" y="172148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写好的程序用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Python Tkinter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库进行了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GUI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界面的编写</a:t>
            </a:r>
            <a:r>
              <a:rPr lang="zh-CN" b="1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介绍：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Tkinter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是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Python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的标准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GUI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库。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Python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使用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Tkinter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可以快速的创建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GUI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应用程序。由于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Tkinter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是内置到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python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的安装包中、只要安装好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Python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之后就能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import Tkinter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库、而且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IDLE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也是用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Tkinter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编写而成、对于简单的图形界面 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Tkinter </a:t>
            </a:r>
            <a:r>
              <a:rPr lang="zh-CN" b="0">
                <a:solidFill>
                  <a:srgbClr val="333333"/>
                </a:solidFill>
                <a:ea typeface="宋体" panose="02010600030101010101" pitchFamily="2" charset="-122"/>
              </a:rPr>
              <a:t>还是能应付自如。</a:t>
            </a:r>
            <a:endParaRPr lang="zh-CN" altLang="en-US" b="0">
              <a:solidFill>
                <a:srgbClr val="3333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4028440"/>
            <a:ext cx="4837430" cy="224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108710"/>
            <a:ext cx="6333490" cy="117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404110"/>
            <a:ext cx="6160135" cy="18611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427345" y="4234180"/>
            <a:ext cx="6264910" cy="26238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错误验证机制：程序的开始还对输入的表达式进行了错误检测，分别支持如下错误检测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(1)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存在非法字符：利用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Python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字符串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in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判断非法字符是否在字符串即可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(2)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判断是否存在唯一的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=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号：利用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str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的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count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函数统计即可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(3) 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判断化学方程式的左右元素是否一致：先利用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getFormulaListTransform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函数获取转换后的化学式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list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，再通过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getElem</a:t>
            </a:r>
            <a:r>
              <a:rPr lang="zh-CN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函数获取相应的元素</a:t>
            </a:r>
            <a:r>
              <a:rPr lang="en-US" b="0">
                <a:solidFill>
                  <a:srgbClr val="333333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solidFill>
                <a:srgbClr val="333333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/>
          <p:cNvSpPr txBox="1"/>
          <p:nvPr/>
        </p:nvSpPr>
        <p:spPr>
          <a:xfrm>
            <a:off x="3880411" y="5646199"/>
            <a:ext cx="235966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曾诚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2021141490198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151780" y="5644929"/>
            <a:ext cx="272796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生物学计算机编程语言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07774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58167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221"/>
            <a:ext cx="12192000" cy="265043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2290221"/>
            <a:ext cx="12192000" cy="2650435"/>
          </a:xfrm>
          <a:prstGeom prst="rect">
            <a:avLst/>
          </a:prstGeom>
          <a:gradFill>
            <a:gsLst>
              <a:gs pos="0">
                <a:srgbClr val="C00000"/>
              </a:gs>
              <a:gs pos="59000">
                <a:srgbClr val="C00000">
                  <a:alpha val="40000"/>
                </a:srgbClr>
              </a:gs>
              <a:gs pos="100000">
                <a:srgbClr val="C00000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16413" y="2729511"/>
            <a:ext cx="675917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565806" y="3990096"/>
            <a:ext cx="7060388" cy="52070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四川大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学生命科学学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6" y="965886"/>
            <a:ext cx="2761129" cy="79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49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1" grpId="0" bldLvl="0" animBg="1"/>
      <p:bldP spid="12" grpId="0" animBg="1"/>
      <p:bldP spid="17" grpId="0" animBg="1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-1"/>
            <a:ext cx="12191998" cy="37364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gradFill>
            <a:gsLst>
              <a:gs pos="0">
                <a:srgbClr val="C00000"/>
              </a:gs>
              <a:gs pos="59000">
                <a:srgbClr val="C00000">
                  <a:alpha val="40000"/>
                </a:srgbClr>
              </a:gs>
              <a:gs pos="100000">
                <a:srgbClr val="C00000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程序简介</a:t>
            </a:r>
            <a:endParaRPr lang="zh-CN" altLang="en-US" sz="4000" b="1" spc="600" dirty="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4" y="903148"/>
            <a:ext cx="5911273" cy="17065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8" grpId="0"/>
          <p:bldP spid="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401320" y="1059180"/>
            <a:ext cx="2830830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程序简介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3643" y="1731147"/>
            <a:ext cx="1283075" cy="4860235"/>
            <a:chOff x="1763643" y="1731147"/>
            <a:chExt cx="1283075" cy="4860235"/>
          </a:xfrm>
          <a:solidFill>
            <a:srgbClr val="C00000"/>
          </a:solidFill>
        </p:grpSpPr>
        <p:sp>
          <p:nvSpPr>
            <p:cNvPr id="37" name="学论网-www.xuelun.me"/>
            <p:cNvSpPr/>
            <p:nvPr/>
          </p:nvSpPr>
          <p:spPr>
            <a:xfrm rot="5400000">
              <a:off x="1763643" y="1731147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学论网-www.xuelun.me"/>
            <p:cNvSpPr/>
            <p:nvPr/>
          </p:nvSpPr>
          <p:spPr>
            <a:xfrm rot="16200000" flipH="1">
              <a:off x="1763643" y="2922916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学论网-www.xuelun.me"/>
            <p:cNvSpPr/>
            <p:nvPr/>
          </p:nvSpPr>
          <p:spPr>
            <a:xfrm rot="5400000">
              <a:off x="1763643" y="4116538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学论网-www.xuelun.me"/>
            <p:cNvSpPr/>
            <p:nvPr/>
          </p:nvSpPr>
          <p:spPr>
            <a:xfrm rot="16200000" flipH="1">
              <a:off x="1763643" y="5308307"/>
              <a:ext cx="1283075" cy="1283075"/>
            </a:xfrm>
            <a:prstGeom prst="blockArc">
              <a:avLst>
                <a:gd name="adj1" fmla="val 10800000"/>
                <a:gd name="adj2" fmla="val 149699"/>
                <a:gd name="adj3" fmla="val 69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学论网-www.xuelun.me"/>
          <p:cNvSpPr/>
          <p:nvPr/>
        </p:nvSpPr>
        <p:spPr>
          <a:xfrm>
            <a:off x="1947980" y="1924496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学论网-www.xuelun.me"/>
          <p:cNvSpPr/>
          <p:nvPr/>
        </p:nvSpPr>
        <p:spPr>
          <a:xfrm>
            <a:off x="1947980" y="3113658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学论网-www.xuelun.me"/>
          <p:cNvSpPr/>
          <p:nvPr/>
        </p:nvSpPr>
        <p:spPr>
          <a:xfrm>
            <a:off x="1947980" y="430282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学论网-www.xuelun.me"/>
          <p:cNvSpPr/>
          <p:nvPr/>
        </p:nvSpPr>
        <p:spPr>
          <a:xfrm>
            <a:off x="1947980" y="5491982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学论网-www.xuelun.me"/>
          <p:cNvSpPr txBox="1"/>
          <p:nvPr/>
        </p:nvSpPr>
        <p:spPr>
          <a:xfrm>
            <a:off x="3375063" y="1783526"/>
            <a:ext cx="7572337" cy="1384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我设计的程序是个配平化学方程式的简单程序，和游戏不同，这款程序比较枯燥，但也非常实用，对于我们平常化学作业中一些复杂方程式的配平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有很大帮助。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学论网-www.xuelun.me"/>
          <p:cNvSpPr txBox="1"/>
          <p:nvPr/>
        </p:nvSpPr>
        <p:spPr>
          <a:xfrm>
            <a:off x="3375063" y="3113658"/>
            <a:ext cx="7572337" cy="9232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程序要先输入正确的化学方程式，在运行过程中通过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“=”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来将方程式拆解成各个小部分进行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配平。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学论网-www.xuelun.me"/>
          <p:cNvSpPr txBox="1"/>
          <p:nvPr/>
        </p:nvSpPr>
        <p:spPr>
          <a:xfrm>
            <a:off x="3375063" y="4301748"/>
            <a:ext cx="7572337" cy="9232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在程序中我也设置了检测输入方程式格式是否正确的代码，在只配平的基础上多了一项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检测功能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学论网-www.xuelun.me"/>
          <p:cNvSpPr txBox="1"/>
          <p:nvPr/>
        </p:nvSpPr>
        <p:spPr>
          <a:xfrm>
            <a:off x="3375063" y="5489680"/>
            <a:ext cx="7572337" cy="4616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这个程序对我们需要书写大量方程式的学生是比较实用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749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实施过程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" y="100193"/>
            <a:ext cx="2184731" cy="630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灵感来源</a:t>
            </a:r>
            <a:endParaRPr lang="zh-CN" altLang="en-US" sz="4000" b="1" spc="600" dirty="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-1"/>
            <a:ext cx="12191998" cy="373649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gradFill>
            <a:gsLst>
              <a:gs pos="0">
                <a:srgbClr val="C00000"/>
              </a:gs>
              <a:gs pos="59000">
                <a:srgbClr val="C00000">
                  <a:alpha val="40000"/>
                </a:srgbClr>
              </a:gs>
              <a:gs pos="100000">
                <a:srgbClr val="C00000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14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15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4" y="903148"/>
            <a:ext cx="5911273" cy="17065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 animBg="1"/>
          <p:bldP spid="1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368300" y="1064895"/>
            <a:ext cx="2514600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灵感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169962" y="1592693"/>
            <a:ext cx="2430942" cy="4770866"/>
            <a:chOff x="5287963" y="2346952"/>
            <a:chExt cx="1611313" cy="3162300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7963" y="2346952"/>
              <a:ext cx="1611313" cy="1192212"/>
              <a:chOff x="5287963" y="1844676"/>
              <a:chExt cx="1611313" cy="1192212"/>
            </a:xfrm>
          </p:grpSpPr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V="1">
                <a:off x="6091238" y="1844676"/>
                <a:ext cx="0" cy="239713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 flipV="1">
                <a:off x="6370638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 flipV="1">
                <a:off x="6573838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6646863" y="2638426"/>
                <a:ext cx="252413" cy="0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6573838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H="1" flipV="1">
                <a:off x="5689600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H="1" flipV="1">
                <a:off x="5397500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flipH="1">
                <a:off x="5287963" y="2638426"/>
                <a:ext cx="244475" cy="0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 flipH="1">
                <a:off x="5397500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686425" y="2720014"/>
              <a:ext cx="809625" cy="1139825"/>
              <a:chOff x="5686425" y="2217738"/>
              <a:chExt cx="809625" cy="1139825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6091238" y="2336801"/>
                <a:ext cx="282575" cy="282575"/>
              </a:xfrm>
              <a:custGeom>
                <a:avLst/>
                <a:gdLst>
                  <a:gd name="T0" fmla="*/ 146 w 146"/>
                  <a:gd name="T1" fmla="*/ 147 h 147"/>
                  <a:gd name="T2" fmla="*/ 0 w 146"/>
                  <a:gd name="T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6" h="147">
                    <a:moveTo>
                      <a:pt x="146" y="147"/>
                    </a:moveTo>
                    <a:cubicBezTo>
                      <a:pt x="146" y="66"/>
                      <a:pt x="81" y="0"/>
                      <a:pt x="0" y="0"/>
                    </a:cubicBezTo>
                  </a:path>
                </a:pathLst>
              </a:custGeom>
              <a:noFill/>
              <a:ln w="4603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6143625" y="2800351"/>
                <a:ext cx="104775" cy="422275"/>
              </a:xfrm>
              <a:custGeom>
                <a:avLst/>
                <a:gdLst>
                  <a:gd name="T0" fmla="*/ 23 w 66"/>
                  <a:gd name="T1" fmla="*/ 266 h 266"/>
                  <a:gd name="T2" fmla="*/ 0 w 66"/>
                  <a:gd name="T3" fmla="*/ 262 h 266"/>
                  <a:gd name="T4" fmla="*/ 44 w 66"/>
                  <a:gd name="T5" fmla="*/ 0 h 266"/>
                  <a:gd name="T6" fmla="*/ 66 w 66"/>
                  <a:gd name="T7" fmla="*/ 4 h 266"/>
                  <a:gd name="T8" fmla="*/ 23 w 66"/>
                  <a:gd name="T9" fmla="*/ 266 h 266"/>
                  <a:gd name="T10" fmla="*/ 23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23" y="266"/>
                    </a:moveTo>
                    <a:lnTo>
                      <a:pt x="0" y="262"/>
                    </a:lnTo>
                    <a:lnTo>
                      <a:pt x="44" y="0"/>
                    </a:lnTo>
                    <a:lnTo>
                      <a:pt x="66" y="4"/>
                    </a:lnTo>
                    <a:lnTo>
                      <a:pt x="23" y="266"/>
                    </a:lnTo>
                    <a:lnTo>
                      <a:pt x="23" y="266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>
                <a:off x="5932488" y="2800351"/>
                <a:ext cx="104775" cy="422275"/>
              </a:xfrm>
              <a:custGeom>
                <a:avLst/>
                <a:gdLst>
                  <a:gd name="T0" fmla="*/ 44 w 66"/>
                  <a:gd name="T1" fmla="*/ 266 h 266"/>
                  <a:gd name="T2" fmla="*/ 0 w 66"/>
                  <a:gd name="T3" fmla="*/ 4 h 266"/>
                  <a:gd name="T4" fmla="*/ 23 w 66"/>
                  <a:gd name="T5" fmla="*/ 0 h 266"/>
                  <a:gd name="T6" fmla="*/ 66 w 66"/>
                  <a:gd name="T7" fmla="*/ 262 h 266"/>
                  <a:gd name="T8" fmla="*/ 44 w 66"/>
                  <a:gd name="T9" fmla="*/ 266 h 266"/>
                  <a:gd name="T10" fmla="*/ 44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44" y="266"/>
                    </a:moveTo>
                    <a:lnTo>
                      <a:pt x="0" y="4"/>
                    </a:lnTo>
                    <a:lnTo>
                      <a:pt x="23" y="0"/>
                    </a:lnTo>
                    <a:lnTo>
                      <a:pt x="66" y="262"/>
                    </a:lnTo>
                    <a:lnTo>
                      <a:pt x="44" y="266"/>
                    </a:lnTo>
                    <a:lnTo>
                      <a:pt x="44" y="266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8"/>
              <p:cNvSpPr/>
              <p:nvPr/>
            </p:nvSpPr>
            <p:spPr bwMode="auto">
              <a:xfrm>
                <a:off x="5959475" y="2801938"/>
                <a:ext cx="269875" cy="58738"/>
              </a:xfrm>
              <a:custGeom>
                <a:avLst/>
                <a:gdLst>
                  <a:gd name="T0" fmla="*/ 139 w 139"/>
                  <a:gd name="T1" fmla="*/ 30 h 30"/>
                  <a:gd name="T2" fmla="*/ 126 w 139"/>
                  <a:gd name="T3" fmla="*/ 17 h 30"/>
                  <a:gd name="T4" fmla="*/ 122 w 139"/>
                  <a:gd name="T5" fmla="*/ 10 h 30"/>
                  <a:gd name="T6" fmla="*/ 118 w 139"/>
                  <a:gd name="T7" fmla="*/ 17 h 30"/>
                  <a:gd name="T8" fmla="*/ 104 w 139"/>
                  <a:gd name="T9" fmla="*/ 30 h 30"/>
                  <a:gd name="T10" fmla="*/ 91 w 139"/>
                  <a:gd name="T11" fmla="*/ 17 h 30"/>
                  <a:gd name="T12" fmla="*/ 87 w 139"/>
                  <a:gd name="T13" fmla="*/ 10 h 30"/>
                  <a:gd name="T14" fmla="*/ 83 w 139"/>
                  <a:gd name="T15" fmla="*/ 17 h 30"/>
                  <a:gd name="T16" fmla="*/ 70 w 139"/>
                  <a:gd name="T17" fmla="*/ 30 h 30"/>
                  <a:gd name="T18" fmla="*/ 57 w 139"/>
                  <a:gd name="T19" fmla="*/ 17 h 30"/>
                  <a:gd name="T20" fmla="*/ 52 w 139"/>
                  <a:gd name="T21" fmla="*/ 10 h 30"/>
                  <a:gd name="T22" fmla="*/ 48 w 139"/>
                  <a:gd name="T23" fmla="*/ 17 h 30"/>
                  <a:gd name="T24" fmla="*/ 35 w 139"/>
                  <a:gd name="T25" fmla="*/ 30 h 30"/>
                  <a:gd name="T26" fmla="*/ 22 w 139"/>
                  <a:gd name="T27" fmla="*/ 17 h 30"/>
                  <a:gd name="T28" fmla="*/ 18 w 139"/>
                  <a:gd name="T29" fmla="*/ 10 h 30"/>
                  <a:gd name="T30" fmla="*/ 13 w 139"/>
                  <a:gd name="T31" fmla="*/ 17 h 30"/>
                  <a:gd name="T32" fmla="*/ 0 w 139"/>
                  <a:gd name="T33" fmla="*/ 30 h 30"/>
                  <a:gd name="T34" fmla="*/ 0 w 139"/>
                  <a:gd name="T35" fmla="*/ 20 h 30"/>
                  <a:gd name="T36" fmla="*/ 4 w 139"/>
                  <a:gd name="T37" fmla="*/ 13 h 30"/>
                  <a:gd name="T38" fmla="*/ 18 w 139"/>
                  <a:gd name="T39" fmla="*/ 0 h 30"/>
                  <a:gd name="T40" fmla="*/ 31 w 139"/>
                  <a:gd name="T41" fmla="*/ 13 h 30"/>
                  <a:gd name="T42" fmla="*/ 35 w 139"/>
                  <a:gd name="T43" fmla="*/ 20 h 30"/>
                  <a:gd name="T44" fmla="*/ 39 w 139"/>
                  <a:gd name="T45" fmla="*/ 13 h 30"/>
                  <a:gd name="T46" fmla="*/ 52 w 139"/>
                  <a:gd name="T47" fmla="*/ 0 h 30"/>
                  <a:gd name="T48" fmla="*/ 65 w 139"/>
                  <a:gd name="T49" fmla="*/ 13 h 30"/>
                  <a:gd name="T50" fmla="*/ 70 w 139"/>
                  <a:gd name="T51" fmla="*/ 20 h 30"/>
                  <a:gd name="T52" fmla="*/ 74 w 139"/>
                  <a:gd name="T53" fmla="*/ 13 h 30"/>
                  <a:gd name="T54" fmla="*/ 87 w 139"/>
                  <a:gd name="T55" fmla="*/ 0 h 30"/>
                  <a:gd name="T56" fmla="*/ 100 w 139"/>
                  <a:gd name="T57" fmla="*/ 13 h 30"/>
                  <a:gd name="T58" fmla="*/ 104 w 139"/>
                  <a:gd name="T59" fmla="*/ 20 h 30"/>
                  <a:gd name="T60" fmla="*/ 109 w 139"/>
                  <a:gd name="T61" fmla="*/ 13 h 30"/>
                  <a:gd name="T62" fmla="*/ 122 w 139"/>
                  <a:gd name="T63" fmla="*/ 0 h 30"/>
                  <a:gd name="T64" fmla="*/ 135 w 139"/>
                  <a:gd name="T65" fmla="*/ 13 h 30"/>
                  <a:gd name="T66" fmla="*/ 139 w 139"/>
                  <a:gd name="T67" fmla="*/ 20 h 30"/>
                  <a:gd name="T68" fmla="*/ 139 w 139"/>
                  <a:gd name="T6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9" h="30">
                    <a:moveTo>
                      <a:pt x="139" y="30"/>
                    </a:moveTo>
                    <a:cubicBezTo>
                      <a:pt x="132" y="30"/>
                      <a:pt x="128" y="22"/>
                      <a:pt x="126" y="17"/>
                    </a:cubicBezTo>
                    <a:cubicBezTo>
                      <a:pt x="125" y="15"/>
                      <a:pt x="123" y="10"/>
                      <a:pt x="122" y="10"/>
                    </a:cubicBezTo>
                    <a:cubicBezTo>
                      <a:pt x="121" y="10"/>
                      <a:pt x="119" y="15"/>
                      <a:pt x="118" y="17"/>
                    </a:cubicBezTo>
                    <a:cubicBezTo>
                      <a:pt x="115" y="22"/>
                      <a:pt x="112" y="30"/>
                      <a:pt x="104" y="30"/>
                    </a:cubicBezTo>
                    <a:cubicBezTo>
                      <a:pt x="97" y="30"/>
                      <a:pt x="94" y="22"/>
                      <a:pt x="91" y="17"/>
                    </a:cubicBezTo>
                    <a:cubicBezTo>
                      <a:pt x="90" y="15"/>
                      <a:pt x="88" y="10"/>
                      <a:pt x="87" y="10"/>
                    </a:cubicBezTo>
                    <a:cubicBezTo>
                      <a:pt x="86" y="10"/>
                      <a:pt x="84" y="15"/>
                      <a:pt x="83" y="17"/>
                    </a:cubicBezTo>
                    <a:cubicBezTo>
                      <a:pt x="80" y="22"/>
                      <a:pt x="77" y="30"/>
                      <a:pt x="70" y="30"/>
                    </a:cubicBezTo>
                    <a:cubicBezTo>
                      <a:pt x="62" y="30"/>
                      <a:pt x="59" y="22"/>
                      <a:pt x="57" y="17"/>
                    </a:cubicBezTo>
                    <a:cubicBezTo>
                      <a:pt x="56" y="15"/>
                      <a:pt x="53" y="10"/>
                      <a:pt x="52" y="10"/>
                    </a:cubicBezTo>
                    <a:cubicBezTo>
                      <a:pt x="51" y="10"/>
                      <a:pt x="49" y="15"/>
                      <a:pt x="48" y="17"/>
                    </a:cubicBezTo>
                    <a:cubicBezTo>
                      <a:pt x="46" y="22"/>
                      <a:pt x="42" y="30"/>
                      <a:pt x="35" y="30"/>
                    </a:cubicBezTo>
                    <a:cubicBezTo>
                      <a:pt x="27" y="30"/>
                      <a:pt x="24" y="22"/>
                      <a:pt x="22" y="17"/>
                    </a:cubicBezTo>
                    <a:cubicBezTo>
                      <a:pt x="21" y="15"/>
                      <a:pt x="19" y="10"/>
                      <a:pt x="18" y="10"/>
                    </a:cubicBezTo>
                    <a:cubicBezTo>
                      <a:pt x="16" y="10"/>
                      <a:pt x="14" y="15"/>
                      <a:pt x="13" y="17"/>
                    </a:cubicBezTo>
                    <a:cubicBezTo>
                      <a:pt x="11" y="22"/>
                      <a:pt x="8" y="30"/>
                      <a:pt x="0" y="3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3" y="15"/>
                      <a:pt x="4" y="13"/>
                    </a:cubicBezTo>
                    <a:cubicBezTo>
                      <a:pt x="7" y="8"/>
                      <a:pt x="10" y="0"/>
                      <a:pt x="18" y="0"/>
                    </a:cubicBezTo>
                    <a:cubicBezTo>
                      <a:pt x="25" y="0"/>
                      <a:pt x="28" y="8"/>
                      <a:pt x="31" y="13"/>
                    </a:cubicBezTo>
                    <a:cubicBezTo>
                      <a:pt x="32" y="15"/>
                      <a:pt x="34" y="20"/>
                      <a:pt x="35" y="20"/>
                    </a:cubicBezTo>
                    <a:cubicBezTo>
                      <a:pt x="36" y="20"/>
                      <a:pt x="38" y="15"/>
                      <a:pt x="39" y="13"/>
                    </a:cubicBezTo>
                    <a:cubicBezTo>
                      <a:pt x="42" y="8"/>
                      <a:pt x="45" y="0"/>
                      <a:pt x="52" y="0"/>
                    </a:cubicBezTo>
                    <a:cubicBezTo>
                      <a:pt x="60" y="0"/>
                      <a:pt x="63" y="8"/>
                      <a:pt x="65" y="13"/>
                    </a:cubicBezTo>
                    <a:cubicBezTo>
                      <a:pt x="66" y="15"/>
                      <a:pt x="68" y="20"/>
                      <a:pt x="70" y="20"/>
                    </a:cubicBezTo>
                    <a:cubicBezTo>
                      <a:pt x="71" y="20"/>
                      <a:pt x="73" y="15"/>
                      <a:pt x="74" y="13"/>
                    </a:cubicBezTo>
                    <a:cubicBezTo>
                      <a:pt x="76" y="8"/>
                      <a:pt x="80" y="0"/>
                      <a:pt x="87" y="0"/>
                    </a:cubicBezTo>
                    <a:cubicBezTo>
                      <a:pt x="95" y="0"/>
                      <a:pt x="98" y="8"/>
                      <a:pt x="100" y="13"/>
                    </a:cubicBezTo>
                    <a:cubicBezTo>
                      <a:pt x="101" y="15"/>
                      <a:pt x="103" y="20"/>
                      <a:pt x="104" y="20"/>
                    </a:cubicBezTo>
                    <a:cubicBezTo>
                      <a:pt x="106" y="20"/>
                      <a:pt x="108" y="15"/>
                      <a:pt x="109" y="13"/>
                    </a:cubicBezTo>
                    <a:cubicBezTo>
                      <a:pt x="111" y="8"/>
                      <a:pt x="114" y="0"/>
                      <a:pt x="122" y="0"/>
                    </a:cubicBezTo>
                    <a:cubicBezTo>
                      <a:pt x="129" y="0"/>
                      <a:pt x="132" y="8"/>
                      <a:pt x="135" y="13"/>
                    </a:cubicBezTo>
                    <a:cubicBezTo>
                      <a:pt x="136" y="15"/>
                      <a:pt x="138" y="20"/>
                      <a:pt x="139" y="20"/>
                    </a:cubicBezTo>
                    <a:cubicBezTo>
                      <a:pt x="139" y="30"/>
                      <a:pt x="139" y="30"/>
                      <a:pt x="139" y="3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8"/>
              <p:cNvSpPr/>
              <p:nvPr/>
            </p:nvSpPr>
            <p:spPr bwMode="auto">
              <a:xfrm>
                <a:off x="5686425" y="2217738"/>
                <a:ext cx="809625" cy="973138"/>
              </a:xfrm>
              <a:custGeom>
                <a:avLst/>
                <a:gdLst>
                  <a:gd name="T0" fmla="*/ 0 w 418"/>
                  <a:gd name="T1" fmla="*/ 209 h 506"/>
                  <a:gd name="T2" fmla="*/ 209 w 418"/>
                  <a:gd name="T3" fmla="*/ 0 h 506"/>
                  <a:gd name="T4" fmla="*/ 418 w 418"/>
                  <a:gd name="T5" fmla="*/ 209 h 506"/>
                  <a:gd name="T6" fmla="*/ 334 w 418"/>
                  <a:gd name="T7" fmla="*/ 414 h 506"/>
                  <a:gd name="T8" fmla="*/ 315 w 418"/>
                  <a:gd name="T9" fmla="*/ 506 h 506"/>
                  <a:gd name="T10" fmla="*/ 224 w 418"/>
                  <a:gd name="T11" fmla="*/ 506 h 506"/>
                  <a:gd name="T12" fmla="*/ 194 w 418"/>
                  <a:gd name="T13" fmla="*/ 506 h 506"/>
                  <a:gd name="T14" fmla="*/ 102 w 418"/>
                  <a:gd name="T15" fmla="*/ 506 h 506"/>
                  <a:gd name="T16" fmla="*/ 83 w 418"/>
                  <a:gd name="T17" fmla="*/ 414 h 506"/>
                  <a:gd name="T18" fmla="*/ 0 w 418"/>
                  <a:gd name="T19" fmla="*/ 209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" h="506">
                    <a:moveTo>
                      <a:pt x="0" y="209"/>
                    </a:moveTo>
                    <a:cubicBezTo>
                      <a:pt x="0" y="93"/>
                      <a:pt x="93" y="0"/>
                      <a:pt x="209" y="0"/>
                    </a:cubicBezTo>
                    <a:cubicBezTo>
                      <a:pt x="325" y="0"/>
                      <a:pt x="418" y="93"/>
                      <a:pt x="418" y="209"/>
                    </a:cubicBezTo>
                    <a:cubicBezTo>
                      <a:pt x="418" y="216"/>
                      <a:pt x="413" y="312"/>
                      <a:pt x="334" y="414"/>
                    </a:cubicBezTo>
                    <a:cubicBezTo>
                      <a:pt x="311" y="445"/>
                      <a:pt x="315" y="506"/>
                      <a:pt x="315" y="506"/>
                    </a:cubicBezTo>
                    <a:cubicBezTo>
                      <a:pt x="283" y="506"/>
                      <a:pt x="256" y="506"/>
                      <a:pt x="224" y="506"/>
                    </a:cubicBezTo>
                    <a:cubicBezTo>
                      <a:pt x="214" y="506"/>
                      <a:pt x="204" y="506"/>
                      <a:pt x="194" y="506"/>
                    </a:cubicBezTo>
                    <a:cubicBezTo>
                      <a:pt x="162" y="506"/>
                      <a:pt x="134" y="506"/>
                      <a:pt x="102" y="506"/>
                    </a:cubicBezTo>
                    <a:cubicBezTo>
                      <a:pt x="102" y="506"/>
                      <a:pt x="106" y="445"/>
                      <a:pt x="83" y="414"/>
                    </a:cubicBezTo>
                    <a:cubicBezTo>
                      <a:pt x="5" y="312"/>
                      <a:pt x="0" y="216"/>
                      <a:pt x="0" y="209"/>
                    </a:cubicBezTo>
                    <a:close/>
                  </a:path>
                </a:pathLst>
              </a:custGeom>
              <a:noFill/>
              <a:ln w="7778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5897563" y="3273426"/>
                <a:ext cx="385763" cy="0"/>
              </a:xfrm>
              <a:prstGeom prst="line">
                <a:avLst/>
              </a:prstGeom>
              <a:noFill/>
              <a:ln w="7778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5926138" y="3357563"/>
                <a:ext cx="330200" cy="0"/>
              </a:xfrm>
              <a:prstGeom prst="line">
                <a:avLst/>
              </a:prstGeom>
              <a:noFill/>
              <a:ln w="7778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664200" y="3937627"/>
              <a:ext cx="1074738" cy="1571625"/>
              <a:chOff x="5664200" y="3435351"/>
              <a:chExt cx="1074738" cy="1571625"/>
            </a:xfrm>
          </p:grpSpPr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975350" y="3435351"/>
                <a:ext cx="231775" cy="0"/>
              </a:xfrm>
              <a:prstGeom prst="line">
                <a:avLst/>
              </a:prstGeom>
              <a:noFill/>
              <a:ln w="77788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"/>
              <p:cNvSpPr/>
              <p:nvPr/>
            </p:nvSpPr>
            <p:spPr bwMode="auto">
              <a:xfrm>
                <a:off x="5880100" y="3644901"/>
                <a:ext cx="795338" cy="317500"/>
              </a:xfrm>
              <a:custGeom>
                <a:avLst/>
                <a:gdLst>
                  <a:gd name="T0" fmla="*/ 327 w 410"/>
                  <a:gd name="T1" fmla="*/ 0 h 165"/>
                  <a:gd name="T2" fmla="*/ 410 w 410"/>
                  <a:gd name="T3" fmla="*/ 82 h 165"/>
                  <a:gd name="T4" fmla="*/ 410 w 410"/>
                  <a:gd name="T5" fmla="*/ 82 h 165"/>
                  <a:gd name="T6" fmla="*/ 327 w 410"/>
                  <a:gd name="T7" fmla="*/ 165 h 165"/>
                  <a:gd name="T8" fmla="*/ 0 w 410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165">
                    <a:moveTo>
                      <a:pt x="327" y="0"/>
                    </a:moveTo>
                    <a:cubicBezTo>
                      <a:pt x="373" y="0"/>
                      <a:pt x="410" y="37"/>
                      <a:pt x="410" y="82"/>
                    </a:cubicBezTo>
                    <a:cubicBezTo>
                      <a:pt x="410" y="82"/>
                      <a:pt x="410" y="82"/>
                      <a:pt x="410" y="82"/>
                    </a:cubicBezTo>
                    <a:cubicBezTo>
                      <a:pt x="410" y="128"/>
                      <a:pt x="373" y="165"/>
                      <a:pt x="327" y="165"/>
                    </a:cubicBezTo>
                    <a:cubicBezTo>
                      <a:pt x="0" y="165"/>
                      <a:pt x="0" y="165"/>
                      <a:pt x="0" y="165"/>
                    </a:cubicBezTo>
                  </a:path>
                </a:pathLst>
              </a:custGeom>
              <a:noFill/>
              <a:ln w="61913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3"/>
              <p:cNvSpPr/>
              <p:nvPr/>
            </p:nvSpPr>
            <p:spPr bwMode="auto">
              <a:xfrm>
                <a:off x="6116638" y="4364038"/>
                <a:ext cx="622300" cy="642938"/>
              </a:xfrm>
              <a:custGeom>
                <a:avLst/>
                <a:gdLst>
                  <a:gd name="T0" fmla="*/ 213 w 321"/>
                  <a:gd name="T1" fmla="*/ 0 h 334"/>
                  <a:gd name="T2" fmla="*/ 321 w 321"/>
                  <a:gd name="T3" fmla="*/ 108 h 334"/>
                  <a:gd name="T4" fmla="*/ 321 w 321"/>
                  <a:gd name="T5" fmla="*/ 108 h 334"/>
                  <a:gd name="T6" fmla="*/ 213 w 321"/>
                  <a:gd name="T7" fmla="*/ 216 h 334"/>
                  <a:gd name="T8" fmla="*/ 0 w 321"/>
                  <a:gd name="T9" fmla="*/ 216 h 334"/>
                  <a:gd name="T10" fmla="*/ 0 w 321"/>
                  <a:gd name="T11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" h="334">
                    <a:moveTo>
                      <a:pt x="213" y="0"/>
                    </a:moveTo>
                    <a:cubicBezTo>
                      <a:pt x="273" y="0"/>
                      <a:pt x="321" y="49"/>
                      <a:pt x="321" y="108"/>
                    </a:cubicBezTo>
                    <a:cubicBezTo>
                      <a:pt x="321" y="108"/>
                      <a:pt x="321" y="108"/>
                      <a:pt x="321" y="108"/>
                    </a:cubicBezTo>
                    <a:cubicBezTo>
                      <a:pt x="321" y="168"/>
                      <a:pt x="273" y="216"/>
                      <a:pt x="213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334"/>
                      <a:pt x="0" y="334"/>
                      <a:pt x="0" y="334"/>
                    </a:cubicBezTo>
                  </a:path>
                </a:pathLst>
              </a:custGeom>
              <a:noFill/>
              <a:ln w="61913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5664200" y="3962401"/>
                <a:ext cx="879475" cy="401638"/>
              </a:xfrm>
              <a:custGeom>
                <a:avLst/>
                <a:gdLst>
                  <a:gd name="T0" fmla="*/ 453 w 453"/>
                  <a:gd name="T1" fmla="*/ 208 h 208"/>
                  <a:gd name="T2" fmla="*/ 104 w 453"/>
                  <a:gd name="T3" fmla="*/ 208 h 208"/>
                  <a:gd name="T4" fmla="*/ 0 w 453"/>
                  <a:gd name="T5" fmla="*/ 104 h 208"/>
                  <a:gd name="T6" fmla="*/ 0 w 453"/>
                  <a:gd name="T7" fmla="*/ 104 h 208"/>
                  <a:gd name="T8" fmla="*/ 104 w 453"/>
                  <a:gd name="T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08">
                    <a:moveTo>
                      <a:pt x="453" y="208"/>
                    </a:move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6"/>
                      <a:pt x="47" y="0"/>
                      <a:pt x="104" y="0"/>
                    </a:cubicBezTo>
                  </a:path>
                </a:pathLst>
              </a:custGeom>
              <a:noFill/>
              <a:ln w="61913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5"/>
              <p:cNvSpPr/>
              <p:nvPr/>
            </p:nvSpPr>
            <p:spPr bwMode="auto">
              <a:xfrm>
                <a:off x="6097588" y="3479801"/>
                <a:ext cx="415925" cy="165100"/>
              </a:xfrm>
              <a:custGeom>
                <a:avLst/>
                <a:gdLst>
                  <a:gd name="T0" fmla="*/ 215 w 215"/>
                  <a:gd name="T1" fmla="*/ 86 h 86"/>
                  <a:gd name="T2" fmla="*/ 86 w 215"/>
                  <a:gd name="T3" fmla="*/ 86 h 86"/>
                  <a:gd name="T4" fmla="*/ 0 w 215"/>
                  <a:gd name="T5" fmla="*/ 0 h 86"/>
                  <a:gd name="T6" fmla="*/ 0 w 215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86">
                    <a:moveTo>
                      <a:pt x="215" y="86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39" y="86"/>
                      <a:pt x="0" y="4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1913" cap="rnd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412740" y="1699260"/>
            <a:ext cx="6472555" cy="553085"/>
            <a:chOff x="4910249" y="2570430"/>
            <a:chExt cx="3954091" cy="414814"/>
          </a:xfrm>
        </p:grpSpPr>
        <p:sp>
          <p:nvSpPr>
            <p:cNvPr id="54" name="学论网-专注原创-www.xuelun.me"/>
            <p:cNvSpPr/>
            <p:nvPr/>
          </p:nvSpPr>
          <p:spPr>
            <a:xfrm>
              <a:off x="5296547" y="2570430"/>
              <a:ext cx="3567793" cy="414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sympy库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学论网-专注原创-www.xuelun.me"/>
            <p:cNvSpPr/>
            <p:nvPr/>
          </p:nvSpPr>
          <p:spPr>
            <a:xfrm>
              <a:off x="4910249" y="2570667"/>
              <a:ext cx="349704" cy="367328"/>
            </a:xfrm>
            <a:prstGeom prst="rect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412583" y="2715292"/>
            <a:ext cx="6472464" cy="553274"/>
            <a:chOff x="4910249" y="3335384"/>
            <a:chExt cx="4266706" cy="414955"/>
          </a:xfrm>
        </p:grpSpPr>
        <p:sp>
          <p:nvSpPr>
            <p:cNvPr id="57" name="学论网-专注原创-www.xuelun.me"/>
            <p:cNvSpPr txBox="1"/>
            <p:nvPr/>
          </p:nvSpPr>
          <p:spPr>
            <a:xfrm>
              <a:off x="5346848" y="3335526"/>
              <a:ext cx="3830107" cy="414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解矩阵方程组来进行化学方程式的配平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学论网-专注原创-www.xuelun.me"/>
            <p:cNvSpPr/>
            <p:nvPr/>
          </p:nvSpPr>
          <p:spPr>
            <a:xfrm>
              <a:off x="4910249" y="3335384"/>
              <a:ext cx="349704" cy="367328"/>
            </a:xfrm>
            <a:prstGeom prst="rect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12583" y="3565817"/>
            <a:ext cx="6472462" cy="1014730"/>
            <a:chOff x="4910249" y="3962350"/>
            <a:chExt cx="4266705" cy="761046"/>
          </a:xfrm>
        </p:grpSpPr>
        <p:sp>
          <p:nvSpPr>
            <p:cNvPr id="60" name="学论网-专注原创-www.xuelun.me"/>
            <p:cNvSpPr txBox="1"/>
            <p:nvPr/>
          </p:nvSpPr>
          <p:spPr>
            <a:xfrm>
              <a:off x="5346847" y="3962350"/>
              <a:ext cx="3830107" cy="76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https://blog.csdn.net/zhangphil/article/details/101428034，具体方法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见文章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学论网-专注原创-www.xuelun.me"/>
            <p:cNvSpPr/>
            <p:nvPr/>
          </p:nvSpPr>
          <p:spPr>
            <a:xfrm>
              <a:off x="4910249" y="4085990"/>
              <a:ext cx="349704" cy="367328"/>
            </a:xfrm>
            <a:prstGeom prst="rect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749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实施过程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" y="100193"/>
            <a:ext cx="2184731" cy="630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程序展示</a:t>
            </a:r>
            <a:endParaRPr lang="zh-CN" altLang="en-US" sz="4000" b="1" spc="600" dirty="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-1"/>
            <a:ext cx="12191998" cy="373649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gradFill>
            <a:gsLst>
              <a:gs pos="0">
                <a:srgbClr val="C00000"/>
              </a:gs>
              <a:gs pos="59000">
                <a:srgbClr val="C00000">
                  <a:alpha val="40000"/>
                </a:srgbClr>
              </a:gs>
              <a:gs pos="100000">
                <a:srgbClr val="C00000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14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15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91220" y="3502820"/>
            <a:ext cx="12312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4" y="903148"/>
            <a:ext cx="5911273" cy="17065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 bldLvl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decel="533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 bldLvl="0" animBg="1"/>
          <p:bldP spid="1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程序展示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30640" y="1750695"/>
            <a:ext cx="3098800" cy="495871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斜纹 19"/>
          <p:cNvSpPr/>
          <p:nvPr/>
        </p:nvSpPr>
        <p:spPr>
          <a:xfrm>
            <a:off x="8866325" y="1678511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/>
        </p:nvSpPr>
        <p:spPr>
          <a:xfrm rot="10800000">
            <a:off x="11745096" y="6421728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9220" y="1819910"/>
            <a:ext cx="2992755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sympy是Python的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科学计算库，用一套强大的符号计算体系完成诸如多项式求值、求极限、解方程、求积分、微分方程、级数展开、矩阵运算等等计算问题。本次作业中用到了sympy库来求解化学方程式配平时的系数矩阵方程组的计算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80"/>
          </a:p>
        </p:txBody>
      </p:sp>
      <p:cxnSp>
        <p:nvCxnSpPr>
          <p:cNvPr id="14" name="直接连接符 13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025080" y="0"/>
            <a:ext cx="1666001" cy="79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/>
          <p:cNvSpPr txBox="1"/>
          <p:nvPr/>
        </p:nvSpPr>
        <p:spPr>
          <a:xfrm>
            <a:off x="33749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实施过程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0182151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" y="100193"/>
            <a:ext cx="2184731" cy="6307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1750695"/>
            <a:ext cx="8110220" cy="49580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8" grpId="0" bldLvl="0" animBg="1"/>
      <p:bldP spid="20" grpId="0" bldLvl="0" animBg="1"/>
      <p:bldP spid="21" grpId="0" bldLvl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程序展示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30640" y="1750695"/>
            <a:ext cx="3098800" cy="495871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斜纹 19"/>
          <p:cNvSpPr/>
          <p:nvPr/>
        </p:nvSpPr>
        <p:spPr>
          <a:xfrm>
            <a:off x="8866325" y="1678511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/>
        </p:nvSpPr>
        <p:spPr>
          <a:xfrm rot="10800000">
            <a:off x="11745096" y="6421728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9220" y="1819910"/>
            <a:ext cx="2992755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定义三个函数，利用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将方程式以等号和加号分隔成各个单独的化学式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列表，第三个函数将化学式中的括号拆除，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还是写成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表格形式。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80"/>
          </a:p>
        </p:txBody>
      </p:sp>
      <p:cxnSp>
        <p:nvCxnSpPr>
          <p:cNvPr id="14" name="直接连接符 13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025080" y="0"/>
            <a:ext cx="1666001" cy="79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/>
          <p:cNvSpPr txBox="1"/>
          <p:nvPr/>
        </p:nvSpPr>
        <p:spPr>
          <a:xfrm>
            <a:off x="33749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50767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实施过程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0182151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" y="100193"/>
            <a:ext cx="2184731" cy="6307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1750695"/>
            <a:ext cx="8110220" cy="495808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8677275" y="4668520"/>
          <a:ext cx="35147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828800" imgH="685800" progId="Equation.KSEE3">
                  <p:embed/>
                </p:oleObj>
              </mc:Choice>
              <mc:Fallback>
                <p:oleObj name="" r:id="rId3" imgW="1828800" imgH="6858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77275" y="4668520"/>
                        <a:ext cx="3514725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8" grpId="0" bldLvl="0" animBg="1"/>
      <p:bldP spid="20" grpId="0" bldLvl="0" animBg="1"/>
      <p:bldP spid="21" grpId="0" bldLvl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程序展示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30640" y="1750695"/>
            <a:ext cx="3098800" cy="495871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斜纹 19"/>
          <p:cNvSpPr/>
          <p:nvPr/>
        </p:nvSpPr>
        <p:spPr>
          <a:xfrm>
            <a:off x="8866325" y="1678511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/>
        </p:nvSpPr>
        <p:spPr>
          <a:xfrm rot="10800000">
            <a:off x="11745096" y="6421728"/>
            <a:ext cx="359773" cy="359773"/>
          </a:xfrm>
          <a:prstGeom prst="diagStripe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83980" y="1688465"/>
            <a:ext cx="2992755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接着对转换后的化学式获取化学元素(getElem函数)，遇到大写字母直接追加到List中，遇到小写字母则增添到List最后一个元素的末尾（字符串拼接），最后返回一个set集合（去重）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{'Mn', 'O', 'H', 'Fe', 'S', 'K'}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12192000" cy="791210"/>
            <a:chOff x="0" y="0"/>
            <a:chExt cx="19200" cy="1246"/>
          </a:xfrm>
        </p:grpSpPr>
        <p:sp>
          <p:nvSpPr>
            <p:cNvPr id="13" name="矩形 4"/>
            <p:cNvSpPr/>
            <p:nvPr/>
          </p:nvSpPr>
          <p:spPr>
            <a:xfrm>
              <a:off x="0" y="0"/>
              <a:ext cx="19200" cy="1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dist="508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8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307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5788" y="0"/>
              <a:ext cx="2624" cy="12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75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531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799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1067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1335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实施过程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6035" y="340"/>
              <a:ext cx="2117" cy="537"/>
            </a:xfrm>
            <a:prstGeom prst="rect">
              <a:avLst/>
            </a:prstGeom>
            <a:noFill/>
          </p:spPr>
          <p:txBody>
            <a:bodyPr wrap="square" lIns="0" tIns="48000" rIns="0" bIns="48000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393" y="449"/>
              <a:ext cx="0" cy="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" y="158"/>
              <a:ext cx="3441" cy="993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750695"/>
            <a:ext cx="7826375" cy="49593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8" grpId="0" bldLvl="0" animBg="1"/>
      <p:bldP spid="20" grpId="0" bldLvl="0" animBg="1"/>
      <p:bldP spid="21" grpId="0" bldLvl="0" animBg="1"/>
      <p:bldP spid="23" grpId="0"/>
    </p:bldLst>
  </p:timing>
</p:sld>
</file>

<file path=ppt/tags/tag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PP_MARK_KEY" val="4ab69b2c-6ab5-45ea-9f3c-6b2fc31c4471"/>
  <p:tag name="COMMONDATA" val="eyJoZGlkIjoiZTE5YzMzZjY5ZmM0YzA2NzRmZTg4OWI1MWIyYzcxNGIifQ==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WPS 演示</Application>
  <PresentationFormat>宽屏</PresentationFormat>
  <Paragraphs>230</Paragraphs>
  <Slides>15</Slides>
  <Notes>30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汉仪良品线粗简</vt:lpstr>
      <vt:lpstr>微软雅黑</vt:lpstr>
      <vt:lpstr>幼圆</vt:lpstr>
      <vt:lpstr>Times New Roman</vt:lpstr>
      <vt:lpstr>Wingdings</vt:lpstr>
      <vt:lpstr>楷体</vt:lpstr>
      <vt:lpstr>等线</vt:lpstr>
      <vt:lpstr>Arial Unicode MS</vt:lpstr>
      <vt:lpstr>等线 Light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＊明月已付卿＊</cp:lastModifiedBy>
  <cp:revision>27</cp:revision>
  <dcterms:created xsi:type="dcterms:W3CDTF">2021-12-14T02:02:00Z</dcterms:created>
  <dcterms:modified xsi:type="dcterms:W3CDTF">2022-12-10T12:59:09Z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9D05C2AFF629467587990920FC0F2D5E</vt:lpwstr>
  </property>
</Properties>
</file>