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11" r:id="rId2"/>
    <p:sldId id="3512" r:id="rId3"/>
    <p:sldId id="329" r:id="rId4"/>
    <p:sldId id="2747" r:id="rId5"/>
    <p:sldId id="3513" r:id="rId6"/>
    <p:sldId id="3514" r:id="rId7"/>
    <p:sldId id="3515" r:id="rId8"/>
    <p:sldId id="3516" r:id="rId9"/>
    <p:sldId id="3518" r:id="rId10"/>
    <p:sldId id="3517" r:id="rId11"/>
    <p:sldId id="3519" r:id="rId12"/>
    <p:sldId id="3520" r:id="rId13"/>
  </p:sldIdLst>
  <p:sldSz cx="12192000" cy="6858000"/>
  <p:notesSz cx="7104063"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85FFBC"/>
    <a:srgbClr val="0000FF"/>
    <a:srgbClr val="990000"/>
    <a:srgbClr val="993300"/>
    <a:srgbClr val="5C2A08"/>
    <a:srgbClr val="78370A"/>
    <a:srgbClr val="A35B85"/>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3" autoAdjust="0"/>
    <p:restoredTop sz="93826" autoAdjust="0"/>
  </p:normalViewPr>
  <p:slideViewPr>
    <p:cSldViewPr snapToGrid="0">
      <p:cViewPr varScale="1">
        <p:scale>
          <a:sx n="65" d="100"/>
          <a:sy n="65" d="100"/>
        </p:scale>
        <p:origin x="678" y="30"/>
      </p:cViewPr>
      <p:guideLst>
        <p:guide orient="horz" pos="2160"/>
        <p:guide pos="3840"/>
      </p:guideLst>
    </p:cSldViewPr>
  </p:slideViewPr>
  <p:outlineViewPr>
    <p:cViewPr>
      <p:scale>
        <a:sx n="33" d="100"/>
        <a:sy n="33" d="100"/>
      </p:scale>
      <p:origin x="936" y="313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258D8D1-66EB-4E4F-8F47-FA2F68426629}" type="datetimeFigureOut">
              <a:rPr lang="zh-CN" altLang="en-US"/>
              <a:pPr>
                <a:defRPr/>
              </a:pPr>
              <a:t>2021/11/26</a:t>
            </a:fld>
            <a:endParaRPr lang="zh-CN" altLang="en-US"/>
          </a:p>
        </p:txBody>
      </p:sp>
      <p:sp>
        <p:nvSpPr>
          <p:cNvPr id="4" name="幻灯片图像占位符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7BF8D41-AA96-44BE-8EFA-1F5FB583A88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将个人价值与社会贡献对接，把个人价值寄托在对国家对集体的大爱与奋斗中，今天的中国呼唤更多这样的使命自觉。</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2AD813-A453-4AB8-9FBF-21A532FD0EB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479932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将个人价值与社会贡献对接，把个人价值寄托在对国家对集体的大爱与奋斗中，今天的中国呼唤更多这样的使命自觉。</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2AD813-A453-4AB8-9FBF-21A532FD0EB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7027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040A805-A3F3-4020-AB32-2CD5A3EBA9B8}" type="datetimeFigureOut">
              <a:rPr lang="zh-CN" altLang="en-US"/>
              <a:pPr>
                <a:defRPr/>
              </a:pPr>
              <a:t>2021/11/26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8BE80F-4C10-46C0-9CA7-62C9E7ADFFA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9545B800-5AE2-447F-8E37-025E97D92AB8}" type="datetimeFigureOut">
              <a:rPr lang="zh-CN" altLang="en-US"/>
              <a:pPr>
                <a:defRPr/>
              </a:pPr>
              <a:t>2021/11/26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E1F174D-1C5E-4F35-B4AA-E040D619C62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6" name="文本占位符 2"/>
          <p:cNvSpPr>
            <a:spLocks noGrp="1"/>
          </p:cNvSpPr>
          <p:nvPr>
            <p:ph idx="1"/>
          </p:nvPr>
        </p:nvSpPr>
        <p:spPr bwMode="auto">
          <a:xfrm>
            <a:off x="624417" y="1350645"/>
            <a:ext cx="10972800" cy="4526280"/>
          </a:xfrm>
          <a:prstGeom prst="rect">
            <a:avLst/>
          </a:prstGeom>
          <a:noFill/>
          <a:ln>
            <a:noFill/>
          </a:ln>
        </p:spPr>
        <p:txBody>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日期占位符 2"/>
          <p:cNvSpPr>
            <a:spLocks noGrp="1"/>
          </p:cNvSpPr>
          <p:nvPr>
            <p:ph type="dt" sz="half" idx="10"/>
          </p:nvPr>
        </p:nvSpPr>
        <p:spPr>
          <a:xfrm>
            <a:off x="609600" y="6243638"/>
            <a:ext cx="2844800" cy="476250"/>
          </a:xfrm>
        </p:spPr>
        <p:txBody>
          <a:bodyPr/>
          <a:lstStyle>
            <a:lvl1pPr>
              <a:defRPr/>
            </a:lvl1pPr>
          </a:lstStyle>
          <a:p>
            <a:pPr>
              <a:defRPr/>
            </a:pPr>
            <a:endParaRPr lang="zh-CN" altLang="en-US"/>
          </a:p>
        </p:txBody>
      </p:sp>
      <p:sp>
        <p:nvSpPr>
          <p:cNvPr id="5" name="页脚占位符 3"/>
          <p:cNvSpPr>
            <a:spLocks noGrp="1"/>
          </p:cNvSpPr>
          <p:nvPr>
            <p:ph type="ftr" sz="quarter" idx="11"/>
          </p:nvPr>
        </p:nvSpPr>
        <p:spPr>
          <a:xfrm>
            <a:off x="4165600" y="6243638"/>
            <a:ext cx="3860800" cy="476250"/>
          </a:xfrm>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a:xfrm>
            <a:off x="8737600" y="6243638"/>
            <a:ext cx="2844800" cy="476250"/>
          </a:xfrm>
        </p:spPr>
        <p:txBody>
          <a:bodyPr wrap="square" numCol="1" anchorCtr="0" compatLnSpc="1"/>
          <a:lstStyle>
            <a:lvl1pPr fontAlgn="base">
              <a:defRPr sz="1600" noProof="1" dirty="0">
                <a:solidFill>
                  <a:srgbClr val="898989"/>
                </a:solidFill>
                <a:ea typeface="黑体" panose="02010609060101010101" charset="-122"/>
                <a:cs typeface="+mn-ea"/>
              </a:defRPr>
            </a:lvl1pPr>
          </a:lstStyle>
          <a:p>
            <a:pPr>
              <a:defRPr/>
            </a:pPr>
            <a:fld id="{FABC73A3-3F3B-4B23-B551-E3D5F4F38590}"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0051" y="411163"/>
            <a:ext cx="11360149" cy="647700"/>
          </a:xfrm>
        </p:spPr>
        <p:txBody>
          <a:bodyPr/>
          <a:lstStyle/>
          <a:p>
            <a:r>
              <a:rPr lang="zh-CN" altLang="en-US" noProof="1"/>
              <a:t>单击此处编辑母版标题样式</a:t>
            </a:r>
          </a:p>
        </p:txBody>
      </p:sp>
      <p:sp>
        <p:nvSpPr>
          <p:cNvPr id="3" name="剪贴画占位符 2"/>
          <p:cNvSpPr>
            <a:spLocks noGrp="1"/>
          </p:cNvSpPr>
          <p:nvPr>
            <p:ph type="clipArt" sz="half" idx="1"/>
          </p:nvPr>
        </p:nvSpPr>
        <p:spPr>
          <a:xfrm>
            <a:off x="393700" y="1489075"/>
            <a:ext cx="5581651" cy="4313238"/>
          </a:xfrm>
        </p:spPr>
        <p:txBody>
          <a:bodyPr lIns="0" tIns="0" rIns="0" bIns="0" rtlCol="0">
            <a:normAutofit/>
          </a:body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178551" y="1489075"/>
            <a:ext cx="5581649" cy="43132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p:cNvSpPr>
          <p:nvPr>
            <p:ph type="ftr" sz="quarter" idx="10"/>
          </p:nvPr>
        </p:nvSpPr>
        <p:spPr/>
        <p:txBody>
          <a:bodyPr/>
          <a:lstStyle>
            <a:lvl1pPr eaLnBrk="0" fontAlgn="base" hangingPunct="0">
              <a:spcBef>
                <a:spcPct val="0"/>
              </a:spcBef>
              <a:spcAft>
                <a:spcPct val="0"/>
              </a:spcAft>
              <a:buFont typeface="Arial" panose="020B0604020202020204" pitchFamily="34" charset="0"/>
              <a:buNone/>
              <a:defRPr sz="1000">
                <a:solidFill>
                  <a:schemeClr val="bg1"/>
                </a:solidFill>
                <a:latin typeface="Arial" panose="020B0604020202020204" pitchFamily="34" charset="0"/>
                <a:sym typeface="Arial" panose="020B0604020202020204" pitchFamily="34" charset="0"/>
              </a:defRPr>
            </a:lvl1pPr>
          </a:lstStyle>
          <a:p>
            <a:pPr>
              <a:defRPr/>
            </a:pPr>
            <a:endParaRPr lang="en-US" altLang="zh-CN"/>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68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BDEF221-C27E-48F6-A8FD-A348AB048980}" type="datetimeFigureOut">
              <a:rPr lang="zh-CN" altLang="en-US"/>
              <a:pPr>
                <a:defRPr/>
              </a:pPr>
              <a:t>2021/11/26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B5C485-8A7E-4531-94AF-2D8CA104AFD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Straight Connector 13"/>
          <p:cNvCxnSpPr>
            <a:cxnSpLocks noChangeShapeType="1"/>
          </p:cNvCxnSpPr>
          <p:nvPr userDrawn="1">
            <p:custDataLst>
              <p:tags r:id="rId1"/>
            </p:custDataLst>
          </p:nvPr>
        </p:nvCxnSpPr>
        <p:spPr bwMode="auto">
          <a:xfrm flipH="1" flipV="1">
            <a:off x="44450" y="3705225"/>
            <a:ext cx="6981825" cy="4763"/>
          </a:xfrm>
          <a:prstGeom prst="line">
            <a:avLst/>
          </a:prstGeom>
          <a:ln w="38100">
            <a:headEnd type="oval" w="med" len="med"/>
          </a:ln>
        </p:spPr>
        <p:style>
          <a:lnRef idx="3">
            <a:schemeClr val="accent2"/>
          </a:lnRef>
          <a:fillRef idx="0">
            <a:schemeClr val="accent2"/>
          </a:fillRef>
          <a:effectRef idx="2">
            <a:schemeClr val="accent2"/>
          </a:effectRef>
          <a:fontRef idx="minor">
            <a:schemeClr val="tx1"/>
          </a:fontRef>
        </p:style>
      </p:cxnSp>
      <p:sp>
        <p:nvSpPr>
          <p:cNvPr id="2" name="标题 1"/>
          <p:cNvSpPr>
            <a:spLocks noGrp="1"/>
          </p:cNvSpPr>
          <p:nvPr>
            <p:ph type="title"/>
          </p:nvPr>
        </p:nvSpPr>
        <p:spPr>
          <a:xfrm>
            <a:off x="323850" y="1157605"/>
            <a:ext cx="10515600" cy="199644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EA9AEB2-4FA5-485D-9674-645B58C5FCE3}" type="datetimeFigureOut">
              <a:rPr lang="zh-CN" altLang="en-US"/>
              <a:pPr>
                <a:defRPr/>
              </a:pPr>
              <a:t>2021/11/26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612FED-5168-4404-BD25-3BFB9B64E53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F0F4CF4-0B94-4B20-8EBE-C2A9D2741511}" type="datetimeFigureOut">
              <a:rPr lang="zh-CN" altLang="en-US"/>
              <a:pPr>
                <a:defRPr/>
              </a:pPr>
              <a:t>2021/11/26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EBA75B-BE18-4397-BA00-34E25F15FA0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C9381AF-0B66-433E-8C6C-9F1366ECB32E}" type="datetimeFigureOut">
              <a:rPr lang="zh-CN" altLang="en-US"/>
              <a:pPr>
                <a:defRPr/>
              </a:pPr>
              <a:t>2021/11/26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3424469-154E-46EB-A2FB-45C57A9206D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6ADBBC9-F5C3-46C6-8E14-B8228B0328F7}" type="datetimeFigureOut">
              <a:rPr lang="zh-CN" altLang="en-US"/>
              <a:pPr>
                <a:defRPr/>
              </a:pPr>
              <a:t>2021/11/26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F408429-5AFD-496F-BA1D-353E6D402D7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75536C0-3772-40F5-B6EA-93F704291F59}" type="datetimeFigureOut">
              <a:rPr lang="zh-CN" altLang="en-US"/>
              <a:pPr>
                <a:defRPr/>
              </a:pPr>
              <a:t>2021/11/26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7EFCE17-2A84-4297-9618-025B408E1B8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798A00-2DEF-4EEC-BD2F-F51EAF3DB3B7}" type="datetimeFigureOut">
              <a:rPr lang="zh-CN" altLang="en-US"/>
              <a:pPr>
                <a:defRPr/>
              </a:pPr>
              <a:t>2021/11/26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0340E0-0C9F-4595-99D4-652372BB11F2}"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333D3D-AA80-4395-A3D4-FB9FD2962307}" type="datetimeFigureOut">
              <a:rPr lang="zh-CN" altLang="en-US"/>
              <a:pPr>
                <a:defRPr/>
              </a:pPr>
              <a:t>2021/11/26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D8924A-C5D0-4ADE-A515-ACB0791969B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39725"/>
            <a:ext cx="10515600" cy="968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714375" y="1444625"/>
            <a:ext cx="10810875"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167BF381-D117-4840-AB44-1F1E2AEB3969}" type="datetimeFigureOut">
              <a:rPr lang="zh-CN" altLang="en-US"/>
              <a:pPr>
                <a:defRPr/>
              </a:pPr>
              <a:t>2021/11/26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CBF3AE6-9443-4ED8-8D9A-F32DF2B4B71B}" type="slidenum">
              <a:rPr lang="zh-CN" altLang="en-US"/>
              <a:pPr>
                <a:defRPr/>
              </a:pPr>
              <a:t>‹#›</a:t>
            </a:fld>
            <a:endParaRPr lang="zh-CN" altLang="en-US"/>
          </a:p>
        </p:txBody>
      </p:sp>
      <p:grpSp>
        <p:nvGrpSpPr>
          <p:cNvPr id="1031" name="组合 14"/>
          <p:cNvGrpSpPr>
            <a:grpSpLocks/>
          </p:cNvGrpSpPr>
          <p:nvPr userDrawn="1"/>
        </p:nvGrpSpPr>
        <p:grpSpPr bwMode="auto">
          <a:xfrm>
            <a:off x="28575" y="-28575"/>
            <a:ext cx="12184063" cy="368300"/>
            <a:chOff x="-24680" y="6143797"/>
            <a:chExt cx="12232767" cy="367195"/>
          </a:xfrm>
        </p:grpSpPr>
        <p:grpSp>
          <p:nvGrpSpPr>
            <p:cNvPr id="7" name="组合 16"/>
            <p:cNvGrpSpPr/>
            <p:nvPr/>
          </p:nvGrpSpPr>
          <p:grpSpPr>
            <a:xfrm>
              <a:off x="3076687" y="6164671"/>
              <a:ext cx="9131400" cy="302931"/>
              <a:chOff x="2187085" y="356211"/>
              <a:chExt cx="6826066" cy="459365"/>
            </a:xfrm>
            <a:solidFill>
              <a:srgbClr val="BD2417"/>
            </a:solidFill>
          </p:grpSpPr>
          <p:sp>
            <p:nvSpPr>
              <p:cNvPr id="22" name="矩形 21"/>
              <p:cNvSpPr/>
              <p:nvPr/>
            </p:nvSpPr>
            <p:spPr>
              <a:xfrm>
                <a:off x="2895129" y="356211"/>
                <a:ext cx="6118022" cy="458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p:txBody>
          </p:sp>
          <p:sp>
            <p:nvSpPr>
              <p:cNvPr id="23" name="任意多边形 22"/>
              <p:cNvSpPr/>
              <p:nvPr/>
            </p:nvSpPr>
            <p:spPr>
              <a:xfrm flipH="1">
                <a:off x="2187085" y="357171"/>
                <a:ext cx="918534" cy="4584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033" name="组合 17"/>
            <p:cNvGrpSpPr>
              <a:grpSpLocks/>
            </p:cNvGrpSpPr>
            <p:nvPr/>
          </p:nvGrpSpPr>
          <p:grpSpPr bwMode="auto">
            <a:xfrm>
              <a:off x="-24680" y="6165305"/>
              <a:ext cx="3106762" cy="302297"/>
              <a:chOff x="-1" y="357172"/>
              <a:chExt cx="2217757" cy="458456"/>
            </a:xfrm>
          </p:grpSpPr>
          <p:sp>
            <p:nvSpPr>
              <p:cNvPr id="20" name="任意多边形 19"/>
              <p:cNvSpPr/>
              <p:nvPr/>
            </p:nvSpPr>
            <p:spPr>
              <a:xfrm flipH="1">
                <a:off x="1318668" y="358158"/>
                <a:ext cx="898834" cy="4584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1" y="358158"/>
                <a:ext cx="1991087" cy="458465"/>
              </a:xfrm>
              <a:prstGeom prst="rect">
                <a:avLst/>
              </a:pr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297" name="文本框 18"/>
            <p:cNvSpPr txBox="1">
              <a:spLocks noChangeArrowheads="1"/>
            </p:cNvSpPr>
            <p:nvPr/>
          </p:nvSpPr>
          <p:spPr bwMode="auto">
            <a:xfrm>
              <a:off x="9184561" y="6143797"/>
              <a:ext cx="2980492" cy="367195"/>
            </a:xfrm>
            <a:prstGeom prst="rect">
              <a:avLst/>
            </a:prstGeom>
            <a:noFill/>
            <a:ln w="9525">
              <a:noFill/>
              <a:miter lim="800000"/>
            </a:ln>
          </p:spPr>
          <p:txBody>
            <a:bodyPr>
              <a:spAutoFit/>
            </a:bodyPr>
            <a:lstStyle/>
            <a:p>
              <a:pPr fontAlgn="auto">
                <a:spcBef>
                  <a:spcPts val="0"/>
                </a:spcBef>
                <a:spcAft>
                  <a:spcPts val="0"/>
                </a:spcAft>
                <a:defRPr/>
              </a:pPr>
              <a:endParaRPr lang="zh-CN" altLang="en-US">
                <a:solidFill>
                  <a:schemeClr val="bg1"/>
                </a:solidFill>
                <a:latin typeface="华文新魏" panose="02010800040101010101" pitchFamily="2" charset="-122"/>
                <a:ea typeface="华文新魏"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62" r:id="rId3"/>
    <p:sldLayoutId id="2147483655" r:id="rId4"/>
    <p:sldLayoutId id="2147483656" r:id="rId5"/>
    <p:sldLayoutId id="2147483657" r:id="rId6"/>
    <p:sldLayoutId id="2147483658" r:id="rId7"/>
    <p:sldLayoutId id="2147483659" r:id="rId8"/>
    <p:sldLayoutId id="2147483660" r:id="rId9"/>
    <p:sldLayoutId id="2147483661" r:id="rId10"/>
    <p:sldLayoutId id="2147483663" r:id="rId11"/>
    <p:sldLayoutId id="2147483664" r:id="rId12"/>
    <p:sldLayoutId id="2147483665" r:id="rId13"/>
    <p:sldLayoutId id="2147483667" r:id="rId14"/>
  </p:sldLayoutIdLst>
  <p:txStyles>
    <p:titleStyle>
      <a:lvl1pPr algn="ctr" rtl="0" fontAlgn="base">
        <a:lnSpc>
          <a:spcPct val="90000"/>
        </a:lnSpc>
        <a:spcBef>
          <a:spcPct val="0"/>
        </a:spcBef>
        <a:spcAft>
          <a:spcPct val="0"/>
        </a:spcAft>
        <a:defRPr sz="4400" b="1" kern="1200">
          <a:solidFill>
            <a:schemeClr val="tx1"/>
          </a:solidFill>
          <a:latin typeface="+mj-lt"/>
          <a:ea typeface="+mj-ea"/>
          <a:cs typeface="+mj-cs"/>
        </a:defRPr>
      </a:lvl1pPr>
      <a:lvl2pPr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2pPr>
      <a:lvl3pPr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3pPr>
      <a:lvl4pPr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4pPr>
      <a:lvl5pPr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5pPr>
      <a:lvl6pPr marL="457200"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6pPr>
      <a:lvl7pPr marL="914400"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7pPr>
      <a:lvl8pPr marL="1371600"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8pPr>
      <a:lvl9pPr marL="1828800" algn="ctr" rtl="0" fontAlgn="base">
        <a:lnSpc>
          <a:spcPct val="90000"/>
        </a:lnSpc>
        <a:spcBef>
          <a:spcPct val="0"/>
        </a:spcBef>
        <a:spcAft>
          <a:spcPct val="0"/>
        </a:spcAft>
        <a:defRPr sz="4400" b="1">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32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9DE29942-109E-46AD-8110-CCE9EB3C3585}"/>
              </a:ext>
            </a:extLst>
          </p:cNvPr>
          <p:cNvSpPr txBox="1"/>
          <p:nvPr/>
        </p:nvSpPr>
        <p:spPr>
          <a:xfrm>
            <a:off x="4191407" y="664364"/>
            <a:ext cx="3809186" cy="55399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zh-CN" altLang="en-US" sz="3000" b="1" dirty="0">
                <a:latin typeface="微软雅黑" panose="020B0503020204020204" pitchFamily="34" charset="-122"/>
                <a:ea typeface="微软雅黑" panose="020B0503020204020204" pitchFamily="34" charset="-122"/>
              </a:rPr>
              <a:t>绪论知识点总结</a:t>
            </a:r>
            <a:endParaRPr kumimoji="0" lang="zh-CN" altLang="en-US" sz="3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8B398A57-8133-4361-9774-CDD728DD1735}"/>
              </a:ext>
            </a:extLst>
          </p:cNvPr>
          <p:cNvSpPr txBox="1"/>
          <p:nvPr/>
        </p:nvSpPr>
        <p:spPr>
          <a:xfrm>
            <a:off x="909510" y="1567913"/>
            <a:ext cx="10474036" cy="3722173"/>
          </a:xfrm>
          <a:prstGeom prst="rect">
            <a:avLst/>
          </a:prstGeom>
          <a:noFill/>
        </p:spPr>
        <p:txBody>
          <a:bodyPr wrap="square">
            <a:spAutoFit/>
          </a:bodyPr>
          <a:lstStyle/>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1.</a:t>
            </a:r>
            <a:r>
              <a:rPr kumimoji="0" lang="zh-CN" altLang="en-US" sz="2400" b="1" i="0" u="none" strike="noStrike" kern="1200" cap="none" spc="0" normalizeH="0" baseline="0" noProof="0" dirty="0">
                <a:ln>
                  <a:noFill/>
                </a:ln>
                <a:effectLst/>
                <a:uLnTx/>
                <a:uFillTx/>
                <a:latin typeface="+mn-ea"/>
                <a:ea typeface="+mn-ea"/>
                <a:cs typeface="+mn-cs"/>
                <a:sym typeface="黑体" panose="02010609060101010101" charset="-122"/>
              </a:rPr>
              <a:t>新时代是我们理解当前所处历史方位的关键词</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a:t>
            </a:r>
            <a:endPar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endParaRPr>
          </a:p>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lang="en-US" altLang="zh-CN" sz="2400" dirty="0">
                <a:latin typeface="+mn-ea"/>
                <a:ea typeface="+mn-ea"/>
                <a:sym typeface="黑体" panose="02010609060101010101" charset="-122"/>
              </a:rPr>
              <a:t>    </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“三个意味着”。新时代意味着近代以来久经磨难的中华民族迎来了从站起来、富起来到强起来的伟大飞跃</a:t>
            </a: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迎来了实现中华民族伟大复兴的光明前景</a:t>
            </a:r>
            <a:r>
              <a:rPr kumimoji="0" lang="zh-CN"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意味着科学社会主义在</a:t>
            </a:r>
            <a:r>
              <a:rPr lang="en-US" altLang="zh-CN" sz="2400" dirty="0">
                <a:latin typeface="+mn-ea"/>
                <a:ea typeface="+mn-ea"/>
                <a:sym typeface="黑体" panose="02010609060101010101" charset="-122"/>
              </a:rPr>
              <a:t>21</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世纪的中国焕发出强大生机活力</a:t>
            </a: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在世界上高高举起了中国特色社会主义伟大旗帜；意味着中国特色社会主义道路、理论、制度、文化不断发展</a:t>
            </a: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拓展了发展中国家走向现代化的途径</a:t>
            </a: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给世界上那些既希望加快发展又希望保持自身独立性的国家和民族提供了全新选择</a:t>
            </a:r>
            <a:r>
              <a:rPr kumimoji="0" lang="en-US" altLang="zh-CN" sz="2400" b="0" i="0" u="none" strike="noStrike" kern="1200" cap="none" spc="0" normalizeH="0" baseline="0" noProof="0" dirty="0">
                <a:ln>
                  <a:noFill/>
                </a:ln>
                <a:effectLst/>
                <a:uLnTx/>
                <a:uFillTx/>
                <a:latin typeface="+mn-ea"/>
                <a:ea typeface="+mn-ea"/>
                <a:cs typeface="+mn-cs"/>
                <a:sym typeface="黑体" panose="02010609060101010101" charset="-122"/>
              </a:rPr>
              <a:t>,</a:t>
            </a:r>
            <a:r>
              <a:rPr kumimoji="0" lang="zh-CN" altLang="en-US" sz="2400" b="0" i="0" u="none" strike="noStrike" kern="1200" cap="none" spc="0" normalizeH="0" baseline="0" noProof="0" dirty="0">
                <a:ln>
                  <a:noFill/>
                </a:ln>
                <a:effectLst/>
                <a:uLnTx/>
                <a:uFillTx/>
                <a:latin typeface="+mn-ea"/>
                <a:ea typeface="+mn-ea"/>
                <a:cs typeface="+mn-cs"/>
                <a:sym typeface="黑体" panose="02010609060101010101" charset="-122"/>
              </a:rPr>
              <a:t>为解决人类问题贡献了中国智慧和中国方案。</a:t>
            </a:r>
            <a:endParaRPr kumimoji="0" lang="zh-CN" altLang="en-US" sz="2400" b="0" i="0" u="none" strike="noStrike" kern="1200" cap="none" spc="0" normalizeH="0" baseline="0" noProof="0" dirty="0">
              <a:ln>
                <a:noFill/>
              </a:ln>
              <a:effectLst/>
              <a:uLnTx/>
              <a:uFillTx/>
              <a:latin typeface="+mn-ea"/>
              <a:ea typeface="+mn-ea"/>
              <a:cs typeface="+mn-cs"/>
            </a:endParaRPr>
          </a:p>
        </p:txBody>
      </p:sp>
    </p:spTree>
    <p:extLst>
      <p:ext uri="{BB962C8B-B14F-4D97-AF65-F5344CB8AC3E}">
        <p14:creationId xmlns:p14="http://schemas.microsoft.com/office/powerpoint/2010/main" val="2005480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85E465-03EE-4703-8C19-7B99B4FC7EB3}"/>
              </a:ext>
            </a:extLst>
          </p:cNvPr>
          <p:cNvSpPr txBox="1"/>
          <p:nvPr/>
        </p:nvSpPr>
        <p:spPr>
          <a:xfrm>
            <a:off x="3444892" y="510060"/>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第四章知识点总结</a:t>
            </a:r>
          </a:p>
        </p:txBody>
      </p:sp>
      <p:sp>
        <p:nvSpPr>
          <p:cNvPr id="5" name="文本框 4">
            <a:extLst>
              <a:ext uri="{FF2B5EF4-FFF2-40B4-BE49-F238E27FC236}">
                <a16:creationId xmlns:a16="http://schemas.microsoft.com/office/drawing/2014/main" id="{74CE3811-FC96-43DB-965C-2272CCA9C656}"/>
              </a:ext>
            </a:extLst>
          </p:cNvPr>
          <p:cNvSpPr txBox="1"/>
          <p:nvPr/>
        </p:nvSpPr>
        <p:spPr>
          <a:xfrm>
            <a:off x="474316" y="1094835"/>
            <a:ext cx="10439806" cy="5909310"/>
          </a:xfrm>
          <a:prstGeom prst="rect">
            <a:avLst/>
          </a:prstGeom>
          <a:noFill/>
        </p:spPr>
        <p:txBody>
          <a:bodyPr wrap="square">
            <a:spAutoFit/>
          </a:bodyPr>
          <a:lstStyle/>
          <a:p>
            <a:pPr algn="just">
              <a:lnSpc>
                <a:spcPct val="150000"/>
              </a:lnSpc>
            </a:pPr>
            <a:r>
              <a:rPr lang="en-US" altLang="zh-CN" sz="2400" dirty="0">
                <a:latin typeface="+mn-ea"/>
                <a:ea typeface="+mn-ea"/>
              </a:rPr>
              <a:t>1.</a:t>
            </a:r>
            <a:r>
              <a:rPr lang="zh-CN" altLang="en-US" sz="2400" dirty="0">
                <a:latin typeface="+mn-ea"/>
                <a:ea typeface="+mn-ea"/>
              </a:rPr>
              <a:t>价值观的内涵与特征：价值观就是主体对客体有无价值、价值大小的立场和态度，是对价值及其相关内容的基本观点和看法。反映着特定的时代精神、体现着鲜明的民族特色、蕴含着特定的价值立场。</a:t>
            </a:r>
            <a:endParaRPr lang="en-US" altLang="zh-CN" sz="2400" dirty="0">
              <a:latin typeface="+mn-ea"/>
              <a:ea typeface="+mn-ea"/>
            </a:endParaRPr>
          </a:p>
          <a:p>
            <a:pPr algn="just">
              <a:lnSpc>
                <a:spcPct val="150000"/>
              </a:lnSpc>
            </a:pPr>
            <a:endParaRPr lang="en-US" altLang="zh-CN" sz="2400" dirty="0">
              <a:latin typeface="+mn-ea"/>
              <a:ea typeface="+mn-ea"/>
            </a:endParaRPr>
          </a:p>
          <a:p>
            <a:pPr algn="just">
              <a:lnSpc>
                <a:spcPct val="150000"/>
              </a:lnSpc>
            </a:pPr>
            <a:r>
              <a:rPr lang="en-US" altLang="zh-CN" sz="2400" dirty="0">
                <a:latin typeface="+mn-ea"/>
                <a:ea typeface="+mn-ea"/>
              </a:rPr>
              <a:t>2.</a:t>
            </a:r>
            <a:r>
              <a:rPr lang="zh-CN" altLang="en-US" sz="2400" dirty="0">
                <a:latin typeface="+mn-ea"/>
                <a:ea typeface="+mn-ea"/>
              </a:rPr>
              <a:t>核心价值观的内涵：核心价值观是一定社会形态、社会性质的集中体现，在一个社会的思想观念体系中处于主导地位，体现着社会制度的阶级属性、社会运行的基本原则和社会发展的基本方向。</a:t>
            </a:r>
            <a:endParaRPr lang="en-US" altLang="zh-CN" sz="2400" dirty="0">
              <a:latin typeface="+mn-ea"/>
              <a:ea typeface="+mn-ea"/>
            </a:endParaRPr>
          </a:p>
          <a:p>
            <a:pPr algn="just">
              <a:lnSpc>
                <a:spcPct val="150000"/>
              </a:lnSpc>
            </a:pPr>
            <a:endParaRPr lang="zh-CN" altLang="en-US" sz="2400" dirty="0">
              <a:latin typeface="+mn-ea"/>
              <a:ea typeface="+mn-ea"/>
            </a:endParaRPr>
          </a:p>
          <a:p>
            <a:pPr algn="just">
              <a:lnSpc>
                <a:spcPct val="150000"/>
              </a:lnSpc>
            </a:pPr>
            <a:r>
              <a:rPr lang="en-US" altLang="zh-CN" sz="2400" dirty="0">
                <a:latin typeface="+mn-ea"/>
                <a:ea typeface="+mn-ea"/>
              </a:rPr>
              <a:t>3.</a:t>
            </a:r>
            <a:r>
              <a:rPr lang="zh-CN" altLang="en-US" sz="2400" dirty="0">
                <a:latin typeface="+mn-ea"/>
                <a:ea typeface="+mn-ea"/>
              </a:rPr>
              <a:t>社会主义核心价值观和社会主义核心价值体系，两者是紧密联系、互为依存、相辅相成的。</a:t>
            </a:r>
          </a:p>
          <a:p>
            <a:endParaRPr lang="zh-CN" altLang="en-US" dirty="0"/>
          </a:p>
        </p:txBody>
      </p:sp>
    </p:spTree>
    <p:extLst>
      <p:ext uri="{BB962C8B-B14F-4D97-AF65-F5344CB8AC3E}">
        <p14:creationId xmlns:p14="http://schemas.microsoft.com/office/powerpoint/2010/main" val="51995490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85E465-03EE-4703-8C19-7B99B4FC7EB3}"/>
              </a:ext>
            </a:extLst>
          </p:cNvPr>
          <p:cNvSpPr txBox="1"/>
          <p:nvPr/>
        </p:nvSpPr>
        <p:spPr>
          <a:xfrm>
            <a:off x="3444892" y="510060"/>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第四章知识点总结</a:t>
            </a:r>
          </a:p>
        </p:txBody>
      </p:sp>
      <p:sp>
        <p:nvSpPr>
          <p:cNvPr id="5" name="文本框 4">
            <a:extLst>
              <a:ext uri="{FF2B5EF4-FFF2-40B4-BE49-F238E27FC236}">
                <a16:creationId xmlns:a16="http://schemas.microsoft.com/office/drawing/2014/main" id="{74CE3811-FC96-43DB-965C-2272CCA9C656}"/>
              </a:ext>
            </a:extLst>
          </p:cNvPr>
          <p:cNvSpPr txBox="1"/>
          <p:nvPr/>
        </p:nvSpPr>
        <p:spPr>
          <a:xfrm>
            <a:off x="176034" y="1094835"/>
            <a:ext cx="11109716" cy="5545749"/>
          </a:xfrm>
          <a:prstGeom prst="rect">
            <a:avLst/>
          </a:prstGeom>
          <a:noFill/>
        </p:spPr>
        <p:txBody>
          <a:bodyPr wrap="square">
            <a:spAutoFit/>
          </a:bodyPr>
          <a:lstStyle/>
          <a:p>
            <a:pPr algn="just">
              <a:lnSpc>
                <a:spcPct val="150000"/>
              </a:lnSpc>
            </a:pPr>
            <a:r>
              <a:rPr lang="en-US" altLang="zh-CN" sz="2400" dirty="0">
                <a:latin typeface="+mn-ea"/>
                <a:ea typeface="+mn-ea"/>
              </a:rPr>
              <a:t>4.</a:t>
            </a:r>
            <a:r>
              <a:rPr lang="zh-CN" altLang="en-US" sz="2400" dirty="0">
                <a:latin typeface="+mn-ea"/>
                <a:ea typeface="+mn-ea"/>
              </a:rPr>
              <a:t>社会主义核心价值观的基本内容：</a:t>
            </a:r>
            <a:endParaRPr lang="en-US" altLang="zh-CN" sz="2400" dirty="0">
              <a:latin typeface="+mn-ea"/>
              <a:ea typeface="+mn-ea"/>
            </a:endParaRPr>
          </a:p>
          <a:p>
            <a:pPr algn="just">
              <a:lnSpc>
                <a:spcPct val="150000"/>
              </a:lnSpc>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）国家层面：富强、民主、文明、和谐，回答了我们要建设什么样的国家这一重大问题，揭示了当代中国经济社会发展的价值目标。</a:t>
            </a:r>
          </a:p>
          <a:p>
            <a:pPr algn="just">
              <a:lnSpc>
                <a:spcPct val="150000"/>
              </a:lnSpc>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）社会层面：自由、平等、公正、法治，回答了我们要建设什么样的社会这一重大问题，反映了人们对美好生活的期望和憧憬，是衡量现代社会是否高度发展、充满活力、和谐有序的重要标志。</a:t>
            </a:r>
          </a:p>
          <a:p>
            <a:pPr algn="just">
              <a:lnSpc>
                <a:spcPct val="150000"/>
              </a:lnSpc>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）公民层面：爱国、敬业、诚信、友善，回答了我们要培育什么样的公民这一重大问题，是每个公民都应当遵守的道德规范。</a:t>
            </a:r>
            <a:endParaRPr lang="en-US" altLang="zh-CN" sz="2400" dirty="0">
              <a:latin typeface="+mn-ea"/>
              <a:ea typeface="+mn-ea"/>
            </a:endParaRPr>
          </a:p>
          <a:p>
            <a:pPr algn="just">
              <a:lnSpc>
                <a:spcPct val="150000"/>
              </a:lnSpc>
            </a:pPr>
            <a:r>
              <a:rPr lang="en-US" altLang="zh-CN" sz="2400" dirty="0">
                <a:latin typeface="+mn-ea"/>
                <a:ea typeface="+mn-ea"/>
              </a:rPr>
              <a:t>5.</a:t>
            </a:r>
            <a:r>
              <a:rPr lang="zh-CN" altLang="en-US" sz="2400" dirty="0">
                <a:latin typeface="+mn-ea"/>
                <a:ea typeface="+mn-ea"/>
              </a:rPr>
              <a:t>社会主义核心价值观的重大意义：是坚持和发展中国特色社会主义的价值遵循、提高国家文化软实力的迫切要求、推进社会团结奋进的“最大公约数”。</a:t>
            </a:r>
            <a:endParaRPr lang="en-US" altLang="zh-CN" sz="2400" dirty="0">
              <a:latin typeface="+mn-ea"/>
              <a:ea typeface="+mn-ea"/>
            </a:endParaRPr>
          </a:p>
        </p:txBody>
      </p:sp>
    </p:spTree>
    <p:extLst>
      <p:ext uri="{BB962C8B-B14F-4D97-AF65-F5344CB8AC3E}">
        <p14:creationId xmlns:p14="http://schemas.microsoft.com/office/powerpoint/2010/main" val="414905144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85E465-03EE-4703-8C19-7B99B4FC7EB3}"/>
              </a:ext>
            </a:extLst>
          </p:cNvPr>
          <p:cNvSpPr txBox="1"/>
          <p:nvPr/>
        </p:nvSpPr>
        <p:spPr>
          <a:xfrm>
            <a:off x="3410664" y="397594"/>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第四章知识点总结</a:t>
            </a:r>
          </a:p>
        </p:txBody>
      </p:sp>
      <p:sp>
        <p:nvSpPr>
          <p:cNvPr id="5" name="文本框 4">
            <a:extLst>
              <a:ext uri="{FF2B5EF4-FFF2-40B4-BE49-F238E27FC236}">
                <a16:creationId xmlns:a16="http://schemas.microsoft.com/office/drawing/2014/main" id="{74CE3811-FC96-43DB-965C-2272CCA9C656}"/>
              </a:ext>
            </a:extLst>
          </p:cNvPr>
          <p:cNvSpPr txBox="1"/>
          <p:nvPr/>
        </p:nvSpPr>
        <p:spPr>
          <a:xfrm>
            <a:off x="459645" y="982369"/>
            <a:ext cx="11085265" cy="5545749"/>
          </a:xfrm>
          <a:prstGeom prst="rect">
            <a:avLst/>
          </a:prstGeom>
          <a:noFill/>
        </p:spPr>
        <p:txBody>
          <a:bodyPr wrap="square">
            <a:spAutoFit/>
          </a:bodyPr>
          <a:lstStyle/>
          <a:p>
            <a:pPr algn="just">
              <a:lnSpc>
                <a:spcPct val="150000"/>
              </a:lnSpc>
            </a:pPr>
            <a:r>
              <a:rPr lang="en-US" altLang="zh-CN" sz="2400" dirty="0">
                <a:latin typeface="+mn-ea"/>
                <a:ea typeface="+mn-ea"/>
              </a:rPr>
              <a:t>6.</a:t>
            </a:r>
            <a:r>
              <a:rPr lang="zh-CN" altLang="en-US" sz="2400" dirty="0">
                <a:latin typeface="+mn-ea"/>
                <a:ea typeface="+mn-ea"/>
              </a:rPr>
              <a:t>社会主义核心价值观的显著特征，为坚定价值观自信提供了充分理由：</a:t>
            </a:r>
            <a:endParaRPr lang="en-US" altLang="zh-CN" sz="2400" dirty="0">
              <a:latin typeface="+mn-ea"/>
              <a:ea typeface="+mn-ea"/>
            </a:endParaRPr>
          </a:p>
          <a:p>
            <a:pPr algn="just">
              <a:lnSpc>
                <a:spcPct val="150000"/>
              </a:lnSpc>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）反映人类社会发展进步的价值理念。体现社会主义的本质属性、扎根中华优秀传统文化土壤、吸纳世界文明有益成果。</a:t>
            </a:r>
            <a:endParaRPr lang="en-US" altLang="zh-CN" sz="2400" dirty="0">
              <a:latin typeface="+mn-ea"/>
              <a:ea typeface="+mn-ea"/>
            </a:endParaRPr>
          </a:p>
          <a:p>
            <a:pPr algn="just">
              <a:lnSpc>
                <a:spcPct val="150000"/>
              </a:lnSpc>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）彰显人民至上的价值立场。尊重人民群众历史主体地位、体现以人民为中心的价值导向。</a:t>
            </a:r>
            <a:endParaRPr lang="en-US" altLang="zh-CN" sz="2400" dirty="0">
              <a:latin typeface="+mn-ea"/>
              <a:ea typeface="+mn-ea"/>
            </a:endParaRPr>
          </a:p>
          <a:p>
            <a:pPr algn="just">
              <a:lnSpc>
                <a:spcPct val="150000"/>
              </a:lnSpc>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因真实可信而具有强大的道义力量。社会主义核心价值观是真实可信的。西方“普世价值”在理论上和实践上都具有虚伪性。全人类共同价值倡导求同存异、和而不同，尊重文明的多样性，尊重各国自主选择社会制度和发展道路的权利，与所谓“普世价值”存在根本不同。</a:t>
            </a:r>
            <a:endParaRPr lang="en-US" altLang="zh-CN" sz="2400" dirty="0">
              <a:latin typeface="+mn-ea"/>
              <a:ea typeface="+mn-ea"/>
            </a:endParaRPr>
          </a:p>
          <a:p>
            <a:pPr algn="just">
              <a:lnSpc>
                <a:spcPct val="150000"/>
              </a:lnSpc>
            </a:pPr>
            <a:r>
              <a:rPr lang="en-US" altLang="zh-CN" sz="2400" dirty="0">
                <a:latin typeface="+mn-ea"/>
                <a:ea typeface="+mn-ea"/>
              </a:rPr>
              <a:t>7.</a:t>
            </a:r>
            <a:r>
              <a:rPr lang="zh-CN" altLang="en-US" sz="2400" dirty="0">
                <a:latin typeface="+mn-ea"/>
                <a:ea typeface="+mn-ea"/>
              </a:rPr>
              <a:t>践行社会主义核心价值观要：勤学、修德、明辨、笃实</a:t>
            </a:r>
            <a:endParaRPr lang="en-US" altLang="zh-CN" sz="2400" dirty="0">
              <a:latin typeface="+mn-ea"/>
              <a:ea typeface="+mn-ea"/>
            </a:endParaRPr>
          </a:p>
        </p:txBody>
      </p:sp>
    </p:spTree>
    <p:extLst>
      <p:ext uri="{BB962C8B-B14F-4D97-AF65-F5344CB8AC3E}">
        <p14:creationId xmlns:p14="http://schemas.microsoft.com/office/powerpoint/2010/main" val="9677915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9DE29942-109E-46AD-8110-CCE9EB3C3585}"/>
              </a:ext>
            </a:extLst>
          </p:cNvPr>
          <p:cNvSpPr txBox="1"/>
          <p:nvPr/>
        </p:nvSpPr>
        <p:spPr>
          <a:xfrm>
            <a:off x="4191407" y="664364"/>
            <a:ext cx="3809186" cy="55399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zh-CN" altLang="en-US" sz="3000" b="1" dirty="0">
                <a:latin typeface="微软雅黑" panose="020B0503020204020204" pitchFamily="34" charset="-122"/>
                <a:ea typeface="微软雅黑" panose="020B0503020204020204" pitchFamily="34" charset="-122"/>
              </a:rPr>
              <a:t>绪论知识点总结</a:t>
            </a:r>
            <a:endParaRPr kumimoji="0" lang="zh-CN" altLang="en-US" sz="3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8B398A57-8133-4361-9774-CDD728DD1735}"/>
              </a:ext>
            </a:extLst>
          </p:cNvPr>
          <p:cNvSpPr txBox="1"/>
          <p:nvPr/>
        </p:nvSpPr>
        <p:spPr>
          <a:xfrm>
            <a:off x="894841" y="1568480"/>
            <a:ext cx="10474036" cy="3260508"/>
          </a:xfrm>
          <a:prstGeom prst="rect">
            <a:avLst/>
          </a:prstGeom>
          <a:noFill/>
        </p:spPr>
        <p:txBody>
          <a:bodyPr wrap="square">
            <a:spAutoFit/>
          </a:bodyPr>
          <a:lstStyle/>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青年一代有理想、有本领、有担当，国家就有前途，民族就有希望。堪当民族复兴大任的</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时代新人</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要：</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）立大志，就是要有崇高的理想信念，牢记使命，自信自励</a:t>
            </a:r>
            <a:endParaRPr lang="en-US" altLang="zh-CN" sz="2400" dirty="0">
              <a:latin typeface="+mn-ea"/>
              <a:ea typeface="+mn-ea"/>
            </a:endParaRPr>
          </a:p>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）明大德，就是要锤炼高尚品格，崇德修身，启润青春</a:t>
            </a:r>
          </a:p>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）成大才，就是要有高强的本领才干，勤奋学习，全面发展</a:t>
            </a:r>
          </a:p>
          <a:p>
            <a:pPr marL="0" marR="0" lvl="0" indent="0" algn="just" defTabSz="457200" rtl="0" eaLnBrk="1" fontAlgn="base" latinLnBrk="0" hangingPunct="1">
              <a:lnSpc>
                <a:spcPct val="125000"/>
              </a:lnSpc>
              <a:spcBef>
                <a:spcPct val="0"/>
              </a:spcBef>
              <a:spcAft>
                <a:spcPct val="0"/>
              </a:spcAft>
              <a:buClrTx/>
              <a:buSzTx/>
              <a:buFont typeface="Arial" panose="020B0604020202020204" pitchFamily="34" charset="0"/>
              <a:buNone/>
              <a:defRPr/>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）担大任，就是要有天下兴亡、匹夫有责的担当精神，讲求奉献，实干进取</a:t>
            </a:r>
          </a:p>
        </p:txBody>
      </p:sp>
    </p:spTree>
    <p:extLst>
      <p:ext uri="{BB962C8B-B14F-4D97-AF65-F5344CB8AC3E}">
        <p14:creationId xmlns:p14="http://schemas.microsoft.com/office/powerpoint/2010/main" val="50807304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custDataLst>
              <p:tags r:id="rId1"/>
            </p:custDataLst>
          </p:nvPr>
        </p:nvSpPr>
        <p:spPr bwMode="auto">
          <a:xfrm>
            <a:off x="2968134" y="681418"/>
            <a:ext cx="5466840" cy="8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微软雅黑" charset="0"/>
              </a:defRPr>
            </a:lvl1pPr>
            <a:lvl2pPr marL="742950" indent="-285750">
              <a:defRPr>
                <a:solidFill>
                  <a:schemeClr val="tx1"/>
                </a:solidFill>
                <a:latin typeface="Calibri" charset="0"/>
                <a:ea typeface="微软雅黑" charset="0"/>
              </a:defRPr>
            </a:lvl2pPr>
            <a:lvl3pPr marL="1143000" indent="-228600">
              <a:defRPr>
                <a:solidFill>
                  <a:schemeClr val="tx1"/>
                </a:solidFill>
                <a:latin typeface="Calibri" charset="0"/>
                <a:ea typeface="微软雅黑" charset="0"/>
              </a:defRPr>
            </a:lvl3pPr>
            <a:lvl4pPr marL="1600200" indent="-228600">
              <a:defRPr>
                <a:solidFill>
                  <a:schemeClr val="tx1"/>
                </a:solidFill>
                <a:latin typeface="Calibri" charset="0"/>
                <a:ea typeface="微软雅黑" charset="0"/>
              </a:defRPr>
            </a:lvl4pPr>
            <a:lvl5pPr marL="2057400" indent="-228600">
              <a:defRPr>
                <a:solidFill>
                  <a:schemeClr val="tx1"/>
                </a:solidFill>
                <a:latin typeface="Calibri" charset="0"/>
                <a:ea typeface="微软雅黑" charset="0"/>
              </a:defRPr>
            </a:lvl5pPr>
            <a:lvl6pPr marL="2514600" indent="-228600" eaLnBrk="0" fontAlgn="base" hangingPunct="0">
              <a:spcBef>
                <a:spcPct val="0"/>
              </a:spcBef>
              <a:spcAft>
                <a:spcPct val="0"/>
              </a:spcAft>
              <a:defRPr>
                <a:solidFill>
                  <a:schemeClr val="tx1"/>
                </a:solidFill>
                <a:latin typeface="Calibri" charset="0"/>
                <a:ea typeface="微软雅黑" charset="0"/>
              </a:defRPr>
            </a:lvl6pPr>
            <a:lvl7pPr marL="2971800" indent="-228600" eaLnBrk="0" fontAlgn="base" hangingPunct="0">
              <a:spcBef>
                <a:spcPct val="0"/>
              </a:spcBef>
              <a:spcAft>
                <a:spcPct val="0"/>
              </a:spcAft>
              <a:defRPr>
                <a:solidFill>
                  <a:schemeClr val="tx1"/>
                </a:solidFill>
                <a:latin typeface="Calibri" charset="0"/>
                <a:ea typeface="微软雅黑" charset="0"/>
              </a:defRPr>
            </a:lvl7pPr>
            <a:lvl8pPr marL="3429000" indent="-228600" eaLnBrk="0" fontAlgn="base" hangingPunct="0">
              <a:spcBef>
                <a:spcPct val="0"/>
              </a:spcBef>
              <a:spcAft>
                <a:spcPct val="0"/>
              </a:spcAft>
              <a:defRPr>
                <a:solidFill>
                  <a:schemeClr val="tx1"/>
                </a:solidFill>
                <a:latin typeface="Calibri" charset="0"/>
                <a:ea typeface="微软雅黑" charset="0"/>
              </a:defRPr>
            </a:lvl8pPr>
            <a:lvl9pPr marL="3886200" indent="-228600" eaLnBrk="0" fontAlgn="base" hangingPunct="0">
              <a:spcBef>
                <a:spcPct val="0"/>
              </a:spcBef>
              <a:spcAft>
                <a:spcPct val="0"/>
              </a:spcAft>
              <a:defRPr>
                <a:solidFill>
                  <a:schemeClr val="tx1"/>
                </a:solidFill>
                <a:latin typeface="Calibri" charset="0"/>
                <a:ea typeface="微软雅黑" charset="0"/>
              </a:defRPr>
            </a:lvl9pPr>
          </a:lstStyle>
          <a:p>
            <a:pPr>
              <a:lnSpc>
                <a:spcPct val="90000"/>
              </a:lnSpc>
            </a:pPr>
            <a:r>
              <a:rPr lang="zh-CN" altLang="en-US" sz="3600" b="1" dirty="0">
                <a:latin typeface="黑体" panose="02010609060101010101" pitchFamily="49" charset="-122"/>
                <a:ea typeface="黑体" panose="02010609060101010101" pitchFamily="49" charset="-122"/>
              </a:rPr>
              <a:t>第一章知识点总结</a:t>
            </a:r>
          </a:p>
        </p:txBody>
      </p:sp>
      <p:sp>
        <p:nvSpPr>
          <p:cNvPr id="3" name="文本框 2">
            <a:extLst>
              <a:ext uri="{FF2B5EF4-FFF2-40B4-BE49-F238E27FC236}">
                <a16:creationId xmlns:a16="http://schemas.microsoft.com/office/drawing/2014/main" id="{906142BB-49F8-4C12-80AD-BA0D81CC859A}"/>
              </a:ext>
            </a:extLst>
          </p:cNvPr>
          <p:cNvSpPr txBox="1"/>
          <p:nvPr/>
        </p:nvSpPr>
        <p:spPr>
          <a:xfrm>
            <a:off x="1015007" y="2012083"/>
            <a:ext cx="10584491" cy="3883755"/>
          </a:xfrm>
          <a:prstGeom prst="rect">
            <a:avLst/>
          </a:prstGeom>
          <a:noFill/>
        </p:spPr>
        <p:txBody>
          <a:bodyPr wrap="square" rtlCol="0">
            <a:spAutoFit/>
          </a:bodyPr>
          <a:lstStyle/>
          <a:p>
            <a:pPr algn="just">
              <a:lnSpc>
                <a:spcPct val="150000"/>
              </a:lnSpc>
            </a:pPr>
            <a:r>
              <a:rPr lang="en-US" altLang="zh-CN" sz="2400" dirty="0">
                <a:latin typeface="+mn-ea"/>
                <a:ea typeface="+mn-ea"/>
              </a:rPr>
              <a:t>1.</a:t>
            </a:r>
            <a:r>
              <a:rPr lang="zh-CN" altLang="en-US" sz="2400" b="1" dirty="0">
                <a:latin typeface="+mn-ea"/>
                <a:ea typeface="+mn-ea"/>
              </a:rPr>
              <a:t>马克思主义关于人的本质的认识</a:t>
            </a:r>
            <a:r>
              <a:rPr lang="zh-CN" altLang="en-US" sz="2400" dirty="0">
                <a:latin typeface="+mn-ea"/>
                <a:ea typeface="+mn-ea"/>
              </a:rPr>
              <a:t>：“人的本质并不是单个人所固有的抽象物。在其现实性上，它是一切社会关系的总和。”社会属性是人的本质属性。</a:t>
            </a:r>
            <a:endParaRPr lang="en-US" altLang="zh-CN" sz="2400" dirty="0">
              <a:latin typeface="+mn-ea"/>
              <a:ea typeface="+mn-ea"/>
            </a:endParaRPr>
          </a:p>
          <a:p>
            <a:pPr algn="just">
              <a:lnSpc>
                <a:spcPct val="150000"/>
              </a:lnSpc>
            </a:pPr>
            <a:r>
              <a:rPr lang="en-US" altLang="zh-CN" sz="2400" dirty="0">
                <a:latin typeface="+mn-ea"/>
                <a:ea typeface="+mn-ea"/>
              </a:rPr>
              <a:t>2.</a:t>
            </a:r>
            <a:r>
              <a:rPr lang="zh-CN" altLang="en-US" sz="2400" b="1" dirty="0">
                <a:latin typeface="+mn-ea"/>
                <a:ea typeface="+mn-ea"/>
              </a:rPr>
              <a:t>个人与社会是对立统一的</a:t>
            </a:r>
            <a:r>
              <a:rPr lang="zh-CN" altLang="en-US" sz="2400" dirty="0">
                <a:latin typeface="+mn-ea"/>
                <a:ea typeface="+mn-ea"/>
              </a:rPr>
              <a:t>。个人与社会的关系最根本的是个人利益与社会利益的关系。</a:t>
            </a:r>
            <a:endParaRPr lang="en-US" altLang="zh-CN" sz="2400" dirty="0">
              <a:latin typeface="+mn-ea"/>
              <a:ea typeface="+mn-ea"/>
            </a:endParaRPr>
          </a:p>
          <a:p>
            <a:pPr algn="just">
              <a:lnSpc>
                <a:spcPct val="150000"/>
              </a:lnSpc>
            </a:pPr>
            <a:r>
              <a:rPr lang="en-US" altLang="zh-CN" sz="2400" dirty="0">
                <a:latin typeface="+mn-ea"/>
                <a:ea typeface="+mn-ea"/>
              </a:rPr>
              <a:t>3.</a:t>
            </a:r>
            <a:r>
              <a:rPr lang="zh-CN" altLang="en-US" sz="2400" b="1" dirty="0">
                <a:latin typeface="+mn-ea"/>
                <a:ea typeface="+mn-ea"/>
              </a:rPr>
              <a:t>人生观的主要内容</a:t>
            </a:r>
            <a:r>
              <a:rPr lang="zh-CN" altLang="en-US" sz="2400" dirty="0">
                <a:latin typeface="+mn-ea"/>
                <a:ea typeface="+mn-ea"/>
              </a:rPr>
              <a:t>包括人生目的、人生态度和人生价值等问题的根本看法。人生目的回答人为什么活着（人生观的核心），人生态度回答人应当如何活着，人生价值回答什么样的人生才有价值。</a:t>
            </a:r>
            <a:endParaRPr lang="en-US" altLang="zh-CN" sz="2400" dirty="0">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6142BB-49F8-4C12-80AD-BA0D81CC859A}"/>
              </a:ext>
            </a:extLst>
          </p:cNvPr>
          <p:cNvSpPr txBox="1"/>
          <p:nvPr/>
        </p:nvSpPr>
        <p:spPr>
          <a:xfrm>
            <a:off x="1101366" y="1843829"/>
            <a:ext cx="10228392" cy="3883755"/>
          </a:xfrm>
          <a:prstGeom prst="rect">
            <a:avLst/>
          </a:prstGeom>
          <a:noFill/>
        </p:spPr>
        <p:txBody>
          <a:bodyPr wrap="square" rtlCol="0">
            <a:spAutoFit/>
          </a:bodyPr>
          <a:lstStyle/>
          <a:p>
            <a:pPr algn="just">
              <a:lnSpc>
                <a:spcPct val="150000"/>
              </a:lnSpc>
            </a:pPr>
            <a:r>
              <a:rPr lang="en-US" altLang="zh-CN" sz="2400" dirty="0">
                <a:latin typeface="+mn-ea"/>
                <a:ea typeface="+mn-ea"/>
              </a:rPr>
              <a:t>4.</a:t>
            </a:r>
            <a:r>
              <a:rPr lang="zh-CN" altLang="en-US" sz="2400" b="1" dirty="0">
                <a:latin typeface="+mn-ea"/>
                <a:ea typeface="+mn-ea"/>
              </a:rPr>
              <a:t>高尚的人生追求</a:t>
            </a:r>
            <a:r>
              <a:rPr lang="zh-CN" altLang="en-US" sz="2400" dirty="0">
                <a:latin typeface="+mn-ea"/>
                <a:ea typeface="+mn-ea"/>
              </a:rPr>
              <a:t>：服务人民、奉献社会</a:t>
            </a:r>
            <a:endParaRPr lang="en-US" altLang="zh-CN" sz="2400" dirty="0">
              <a:latin typeface="+mn-ea"/>
              <a:ea typeface="+mn-ea"/>
            </a:endParaRPr>
          </a:p>
          <a:p>
            <a:pPr algn="just">
              <a:lnSpc>
                <a:spcPct val="150000"/>
              </a:lnSpc>
            </a:pPr>
            <a:r>
              <a:rPr lang="en-US" altLang="zh-CN" sz="2400" dirty="0">
                <a:latin typeface="+mn-ea"/>
                <a:ea typeface="+mn-ea"/>
              </a:rPr>
              <a:t>5.</a:t>
            </a:r>
            <a:r>
              <a:rPr lang="zh-CN" altLang="en-US" sz="2400" b="1" dirty="0">
                <a:latin typeface="+mn-ea"/>
                <a:ea typeface="+mn-ea"/>
              </a:rPr>
              <a:t>积极进取的人生态度</a:t>
            </a:r>
            <a:r>
              <a:rPr lang="zh-CN" altLang="en-US" sz="2400" dirty="0">
                <a:latin typeface="+mn-ea"/>
                <a:ea typeface="+mn-ea"/>
              </a:rPr>
              <a:t>：认真、务实、乐观、进取</a:t>
            </a:r>
            <a:endParaRPr lang="en-US" altLang="zh-CN" sz="2400" dirty="0">
              <a:latin typeface="+mn-ea"/>
              <a:ea typeface="+mn-ea"/>
            </a:endParaRPr>
          </a:p>
          <a:p>
            <a:pPr algn="just">
              <a:lnSpc>
                <a:spcPct val="150000"/>
              </a:lnSpc>
            </a:pPr>
            <a:r>
              <a:rPr lang="en-US" altLang="zh-CN" sz="2400" dirty="0">
                <a:latin typeface="+mn-ea"/>
                <a:ea typeface="+mn-ea"/>
              </a:rPr>
              <a:t>6.</a:t>
            </a:r>
            <a:r>
              <a:rPr lang="zh-CN" altLang="en-US" sz="2400" b="1" dirty="0">
                <a:latin typeface="+mn-ea"/>
                <a:ea typeface="+mn-ea"/>
              </a:rPr>
              <a:t>评价人生价值的根本尺度</a:t>
            </a:r>
            <a:r>
              <a:rPr lang="zh-CN" altLang="en-US" sz="2400" dirty="0">
                <a:latin typeface="+mn-ea"/>
                <a:ea typeface="+mn-ea"/>
              </a:rPr>
              <a:t>，是看一个人的实践活动是否符合社会发展的客观规律，是否促进了历史的进步。</a:t>
            </a:r>
            <a:endParaRPr lang="en-US" altLang="zh-CN" sz="2400" dirty="0">
              <a:latin typeface="+mn-ea"/>
              <a:ea typeface="+mn-ea"/>
            </a:endParaRPr>
          </a:p>
          <a:p>
            <a:pPr algn="just">
              <a:lnSpc>
                <a:spcPct val="150000"/>
              </a:lnSpc>
            </a:pPr>
            <a:r>
              <a:rPr lang="en-US" altLang="zh-CN" sz="2400" dirty="0">
                <a:latin typeface="+mn-ea"/>
                <a:ea typeface="+mn-ea"/>
              </a:rPr>
              <a:t>7.</a:t>
            </a:r>
            <a:r>
              <a:rPr lang="zh-CN" altLang="en-US" sz="2400" dirty="0">
                <a:latin typeface="+mn-ea"/>
                <a:ea typeface="+mn-ea"/>
              </a:rPr>
              <a:t>要正确地对待得与失、苦与乐、顺与逆、生与死、荣与辱等</a:t>
            </a:r>
            <a:r>
              <a:rPr lang="zh-CN" altLang="en-US" sz="2400" b="1" dirty="0">
                <a:latin typeface="+mn-ea"/>
                <a:ea typeface="+mn-ea"/>
              </a:rPr>
              <a:t>人生矛盾</a:t>
            </a:r>
            <a:r>
              <a:rPr lang="zh-CN" altLang="en-US" sz="2400" dirty="0">
                <a:latin typeface="+mn-ea"/>
                <a:ea typeface="+mn-ea"/>
              </a:rPr>
              <a:t>，反对拜金主义、享乐主义、极端个人主义等错误人生观，要与历史同向、祖国同行、人民同在，实现人生价值、升华人生境界。</a:t>
            </a:r>
            <a:endParaRPr lang="en-US" altLang="zh-CN" sz="2400" dirty="0">
              <a:latin typeface="+mn-ea"/>
              <a:ea typeface="+mn-ea"/>
            </a:endParaRPr>
          </a:p>
        </p:txBody>
      </p:sp>
      <p:sp>
        <p:nvSpPr>
          <p:cNvPr id="5" name="文本框 4">
            <a:extLst>
              <a:ext uri="{FF2B5EF4-FFF2-40B4-BE49-F238E27FC236}">
                <a16:creationId xmlns:a16="http://schemas.microsoft.com/office/drawing/2014/main" id="{53818D76-4D82-48BB-A4DF-B8BED937CACD}"/>
              </a:ext>
            </a:extLst>
          </p:cNvPr>
          <p:cNvSpPr txBox="1"/>
          <p:nvPr/>
        </p:nvSpPr>
        <p:spPr>
          <a:xfrm>
            <a:off x="3322646" y="737070"/>
            <a:ext cx="6107408" cy="590931"/>
          </a:xfrm>
          <a:prstGeom prst="rect">
            <a:avLst/>
          </a:prstGeom>
          <a:noFill/>
        </p:spPr>
        <p:txBody>
          <a:bodyPr wrap="square">
            <a:spAutoFit/>
          </a:bodyPr>
          <a:lstStyle/>
          <a:p>
            <a:pPr>
              <a:lnSpc>
                <a:spcPct val="90000"/>
              </a:lnSpc>
            </a:pPr>
            <a:r>
              <a:rPr lang="zh-CN" altLang="en-US" sz="3600" b="1" dirty="0">
                <a:latin typeface="黑体" panose="02010609060101010101" pitchFamily="49" charset="-122"/>
                <a:ea typeface="黑体" panose="02010609060101010101" pitchFamily="49" charset="-122"/>
              </a:rPr>
              <a:t>第一章知识点总结</a:t>
            </a:r>
          </a:p>
        </p:txBody>
      </p:sp>
    </p:spTree>
    <p:extLst>
      <p:ext uri="{BB962C8B-B14F-4D97-AF65-F5344CB8AC3E}">
        <p14:creationId xmlns:p14="http://schemas.microsoft.com/office/powerpoint/2010/main" val="320296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D80789F3-7162-467A-B140-0610E77475D2}"/>
              </a:ext>
            </a:extLst>
          </p:cNvPr>
          <p:cNvGrpSpPr>
            <a:grpSpLocks/>
          </p:cNvGrpSpPr>
          <p:nvPr/>
        </p:nvGrpSpPr>
        <p:grpSpPr bwMode="auto">
          <a:xfrm>
            <a:off x="2081461" y="261669"/>
            <a:ext cx="6174739" cy="2317164"/>
            <a:chOff x="1358900" y="715708"/>
            <a:chExt cx="6174717" cy="2327975"/>
          </a:xfrm>
        </p:grpSpPr>
        <p:sp>
          <p:nvSpPr>
            <p:cNvPr id="37" name="文本框 36">
              <a:extLst>
                <a:ext uri="{FF2B5EF4-FFF2-40B4-BE49-F238E27FC236}">
                  <a16:creationId xmlns:a16="http://schemas.microsoft.com/office/drawing/2014/main" id="{4B560795-CA84-4D67-ABA6-78346136B847}"/>
                </a:ext>
              </a:extLst>
            </p:cNvPr>
            <p:cNvSpPr txBox="1"/>
            <p:nvPr/>
          </p:nvSpPr>
          <p:spPr bwMode="auto">
            <a:xfrm>
              <a:off x="1358900" y="2156630"/>
              <a:ext cx="584199" cy="887053"/>
            </a:xfrm>
            <a:prstGeom prst="rect">
              <a:avLst/>
            </a:prstGeom>
            <a:noFill/>
          </p:spPr>
          <p:txBody>
            <a:bodyPr>
              <a:spAutoFit/>
              <a:scene3d>
                <a:camera prst="orthographicFront"/>
                <a:lightRig rig="threePt" dir="t"/>
              </a:scene3d>
              <a:sp3d contourW="12700"/>
            </a:bodyPr>
            <a:lstStyle/>
            <a:p>
              <a:pPr algn="ctr" eaLnBrk="1" fontAlgn="auto" hangingPunct="1">
                <a:lnSpc>
                  <a:spcPct val="114000"/>
                </a:lnSpc>
                <a:spcBef>
                  <a:spcPts val="0"/>
                </a:spcBef>
                <a:spcAft>
                  <a:spcPts val="0"/>
                </a:spcAft>
                <a:defRPr/>
              </a:pPr>
              <a:endParaRPr lang="en-US" altLang="zh-CN" sz="4800" b="1" kern="0" dirty="0">
                <a:solidFill>
                  <a:prstClr val="white"/>
                </a:solidFill>
                <a:effectLst>
                  <a:outerShdw blurRad="38100" dist="38100" dir="2700000" algn="tl">
                    <a:srgbClr val="000000">
                      <a:alpha val="43137"/>
                    </a:srgbClr>
                  </a:outerShdw>
                </a:effectLst>
                <a:ea typeface="Microsoft YaHei" panose="020B0503020204020204" pitchFamily="34" charset="-122"/>
                <a:sym typeface="Arial" panose="020B0604020202020204" pitchFamily="34" charset="0"/>
              </a:endParaRPr>
            </a:p>
          </p:txBody>
        </p:sp>
        <p:sp>
          <p:nvSpPr>
            <p:cNvPr id="34" name="文本框 33">
              <a:hlinkClick r:id="" action="ppaction://noaction"/>
              <a:extLst>
                <a:ext uri="{FF2B5EF4-FFF2-40B4-BE49-F238E27FC236}">
                  <a16:creationId xmlns:a16="http://schemas.microsoft.com/office/drawing/2014/main" id="{7392B4DE-7183-4365-86F2-EF2EDEA8DB73}"/>
                </a:ext>
              </a:extLst>
            </p:cNvPr>
            <p:cNvSpPr txBox="1"/>
            <p:nvPr/>
          </p:nvSpPr>
          <p:spPr>
            <a:xfrm>
              <a:off x="2392924" y="715708"/>
              <a:ext cx="5140693" cy="613079"/>
            </a:xfrm>
            <a:prstGeom prst="rect">
              <a:avLst/>
            </a:prstGeom>
            <a:noFill/>
          </p:spPr>
          <p:txBody>
            <a:bodyPr wrap="square">
              <a:spAutoFit/>
              <a:scene3d>
                <a:camera prst="orthographicFront"/>
                <a:lightRig rig="threePt" dir="t"/>
              </a:scene3d>
              <a:sp3d contourW="12700"/>
            </a:bodyPr>
            <a:lstStyle/>
            <a:p>
              <a:pPr algn="ctr" eaLnBrk="1" fontAlgn="auto" hangingPunct="1">
                <a:lnSpc>
                  <a:spcPct val="114000"/>
                </a:lnSpc>
                <a:spcBef>
                  <a:spcPts val="0"/>
                </a:spcBef>
                <a:spcAft>
                  <a:spcPts val="0"/>
                </a:spcAft>
                <a:defRPr/>
              </a:pPr>
              <a:r>
                <a:rPr lang="zh-CN" altLang="en-US" sz="3200" b="1" kern="0" dirty="0">
                  <a:solidFill>
                    <a:srgbClr val="000000"/>
                  </a:solidFill>
                  <a:ea typeface="Microsoft YaHei" panose="020B0503020204020204" pitchFamily="34" charset="-122"/>
                  <a:cs typeface="+mn-ea"/>
                  <a:sym typeface="Arial" panose="020B0604020202020204" pitchFamily="34" charset="0"/>
                </a:rPr>
                <a:t>第二章知识点总结</a:t>
              </a:r>
              <a:endParaRPr lang="en-US" altLang="zh-CN" sz="3200" b="1" kern="0" dirty="0">
                <a:solidFill>
                  <a:prstClr val="black"/>
                </a:solidFill>
                <a:ea typeface="Microsoft YaHei" panose="020B0503020204020204" pitchFamily="34" charset="-122"/>
                <a:sym typeface="Arial" panose="020B0604020202020204" pitchFamily="34" charset="0"/>
              </a:endParaRPr>
            </a:p>
          </p:txBody>
        </p:sp>
      </p:grpSp>
      <p:sp>
        <p:nvSpPr>
          <p:cNvPr id="7" name="文本框 6">
            <a:extLst>
              <a:ext uri="{FF2B5EF4-FFF2-40B4-BE49-F238E27FC236}">
                <a16:creationId xmlns:a16="http://schemas.microsoft.com/office/drawing/2014/main" id="{237E8363-BD96-4F56-95CA-D0D6CC69A9AF}"/>
              </a:ext>
            </a:extLst>
          </p:cNvPr>
          <p:cNvSpPr txBox="1"/>
          <p:nvPr/>
        </p:nvSpPr>
        <p:spPr>
          <a:xfrm>
            <a:off x="405184" y="1144603"/>
            <a:ext cx="10890668" cy="4991751"/>
          </a:xfrm>
          <a:prstGeom prst="rect">
            <a:avLst/>
          </a:prstGeom>
          <a:noFill/>
        </p:spPr>
        <p:txBody>
          <a:bodyPr wrap="square">
            <a:spAutoFit/>
          </a:bodyPr>
          <a:lstStyle/>
          <a:p>
            <a:pPr algn="just">
              <a:lnSpc>
                <a:spcPct val="150000"/>
              </a:lnSpc>
            </a:pPr>
            <a:r>
              <a:rPr lang="en-US" altLang="zh-CN" sz="2400" b="1" dirty="0">
                <a:latin typeface="+mn-ea"/>
              </a:rPr>
              <a:t>1.</a:t>
            </a:r>
            <a:r>
              <a:rPr lang="zh-CN" altLang="en-US" sz="2400" b="1" dirty="0">
                <a:latin typeface="+mn-ea"/>
              </a:rPr>
              <a:t>理想信念的内涵与特征：</a:t>
            </a:r>
            <a:endParaRPr lang="en-US" altLang="zh-CN" sz="2400" b="1" dirty="0">
              <a:latin typeface="+mn-ea"/>
            </a:endParaRPr>
          </a:p>
          <a:p>
            <a:pPr algn="just">
              <a:lnSpc>
                <a:spcPct val="150000"/>
              </a:lnSpc>
            </a:pPr>
            <a:r>
              <a:rPr lang="zh-CN" altLang="en-US" sz="2400" dirty="0">
                <a:latin typeface="+mn-ea"/>
              </a:rPr>
              <a:t>    理想是人们在实践中形成的、有实现可能性的、对未来社会和自身发展目标的向往与追求，是人们的世界观、人生观和价值观在奋斗目标上的集中体现，具有具有超越性、实践性、时代性。</a:t>
            </a:r>
            <a:endParaRPr lang="en-US" altLang="zh-CN" sz="2400" dirty="0">
              <a:latin typeface="+mn-ea"/>
            </a:endParaRPr>
          </a:p>
          <a:p>
            <a:pPr algn="just">
              <a:lnSpc>
                <a:spcPct val="150000"/>
              </a:lnSpc>
            </a:pPr>
            <a:r>
              <a:rPr lang="en-US" altLang="zh-CN" sz="2400" dirty="0">
                <a:latin typeface="+mn-ea"/>
              </a:rPr>
              <a:t>    </a:t>
            </a:r>
            <a:r>
              <a:rPr lang="zh-CN" altLang="en-US" sz="2400" dirty="0">
                <a:latin typeface="+mn-ea"/>
              </a:rPr>
              <a:t>信念是人们在一定的认识基础上确立的对某种思想或事物坚信不疑并身体力行的精神状态，具有执着性、支撑性、多样性。信仰是最高层次的信念。</a:t>
            </a:r>
            <a:endParaRPr lang="en-US" altLang="zh-CN" sz="2400" dirty="0">
              <a:latin typeface="+mn-ea"/>
            </a:endParaRPr>
          </a:p>
          <a:p>
            <a:pPr algn="just">
              <a:lnSpc>
                <a:spcPct val="150000"/>
              </a:lnSpc>
            </a:pPr>
            <a:endParaRPr lang="zh-CN" altLang="en-US" sz="2400" dirty="0">
              <a:latin typeface="+mn-ea"/>
            </a:endParaRPr>
          </a:p>
          <a:p>
            <a:pPr algn="just">
              <a:lnSpc>
                <a:spcPct val="150000"/>
              </a:lnSpc>
            </a:pPr>
            <a:r>
              <a:rPr lang="en-US" altLang="zh-CN" sz="2400" b="1" dirty="0">
                <a:latin typeface="+mn-ea"/>
              </a:rPr>
              <a:t>2.</a:t>
            </a:r>
            <a:r>
              <a:rPr lang="zh-CN" altLang="en-US" sz="2400" b="1" dirty="0">
                <a:latin typeface="+mn-ea"/>
              </a:rPr>
              <a:t>理想信念的重要性</a:t>
            </a:r>
            <a:r>
              <a:rPr lang="zh-CN" altLang="en-US" sz="2400" dirty="0">
                <a:latin typeface="+mn-ea"/>
              </a:rPr>
              <a:t>：理想信念是精神之“钙”。理想指引方向，信念决定成败。理想信念昭示奋斗目标、催生前进动力、提供精神支柱、提高精神境界。</a:t>
            </a:r>
            <a:endParaRPr lang="en-US" altLang="zh-CN" sz="2400" dirty="0">
              <a:latin typeface="+mn-ea"/>
            </a:endParaRPr>
          </a:p>
        </p:txBody>
      </p:sp>
    </p:spTree>
    <p:extLst>
      <p:ext uri="{BB962C8B-B14F-4D97-AF65-F5344CB8AC3E}">
        <p14:creationId xmlns:p14="http://schemas.microsoft.com/office/powerpoint/2010/main" val="2327641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4B560795-CA84-4D67-ABA6-78346136B847}"/>
              </a:ext>
            </a:extLst>
          </p:cNvPr>
          <p:cNvSpPr txBox="1"/>
          <p:nvPr/>
        </p:nvSpPr>
        <p:spPr bwMode="auto">
          <a:xfrm>
            <a:off x="3052563" y="1701375"/>
            <a:ext cx="584201" cy="882934"/>
          </a:xfrm>
          <a:prstGeom prst="rect">
            <a:avLst/>
          </a:prstGeom>
          <a:noFill/>
        </p:spPr>
        <p:txBody>
          <a:bodyPr>
            <a:spAutoFit/>
            <a:scene3d>
              <a:camera prst="orthographicFront"/>
              <a:lightRig rig="threePt" dir="t"/>
            </a:scene3d>
            <a:sp3d contourW="12700"/>
          </a:bodyPr>
          <a:lstStyle/>
          <a:p>
            <a:pPr algn="ctr" eaLnBrk="1" fontAlgn="auto" hangingPunct="1">
              <a:lnSpc>
                <a:spcPct val="114000"/>
              </a:lnSpc>
              <a:spcBef>
                <a:spcPts val="0"/>
              </a:spcBef>
              <a:spcAft>
                <a:spcPts val="0"/>
              </a:spcAft>
              <a:defRPr/>
            </a:pPr>
            <a:endParaRPr lang="en-US" altLang="zh-CN" sz="4800" b="1" kern="0" dirty="0">
              <a:solidFill>
                <a:prstClr val="white"/>
              </a:solidFill>
              <a:effectLst>
                <a:outerShdw blurRad="38100" dist="38100" dir="2700000" algn="tl">
                  <a:srgbClr val="000000">
                    <a:alpha val="43137"/>
                  </a:srgbClr>
                </a:outerShdw>
              </a:effectLst>
              <a:ea typeface="Microsoft YaHei"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54FEC83D-4A96-4D6D-8414-BC8893ABC79B}"/>
              </a:ext>
            </a:extLst>
          </p:cNvPr>
          <p:cNvSpPr txBox="1"/>
          <p:nvPr/>
        </p:nvSpPr>
        <p:spPr>
          <a:xfrm>
            <a:off x="620551" y="1335102"/>
            <a:ext cx="10950898" cy="4893647"/>
          </a:xfrm>
          <a:prstGeom prst="rect">
            <a:avLst/>
          </a:prstGeom>
          <a:noFill/>
        </p:spPr>
        <p:txBody>
          <a:bodyPr wrap="square">
            <a:spAutoFit/>
          </a:bodyPr>
          <a:lstStyle/>
          <a:p>
            <a:pPr algn="just"/>
            <a:r>
              <a:rPr lang="en-US" altLang="zh-CN" sz="2400" b="1" dirty="0">
                <a:latin typeface="+mn-ea"/>
              </a:rPr>
              <a:t>3.</a:t>
            </a:r>
            <a:r>
              <a:rPr lang="zh-CN" altLang="en-US" sz="2400" b="1" dirty="0">
                <a:latin typeface="+mn-ea"/>
              </a:rPr>
              <a:t>为什么要信仰马克思主义</a:t>
            </a:r>
            <a:r>
              <a:rPr lang="zh-CN" altLang="en-US" sz="2400" dirty="0">
                <a:latin typeface="+mn-ea"/>
              </a:rPr>
              <a:t>？马克思主义是我们认识世界和改造世界的强大思想武器。马克思主义是科学的理论，创造性地揭示了人类社会发展规律；马克思主义是人民的理论，第一次创立了人民实现自身解放的思想体系；马克思主义是实践的理论，指引着人民改造世界的行动；马克思主义是不断发展的开放的理论，始终站在时代前沿。</a:t>
            </a:r>
            <a:endParaRPr lang="en-US" altLang="zh-CN" sz="2400" dirty="0">
              <a:latin typeface="+mn-ea"/>
            </a:endParaRPr>
          </a:p>
          <a:p>
            <a:pPr algn="just"/>
            <a:r>
              <a:rPr lang="en-US" altLang="zh-CN" sz="2400" b="1" dirty="0">
                <a:latin typeface="+mn-ea"/>
              </a:rPr>
              <a:t>4.</a:t>
            </a:r>
            <a:r>
              <a:rPr lang="zh-CN" altLang="en-US" sz="2400" b="1" dirty="0">
                <a:latin typeface="+mn-ea"/>
              </a:rPr>
              <a:t>胸怀共产主义远大理想</a:t>
            </a:r>
            <a:r>
              <a:rPr lang="zh-CN" altLang="en-US" sz="2400" dirty="0">
                <a:latin typeface="+mn-ea"/>
              </a:rPr>
              <a:t>：共产主义社会是物质财富极大丰富、实现按需分配、人的精神境界极大提高、每个人自由而全面发展的社会。共产主义是现实运动和长远目标相统一的过程。</a:t>
            </a:r>
          </a:p>
          <a:p>
            <a:pPr algn="just"/>
            <a:r>
              <a:rPr lang="en-US" altLang="zh-CN" sz="2400" b="1" dirty="0">
                <a:latin typeface="+mn-ea"/>
              </a:rPr>
              <a:t>5.</a:t>
            </a:r>
            <a:r>
              <a:rPr lang="zh-CN" altLang="en-US" sz="2400" b="1" dirty="0">
                <a:latin typeface="+mn-ea"/>
              </a:rPr>
              <a:t>坚定对中国特色社会主义的信念</a:t>
            </a:r>
            <a:r>
              <a:rPr lang="zh-CN" altLang="en-US" sz="2400" dirty="0">
                <a:latin typeface="+mn-ea"/>
              </a:rPr>
              <a:t>：中国特色社会主义是科学社会主义，不是别的什么主义。中国共产党的领导是中国特色社会主义最本质的特征，是中国特色社会主义制度的最大优势。</a:t>
            </a:r>
          </a:p>
          <a:p>
            <a:pPr algn="just"/>
            <a:r>
              <a:rPr lang="en-US" altLang="zh-CN" sz="2400" b="1" dirty="0">
                <a:latin typeface="+mn-ea"/>
              </a:rPr>
              <a:t>6.</a:t>
            </a:r>
            <a:r>
              <a:rPr lang="zh-CN" altLang="en-US" sz="2400" b="1" dirty="0">
                <a:latin typeface="+mn-ea"/>
              </a:rPr>
              <a:t>增强对实现中华民族伟大复兴的信心</a:t>
            </a:r>
            <a:r>
              <a:rPr lang="zh-CN" altLang="en-US" sz="2400" dirty="0">
                <a:latin typeface="+mn-ea"/>
              </a:rPr>
              <a:t>。中国梦是国家富强、民族振兴、人民幸福梦，中华民族伟大复兴的前进步伐势不可挡。</a:t>
            </a:r>
          </a:p>
        </p:txBody>
      </p:sp>
      <p:sp>
        <p:nvSpPr>
          <p:cNvPr id="5" name="文本框 4">
            <a:extLst>
              <a:ext uri="{FF2B5EF4-FFF2-40B4-BE49-F238E27FC236}">
                <a16:creationId xmlns:a16="http://schemas.microsoft.com/office/drawing/2014/main" id="{E725FC43-490E-4C9E-B543-FC77BAA0C6B8}"/>
              </a:ext>
            </a:extLst>
          </p:cNvPr>
          <p:cNvSpPr txBox="1"/>
          <p:nvPr/>
        </p:nvSpPr>
        <p:spPr>
          <a:xfrm>
            <a:off x="2926569" y="513892"/>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第二章知识点总结</a:t>
            </a:r>
          </a:p>
        </p:txBody>
      </p:sp>
    </p:spTree>
    <p:extLst>
      <p:ext uri="{BB962C8B-B14F-4D97-AF65-F5344CB8AC3E}">
        <p14:creationId xmlns:p14="http://schemas.microsoft.com/office/powerpoint/2010/main" val="26189708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4B560795-CA84-4D67-ABA6-78346136B847}"/>
              </a:ext>
            </a:extLst>
          </p:cNvPr>
          <p:cNvSpPr txBox="1"/>
          <p:nvPr/>
        </p:nvSpPr>
        <p:spPr bwMode="auto">
          <a:xfrm>
            <a:off x="3052563" y="1701375"/>
            <a:ext cx="584201" cy="882934"/>
          </a:xfrm>
          <a:prstGeom prst="rect">
            <a:avLst/>
          </a:prstGeom>
          <a:noFill/>
        </p:spPr>
        <p:txBody>
          <a:bodyPr>
            <a:spAutoFit/>
            <a:scene3d>
              <a:camera prst="orthographicFront"/>
              <a:lightRig rig="threePt" dir="t"/>
            </a:scene3d>
            <a:sp3d contourW="12700"/>
          </a:bodyPr>
          <a:lstStyle/>
          <a:p>
            <a:pPr algn="ctr" eaLnBrk="1" fontAlgn="auto" hangingPunct="1">
              <a:lnSpc>
                <a:spcPct val="114000"/>
              </a:lnSpc>
              <a:spcBef>
                <a:spcPts val="0"/>
              </a:spcBef>
              <a:spcAft>
                <a:spcPts val="0"/>
              </a:spcAft>
              <a:defRPr/>
            </a:pPr>
            <a:endParaRPr lang="en-US" altLang="zh-CN" sz="4800" b="1" kern="0" dirty="0">
              <a:solidFill>
                <a:prstClr val="white"/>
              </a:solidFill>
              <a:effectLst>
                <a:outerShdw blurRad="38100" dist="38100" dir="2700000" algn="tl">
                  <a:srgbClr val="000000">
                    <a:alpha val="43137"/>
                  </a:srgbClr>
                </a:outerShdw>
              </a:effectLst>
              <a:ea typeface="Microsoft YaHei"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54FEC83D-4A96-4D6D-8414-BC8893ABC79B}"/>
              </a:ext>
            </a:extLst>
          </p:cNvPr>
          <p:cNvSpPr txBox="1"/>
          <p:nvPr/>
        </p:nvSpPr>
        <p:spPr>
          <a:xfrm>
            <a:off x="620551" y="2083337"/>
            <a:ext cx="10950898" cy="3883755"/>
          </a:xfrm>
          <a:prstGeom prst="rect">
            <a:avLst/>
          </a:prstGeom>
          <a:noFill/>
        </p:spPr>
        <p:txBody>
          <a:bodyPr wrap="square">
            <a:spAutoFit/>
          </a:bodyPr>
          <a:lstStyle/>
          <a:p>
            <a:pPr algn="just">
              <a:lnSpc>
                <a:spcPct val="150000"/>
              </a:lnSpc>
            </a:pPr>
            <a:r>
              <a:rPr lang="en-US" altLang="zh-CN" sz="2400" b="1" dirty="0">
                <a:latin typeface="+mn-ea"/>
              </a:rPr>
              <a:t>7.</a:t>
            </a:r>
            <a:r>
              <a:rPr lang="zh-CN" altLang="en-US" sz="2400" b="1" dirty="0">
                <a:latin typeface="+mn-ea"/>
              </a:rPr>
              <a:t>理想与现实是对立统一的</a:t>
            </a:r>
            <a:r>
              <a:rPr lang="zh-CN" altLang="en-US" sz="2400" dirty="0">
                <a:latin typeface="+mn-ea"/>
              </a:rPr>
              <a:t>，既不能用现实否定理想，也不能用理想否定现实。理想的实现具有长期性、艰巨性、曲折性，艰苦奋斗是实现理想的重要条件。</a:t>
            </a:r>
          </a:p>
          <a:p>
            <a:pPr algn="just">
              <a:lnSpc>
                <a:spcPct val="150000"/>
              </a:lnSpc>
            </a:pPr>
            <a:r>
              <a:rPr lang="en-US" altLang="zh-CN" sz="2400" dirty="0">
                <a:latin typeface="+mn-ea"/>
              </a:rPr>
              <a:t>8.</a:t>
            </a:r>
            <a:r>
              <a:rPr lang="zh-CN" altLang="en-US" sz="2400" b="1" dirty="0">
                <a:latin typeface="+mn-ea"/>
              </a:rPr>
              <a:t>要坚持个人理想与社会理想的有机结合</a:t>
            </a:r>
            <a:r>
              <a:rPr lang="zh-CN" altLang="en-US" sz="2400" dirty="0">
                <a:latin typeface="+mn-ea"/>
              </a:rPr>
              <a:t>。个人理想以社会理想为指引，社会理想是个人理想的汇聚和升华，个人只有把人生理想融入国家和民族的事业中，才能最终成就一番事业。</a:t>
            </a:r>
            <a:endParaRPr lang="en-US" altLang="zh-CN" sz="2400" dirty="0">
              <a:latin typeface="+mn-ea"/>
            </a:endParaRPr>
          </a:p>
          <a:p>
            <a:pPr algn="just">
              <a:lnSpc>
                <a:spcPct val="150000"/>
              </a:lnSpc>
            </a:pPr>
            <a:r>
              <a:rPr lang="en-US" altLang="zh-CN" sz="2400" dirty="0">
                <a:latin typeface="+mn-ea"/>
              </a:rPr>
              <a:t>9.</a:t>
            </a:r>
            <a:r>
              <a:rPr lang="zh-CN" altLang="en-US" sz="2400" dirty="0">
                <a:latin typeface="+mn-ea"/>
              </a:rPr>
              <a:t>当代大学生要立鸿鹄志，做奋斗者；心怀“国之大者”，敢于担当；自觉躬身实践，知行合一。</a:t>
            </a:r>
          </a:p>
        </p:txBody>
      </p:sp>
      <p:sp>
        <p:nvSpPr>
          <p:cNvPr id="4" name="文本框 3">
            <a:extLst>
              <a:ext uri="{FF2B5EF4-FFF2-40B4-BE49-F238E27FC236}">
                <a16:creationId xmlns:a16="http://schemas.microsoft.com/office/drawing/2014/main" id="{E985E465-03EE-4703-8C19-7B99B4FC7EB3}"/>
              </a:ext>
            </a:extLst>
          </p:cNvPr>
          <p:cNvSpPr txBox="1"/>
          <p:nvPr/>
        </p:nvSpPr>
        <p:spPr>
          <a:xfrm>
            <a:off x="3484011" y="808091"/>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第二章知识点总结</a:t>
            </a:r>
          </a:p>
        </p:txBody>
      </p:sp>
    </p:spTree>
    <p:extLst>
      <p:ext uri="{BB962C8B-B14F-4D97-AF65-F5344CB8AC3E}">
        <p14:creationId xmlns:p14="http://schemas.microsoft.com/office/powerpoint/2010/main" val="8231936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4FEC83D-4A96-4D6D-8414-BC8893ABC79B}"/>
              </a:ext>
            </a:extLst>
          </p:cNvPr>
          <p:cNvSpPr txBox="1"/>
          <p:nvPr/>
        </p:nvSpPr>
        <p:spPr>
          <a:xfrm>
            <a:off x="552094" y="875548"/>
            <a:ext cx="10950898" cy="5599161"/>
          </a:xfrm>
          <a:prstGeom prst="rect">
            <a:avLst/>
          </a:prstGeom>
          <a:noFill/>
        </p:spPr>
        <p:txBody>
          <a:bodyPr wrap="square">
            <a:spAutoFit/>
          </a:bodyPr>
          <a:lstStyle/>
          <a:p>
            <a:pPr algn="just">
              <a:lnSpc>
                <a:spcPct val="150000"/>
              </a:lnSpc>
            </a:pPr>
            <a:r>
              <a:rPr lang="en-US" altLang="zh-CN" sz="2200" dirty="0">
                <a:latin typeface="+mn-ea"/>
              </a:rPr>
              <a:t>1.</a:t>
            </a:r>
            <a:r>
              <a:rPr lang="zh-CN" altLang="en-US" sz="2200" b="1" dirty="0">
                <a:latin typeface="+mn-ea"/>
              </a:rPr>
              <a:t>崇尚精神是中华民族的优秀传统</a:t>
            </a:r>
            <a:r>
              <a:rPr lang="zh-CN" altLang="en-US" sz="2200" dirty="0">
                <a:latin typeface="+mn-ea"/>
              </a:rPr>
              <a:t>。中华民族崇尚精神的优秀传统表现为对物质生活与精神生活相互关系的独到理解；表现为对理想的不懈追求；表现为对品格养成的重视。</a:t>
            </a:r>
            <a:endParaRPr lang="en-US" altLang="zh-CN" sz="2200" dirty="0">
              <a:latin typeface="+mn-ea"/>
            </a:endParaRPr>
          </a:p>
          <a:p>
            <a:pPr algn="just">
              <a:lnSpc>
                <a:spcPct val="150000"/>
              </a:lnSpc>
            </a:pPr>
            <a:r>
              <a:rPr lang="en-US" altLang="zh-CN" sz="2200" dirty="0">
                <a:latin typeface="+mn-ea"/>
              </a:rPr>
              <a:t>2.</a:t>
            </a:r>
            <a:r>
              <a:rPr lang="zh-CN" altLang="en-US" sz="2200" dirty="0">
                <a:latin typeface="+mn-ea"/>
              </a:rPr>
              <a:t>中国精神内涵的系统阐释：伟大创造精神、伟大奋斗精神、伟大团结精神、伟大梦想精神</a:t>
            </a:r>
            <a:endParaRPr lang="en-US" altLang="zh-CN" sz="2200" dirty="0">
              <a:latin typeface="+mn-ea"/>
            </a:endParaRPr>
          </a:p>
          <a:p>
            <a:pPr algn="just">
              <a:lnSpc>
                <a:spcPct val="150000"/>
              </a:lnSpc>
            </a:pPr>
            <a:r>
              <a:rPr lang="en-US" altLang="zh-CN" sz="2200" dirty="0">
                <a:latin typeface="+mn-ea"/>
              </a:rPr>
              <a:t>3.</a:t>
            </a:r>
            <a:r>
              <a:rPr lang="zh-CN" altLang="en-US" sz="2200" dirty="0">
                <a:latin typeface="+mn-ea"/>
              </a:rPr>
              <a:t>中国共产党是中国精神的忠实继承者和坚定弘扬者。</a:t>
            </a:r>
            <a:endParaRPr lang="en-US" altLang="zh-CN" sz="2200" dirty="0">
              <a:latin typeface="+mn-ea"/>
            </a:endParaRPr>
          </a:p>
          <a:p>
            <a:pPr algn="just">
              <a:lnSpc>
                <a:spcPct val="150000"/>
              </a:lnSpc>
            </a:pPr>
            <a:r>
              <a:rPr lang="en-US" altLang="zh-CN" sz="2200" dirty="0">
                <a:latin typeface="+mn-ea"/>
              </a:rPr>
              <a:t>4.</a:t>
            </a:r>
            <a:r>
              <a:rPr lang="zh-CN" altLang="en-US" sz="2200" b="1" dirty="0">
                <a:latin typeface="+mn-ea"/>
              </a:rPr>
              <a:t>伟大建党精神</a:t>
            </a:r>
            <a:r>
              <a:rPr lang="zh-CN" altLang="en-US" sz="2200" dirty="0">
                <a:latin typeface="+mn-ea"/>
              </a:rPr>
              <a:t>是中国共产党的精神之源。伟大建党精神的内涵：坚持真理、坚守理想，践行初心、担当使命，不怕牺牲、英勇斗争，对党忠诚、不负人民。</a:t>
            </a:r>
            <a:endParaRPr lang="en-US" altLang="zh-CN" sz="2200" dirty="0">
              <a:latin typeface="+mn-ea"/>
            </a:endParaRPr>
          </a:p>
          <a:p>
            <a:pPr algn="just">
              <a:lnSpc>
                <a:spcPct val="150000"/>
              </a:lnSpc>
            </a:pPr>
            <a:r>
              <a:rPr lang="en-US" altLang="zh-CN" sz="2200" dirty="0">
                <a:latin typeface="+mn-ea"/>
              </a:rPr>
              <a:t>5.</a:t>
            </a:r>
            <a:r>
              <a:rPr lang="zh-CN" altLang="en-US" sz="2200" dirty="0">
                <a:latin typeface="+mn-ea"/>
              </a:rPr>
              <a:t>中国精神的作用：凝聚中国力量的精神纽带、激发创新创造的精神动力、推进复兴伟业的精神支柱</a:t>
            </a:r>
            <a:endParaRPr lang="en-US" altLang="zh-CN" sz="2200" dirty="0">
              <a:latin typeface="+mn-ea"/>
            </a:endParaRPr>
          </a:p>
          <a:p>
            <a:pPr algn="just">
              <a:lnSpc>
                <a:spcPct val="150000"/>
              </a:lnSpc>
            </a:pPr>
            <a:r>
              <a:rPr lang="en-US" altLang="zh-CN" sz="2200" dirty="0">
                <a:latin typeface="+mn-ea"/>
              </a:rPr>
              <a:t>6.</a:t>
            </a:r>
            <a:r>
              <a:rPr lang="zh-CN" altLang="en-US" sz="2200" dirty="0">
                <a:latin typeface="+mn-ea"/>
              </a:rPr>
              <a:t>弘扬中国精神，就是要弘扬以爱国主义为核心的民族精神和以改革创新为核心的时代精神。民族精神和时代精神都是中国精神的重要组成部分。</a:t>
            </a:r>
            <a:endParaRPr lang="en-US" altLang="zh-CN" sz="2200" dirty="0">
              <a:latin typeface="+mn-ea"/>
            </a:endParaRPr>
          </a:p>
        </p:txBody>
      </p:sp>
      <p:sp>
        <p:nvSpPr>
          <p:cNvPr id="4" name="文本框 3">
            <a:extLst>
              <a:ext uri="{FF2B5EF4-FFF2-40B4-BE49-F238E27FC236}">
                <a16:creationId xmlns:a16="http://schemas.microsoft.com/office/drawing/2014/main" id="{E985E465-03EE-4703-8C19-7B99B4FC7EB3}"/>
              </a:ext>
            </a:extLst>
          </p:cNvPr>
          <p:cNvSpPr txBox="1"/>
          <p:nvPr/>
        </p:nvSpPr>
        <p:spPr>
          <a:xfrm>
            <a:off x="3376435" y="413883"/>
            <a:ext cx="6107408" cy="523220"/>
          </a:xfrm>
          <a:prstGeom prst="rect">
            <a:avLst/>
          </a:prstGeom>
          <a:noFill/>
        </p:spPr>
        <p:txBody>
          <a:bodyPr wrap="square">
            <a:spAutoFit/>
          </a:bodyPr>
          <a:lstStyle/>
          <a:p>
            <a:r>
              <a:rPr lang="zh-CN" altLang="en-US" sz="2800" b="1" kern="0" dirty="0">
                <a:solidFill>
                  <a:srgbClr val="000000"/>
                </a:solidFill>
                <a:ea typeface="Microsoft YaHei" panose="020B0503020204020204" pitchFamily="34" charset="-122"/>
                <a:cs typeface="+mn-ea"/>
              </a:rPr>
              <a:t>第三章知识点总结</a:t>
            </a:r>
          </a:p>
        </p:txBody>
      </p:sp>
    </p:spTree>
    <p:extLst>
      <p:ext uri="{BB962C8B-B14F-4D97-AF65-F5344CB8AC3E}">
        <p14:creationId xmlns:p14="http://schemas.microsoft.com/office/powerpoint/2010/main" val="155888035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4FEC83D-4A96-4D6D-8414-BC8893ABC79B}"/>
              </a:ext>
            </a:extLst>
          </p:cNvPr>
          <p:cNvSpPr txBox="1"/>
          <p:nvPr/>
        </p:nvSpPr>
        <p:spPr>
          <a:xfrm>
            <a:off x="527644" y="1139598"/>
            <a:ext cx="10950898" cy="4991751"/>
          </a:xfrm>
          <a:prstGeom prst="rect">
            <a:avLst/>
          </a:prstGeom>
          <a:noFill/>
        </p:spPr>
        <p:txBody>
          <a:bodyPr wrap="square">
            <a:spAutoFit/>
          </a:bodyPr>
          <a:lstStyle/>
          <a:p>
            <a:pPr algn="just">
              <a:lnSpc>
                <a:spcPct val="150000"/>
              </a:lnSpc>
            </a:pPr>
            <a:r>
              <a:rPr lang="en-US" altLang="zh-CN" sz="2400" dirty="0">
                <a:latin typeface="+mn-ea"/>
              </a:rPr>
              <a:t>7.</a:t>
            </a:r>
            <a:r>
              <a:rPr lang="zh-CN" altLang="en-US" sz="2400" dirty="0">
                <a:latin typeface="+mn-ea"/>
              </a:rPr>
              <a:t>做新时代的忠诚爱国者：</a:t>
            </a:r>
            <a:endParaRPr lang="en-US" altLang="zh-CN" sz="2400" dirty="0">
              <a:latin typeface="+mn-ea"/>
            </a:endParaRPr>
          </a:p>
          <a:p>
            <a:pPr algn="just">
              <a:lnSpc>
                <a:spcPct val="150000"/>
              </a:lnSpc>
            </a:pPr>
            <a:r>
              <a:rPr lang="zh-CN" altLang="en-US" sz="2400" dirty="0">
                <a:latin typeface="+mn-ea"/>
              </a:rPr>
              <a:t>（</a:t>
            </a:r>
            <a:r>
              <a:rPr lang="en-US" altLang="zh-CN" sz="2400" dirty="0">
                <a:latin typeface="+mn-ea"/>
              </a:rPr>
              <a:t>1</a:t>
            </a:r>
            <a:r>
              <a:rPr lang="zh-CN" altLang="en-US" sz="2400" dirty="0">
                <a:latin typeface="+mn-ea"/>
              </a:rPr>
              <a:t>）要坚持爱国爱党爱社会主义相统一。我们爱的“国”是中国共产党领导下的社会主义中国。</a:t>
            </a:r>
            <a:endParaRPr lang="en-US" altLang="zh-CN" sz="2400" dirty="0">
              <a:latin typeface="+mn-ea"/>
            </a:endParaRPr>
          </a:p>
          <a:p>
            <a:pPr algn="just">
              <a:lnSpc>
                <a:spcPct val="150000"/>
              </a:lnSpc>
            </a:pPr>
            <a:r>
              <a:rPr lang="zh-CN" altLang="en-US" sz="2400" dirty="0">
                <a:latin typeface="+mn-ea"/>
              </a:rPr>
              <a:t>（</a:t>
            </a:r>
            <a:r>
              <a:rPr lang="en-US" altLang="zh-CN" sz="2400" dirty="0">
                <a:latin typeface="+mn-ea"/>
              </a:rPr>
              <a:t>2</a:t>
            </a:r>
            <a:r>
              <a:rPr lang="zh-CN" altLang="en-US" sz="2400" dirty="0">
                <a:latin typeface="+mn-ea"/>
              </a:rPr>
              <a:t>）要维护祖国统一和民族团结。</a:t>
            </a:r>
            <a:endParaRPr lang="en-US" altLang="zh-CN" sz="2400" dirty="0">
              <a:latin typeface="+mn-ea"/>
            </a:endParaRPr>
          </a:p>
          <a:p>
            <a:pPr algn="just">
              <a:lnSpc>
                <a:spcPct val="150000"/>
              </a:lnSpc>
            </a:pPr>
            <a:r>
              <a:rPr lang="zh-CN" altLang="en-US" sz="2400" dirty="0">
                <a:latin typeface="+mn-ea"/>
              </a:rPr>
              <a:t>（</a:t>
            </a:r>
            <a:r>
              <a:rPr lang="en-US" altLang="zh-CN" sz="2400" dirty="0">
                <a:latin typeface="+mn-ea"/>
              </a:rPr>
              <a:t>3</a:t>
            </a:r>
            <a:r>
              <a:rPr lang="zh-CN" altLang="en-US" sz="2400" dirty="0">
                <a:latin typeface="+mn-ea"/>
              </a:rPr>
              <a:t>）要尊重和传承中华民族历史文化。要旗帜鲜明地反对历史虚无主义。</a:t>
            </a:r>
            <a:endParaRPr lang="en-US" altLang="zh-CN" sz="2400" dirty="0">
              <a:latin typeface="+mn-ea"/>
            </a:endParaRPr>
          </a:p>
          <a:p>
            <a:pPr algn="just">
              <a:lnSpc>
                <a:spcPct val="150000"/>
              </a:lnSpc>
            </a:pPr>
            <a:r>
              <a:rPr lang="zh-CN" altLang="en-US" sz="2400" dirty="0">
                <a:latin typeface="+mn-ea"/>
              </a:rPr>
              <a:t>（</a:t>
            </a:r>
            <a:r>
              <a:rPr lang="en-US" altLang="zh-CN" sz="2400" dirty="0">
                <a:latin typeface="+mn-ea"/>
              </a:rPr>
              <a:t>4</a:t>
            </a:r>
            <a:r>
              <a:rPr lang="zh-CN" altLang="en-US" sz="2400" dirty="0">
                <a:latin typeface="+mn-ea"/>
              </a:rPr>
              <a:t>）要坚持立足中国又面向世界。要维护国家发展主体性、自觉维护国家安全、推动构建人类命运共同体。</a:t>
            </a:r>
            <a:endParaRPr lang="en-US" altLang="zh-CN" sz="2400" dirty="0">
              <a:latin typeface="+mn-ea"/>
            </a:endParaRPr>
          </a:p>
          <a:p>
            <a:pPr algn="just">
              <a:lnSpc>
                <a:spcPct val="150000"/>
              </a:lnSpc>
            </a:pPr>
            <a:endParaRPr lang="en-US" altLang="zh-CN" sz="2400" dirty="0">
              <a:latin typeface="+mn-ea"/>
            </a:endParaRPr>
          </a:p>
          <a:p>
            <a:pPr algn="just">
              <a:lnSpc>
                <a:spcPct val="150000"/>
              </a:lnSpc>
            </a:pPr>
            <a:r>
              <a:rPr lang="en-US" altLang="zh-CN" sz="2400" dirty="0">
                <a:latin typeface="+mn-ea"/>
              </a:rPr>
              <a:t>8.</a:t>
            </a:r>
            <a:r>
              <a:rPr lang="zh-CN" altLang="en-US" sz="2400" dirty="0">
                <a:latin typeface="+mn-ea"/>
              </a:rPr>
              <a:t>做改革创新的生力军，要树立改革创新的自觉意识、增强改革创新的能力本领。</a:t>
            </a:r>
            <a:endParaRPr lang="en-US" altLang="zh-CN" sz="2400" dirty="0">
              <a:latin typeface="+mn-ea"/>
            </a:endParaRPr>
          </a:p>
        </p:txBody>
      </p:sp>
      <p:sp>
        <p:nvSpPr>
          <p:cNvPr id="4" name="文本框 3">
            <a:extLst>
              <a:ext uri="{FF2B5EF4-FFF2-40B4-BE49-F238E27FC236}">
                <a16:creationId xmlns:a16="http://schemas.microsoft.com/office/drawing/2014/main" id="{E985E465-03EE-4703-8C19-7B99B4FC7EB3}"/>
              </a:ext>
            </a:extLst>
          </p:cNvPr>
          <p:cNvSpPr txBox="1"/>
          <p:nvPr/>
        </p:nvSpPr>
        <p:spPr>
          <a:xfrm>
            <a:off x="3444892" y="510060"/>
            <a:ext cx="6107408" cy="584775"/>
          </a:xfrm>
          <a:prstGeom prst="rect">
            <a:avLst/>
          </a:prstGeom>
          <a:noFill/>
        </p:spPr>
        <p:txBody>
          <a:bodyPr wrap="square">
            <a:spAutoFit/>
          </a:bodyPr>
          <a:lstStyle/>
          <a:p>
            <a:r>
              <a:rPr lang="zh-CN" altLang="en-US" sz="3200" b="1" kern="0" dirty="0">
                <a:solidFill>
                  <a:srgbClr val="000000"/>
                </a:solidFill>
                <a:ea typeface="Microsoft YaHei" panose="020B0503020204020204" pitchFamily="34" charset="-122"/>
                <a:cs typeface="+mn-ea"/>
              </a:rPr>
              <a:t>第三章知识点总结</a:t>
            </a:r>
          </a:p>
        </p:txBody>
      </p:sp>
    </p:spTree>
    <p:extLst>
      <p:ext uri="{BB962C8B-B14F-4D97-AF65-F5344CB8AC3E}">
        <p14:creationId xmlns:p14="http://schemas.microsoft.com/office/powerpoint/2010/main" val="187106007"/>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50924163840"/>
  <p:tag name="MH_LIBRARY" val="GRAPHIC"/>
  <p:tag name="MH_ORDER" val="Straight Connector 13"/>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7_3*a*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7196</TotalTime>
  <Words>1826</Words>
  <Application>Microsoft Office PowerPoint</Application>
  <PresentationFormat>宽屏</PresentationFormat>
  <Paragraphs>70</Paragraphs>
  <Slides>12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黑体</vt:lpstr>
      <vt:lpstr>华文新魏</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哼 哈</cp:lastModifiedBy>
  <cp:revision>293</cp:revision>
  <dcterms:created xsi:type="dcterms:W3CDTF">2018-08-29T14:32:00Z</dcterms:created>
  <dcterms:modified xsi:type="dcterms:W3CDTF">2021-11-26T10:05:30Z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