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</p:sldIdLst>
  <p:sldSz cx="30274895" cy="43164125"/>
  <p:notesSz cx="9144000" cy="6858000"/>
  <p:custDataLst>
    <p:tags r:id="rId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594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2F2F2"/>
    <a:srgbClr val="9F2925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78" autoAdjust="0"/>
    <p:restoredTop sz="84353" autoAdjust="0"/>
  </p:normalViewPr>
  <p:slideViewPr>
    <p:cSldViewPr snapToGrid="0" showGuides="1">
      <p:cViewPr>
        <p:scale>
          <a:sx n="25" d="100"/>
          <a:sy n="25" d="100"/>
        </p:scale>
        <p:origin x="752" y="-3444"/>
      </p:cViewPr>
      <p:guideLst>
        <p:guide orient="horz" pos="13594"/>
        <p:guide pos="953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26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13BABE-D7FE-41AA-96E5-09EB03BE5B2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760788" y="857250"/>
            <a:ext cx="16224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4F83F-943F-4DAF-A47C-FA3D34D6AA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64F83F-943F-4DAF-A47C-FA3D34D6AA0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64132"/>
            <a:ext cx="25733931" cy="15027510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671161"/>
            <a:ext cx="22706410" cy="10421335"/>
          </a:xfrm>
        </p:spPr>
        <p:txBody>
          <a:bodyPr/>
          <a:lstStyle>
            <a:lvl1pPr marL="0" indent="0" algn="ctr">
              <a:buNone/>
              <a:defRPr sz="7945"/>
            </a:lvl1pPr>
            <a:lvl2pPr marL="1513840" indent="0" algn="ctr">
              <a:buNone/>
              <a:defRPr sz="6620"/>
            </a:lvl2pPr>
            <a:lvl3pPr marL="3027680" indent="0" algn="ctr">
              <a:buNone/>
              <a:defRPr sz="5960"/>
            </a:lvl3pPr>
            <a:lvl4pPr marL="4541520" indent="0" algn="ctr">
              <a:buNone/>
              <a:defRPr sz="5295"/>
            </a:lvl4pPr>
            <a:lvl5pPr marL="6054725" indent="0" algn="ctr">
              <a:buNone/>
              <a:defRPr sz="5295"/>
            </a:lvl5pPr>
            <a:lvl6pPr marL="7568565" indent="0" algn="ctr">
              <a:buNone/>
              <a:defRPr sz="5295"/>
            </a:lvl6pPr>
            <a:lvl7pPr marL="9082405" indent="0" algn="ctr">
              <a:buNone/>
              <a:defRPr sz="5295"/>
            </a:lvl7pPr>
            <a:lvl8pPr marL="10596245" indent="0" algn="ctr">
              <a:buNone/>
              <a:defRPr sz="5295"/>
            </a:lvl8pPr>
            <a:lvl9pPr marL="12110085" indent="0" algn="ctr">
              <a:buNone/>
              <a:defRPr sz="529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98090"/>
            <a:ext cx="6528093" cy="36579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98090"/>
            <a:ext cx="19205838" cy="3657960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1510863" y="9790550"/>
            <a:ext cx="12995503" cy="2900903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3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15770194" y="9790550"/>
            <a:ext cx="12980908" cy="2900903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53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510864" y="4872612"/>
            <a:ext cx="27249179" cy="34516222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2977027" y="15637685"/>
            <a:ext cx="24334733" cy="641371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19865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2977027" y="22414014"/>
            <a:ext cx="24334733" cy="2968893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794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761069"/>
            <a:ext cx="26112371" cy="17955074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886005"/>
            <a:ext cx="26112371" cy="9442149"/>
          </a:xfrm>
        </p:spPr>
        <p:txBody>
          <a:bodyPr/>
          <a:lstStyle>
            <a:lvl1pPr marL="0" indent="0">
              <a:buNone/>
              <a:defRPr sz="7945">
                <a:solidFill>
                  <a:schemeClr val="tx1"/>
                </a:solidFill>
              </a:defRPr>
            </a:lvl1pPr>
            <a:lvl2pPr marL="151384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2pPr>
            <a:lvl3pPr marL="302768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520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4pPr>
            <a:lvl5pPr marL="605472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5pPr>
            <a:lvl6pPr marL="756856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6pPr>
            <a:lvl7pPr marL="908240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7pPr>
            <a:lvl8pPr marL="1059624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8pPr>
            <a:lvl9pPr marL="12110085" indent="0">
              <a:buNone/>
              <a:defRPr sz="52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490450"/>
            <a:ext cx="12866966" cy="27387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490450"/>
            <a:ext cx="12866966" cy="273872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98099"/>
            <a:ext cx="26112371" cy="834306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581209"/>
            <a:ext cx="12807832" cy="5185687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840" indent="0">
              <a:buNone/>
              <a:defRPr sz="6620" b="1"/>
            </a:lvl2pPr>
            <a:lvl3pPr marL="3027680" indent="0">
              <a:buNone/>
              <a:defRPr sz="5960" b="1"/>
            </a:lvl3pPr>
            <a:lvl4pPr marL="4541520" indent="0">
              <a:buNone/>
              <a:defRPr sz="5295" b="1"/>
            </a:lvl4pPr>
            <a:lvl5pPr marL="6054725" indent="0">
              <a:buNone/>
              <a:defRPr sz="5295" b="1"/>
            </a:lvl5pPr>
            <a:lvl6pPr marL="7568565" indent="0">
              <a:buNone/>
              <a:defRPr sz="5295" b="1"/>
            </a:lvl6pPr>
            <a:lvl7pPr marL="9082405" indent="0">
              <a:buNone/>
              <a:defRPr sz="5295" b="1"/>
            </a:lvl7pPr>
            <a:lvl8pPr marL="10596245" indent="0">
              <a:buNone/>
              <a:defRPr sz="5295" b="1"/>
            </a:lvl8pPr>
            <a:lvl9pPr marL="12110085" indent="0">
              <a:buNone/>
              <a:defRPr sz="52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766895"/>
            <a:ext cx="12807832" cy="23190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581209"/>
            <a:ext cx="12870909" cy="5185687"/>
          </a:xfrm>
        </p:spPr>
        <p:txBody>
          <a:bodyPr anchor="b"/>
          <a:lstStyle>
            <a:lvl1pPr marL="0" indent="0">
              <a:buNone/>
              <a:defRPr sz="7945" b="1"/>
            </a:lvl1pPr>
            <a:lvl2pPr marL="1513840" indent="0">
              <a:buNone/>
              <a:defRPr sz="6620" b="1"/>
            </a:lvl2pPr>
            <a:lvl3pPr marL="3027680" indent="0">
              <a:buNone/>
              <a:defRPr sz="5960" b="1"/>
            </a:lvl3pPr>
            <a:lvl4pPr marL="4541520" indent="0">
              <a:buNone/>
              <a:defRPr sz="5295" b="1"/>
            </a:lvl4pPr>
            <a:lvl5pPr marL="6054725" indent="0">
              <a:buNone/>
              <a:defRPr sz="5295" b="1"/>
            </a:lvl5pPr>
            <a:lvl6pPr marL="7568565" indent="0">
              <a:buNone/>
              <a:defRPr sz="5295" b="1"/>
            </a:lvl6pPr>
            <a:lvl7pPr marL="9082405" indent="0">
              <a:buNone/>
              <a:defRPr sz="5295" b="1"/>
            </a:lvl7pPr>
            <a:lvl8pPr marL="10596245" indent="0">
              <a:buNone/>
              <a:defRPr sz="5295" b="1"/>
            </a:lvl8pPr>
            <a:lvl9pPr marL="12110085" indent="0">
              <a:buNone/>
              <a:defRPr sz="529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766895"/>
            <a:ext cx="12870909" cy="231907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77608"/>
            <a:ext cx="9764544" cy="10071629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214844"/>
            <a:ext cx="15326827" cy="30674505"/>
          </a:xfrm>
        </p:spPr>
        <p:txBody>
          <a:bodyPr/>
          <a:lstStyle>
            <a:lvl1pPr>
              <a:defRPr sz="10595"/>
            </a:lvl1pPr>
            <a:lvl2pPr>
              <a:defRPr sz="9270"/>
            </a:lvl2pPr>
            <a:lvl3pPr>
              <a:defRPr sz="7945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949238"/>
            <a:ext cx="9764544" cy="23990064"/>
          </a:xfrm>
        </p:spPr>
        <p:txBody>
          <a:bodyPr/>
          <a:lstStyle>
            <a:lvl1pPr marL="0" indent="0">
              <a:buNone/>
              <a:defRPr sz="5295"/>
            </a:lvl1pPr>
            <a:lvl2pPr marL="1513840" indent="0">
              <a:buNone/>
              <a:defRPr sz="4635"/>
            </a:lvl2pPr>
            <a:lvl3pPr marL="3027680" indent="0">
              <a:buNone/>
              <a:defRPr sz="3975"/>
            </a:lvl3pPr>
            <a:lvl4pPr marL="4541520" indent="0">
              <a:buNone/>
              <a:defRPr sz="3310"/>
            </a:lvl4pPr>
            <a:lvl5pPr marL="6054725" indent="0">
              <a:buNone/>
              <a:defRPr sz="3310"/>
            </a:lvl5pPr>
            <a:lvl6pPr marL="7568565" indent="0">
              <a:buNone/>
              <a:defRPr sz="3310"/>
            </a:lvl6pPr>
            <a:lvl7pPr marL="9082405" indent="0">
              <a:buNone/>
              <a:defRPr sz="3310"/>
            </a:lvl7pPr>
            <a:lvl8pPr marL="10596245" indent="0">
              <a:buNone/>
              <a:defRPr sz="3310"/>
            </a:lvl8pPr>
            <a:lvl9pPr marL="12110085" indent="0">
              <a:buNone/>
              <a:defRPr sz="33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77608"/>
            <a:ext cx="9764544" cy="10071629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214844"/>
            <a:ext cx="15326827" cy="3067450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840" indent="0">
              <a:buNone/>
              <a:defRPr sz="9270"/>
            </a:lvl2pPr>
            <a:lvl3pPr marL="3027680" indent="0">
              <a:buNone/>
              <a:defRPr sz="7945"/>
            </a:lvl3pPr>
            <a:lvl4pPr marL="4541520" indent="0">
              <a:buNone/>
              <a:defRPr sz="6620"/>
            </a:lvl4pPr>
            <a:lvl5pPr marL="6054725" indent="0">
              <a:buNone/>
              <a:defRPr sz="6620"/>
            </a:lvl5pPr>
            <a:lvl6pPr marL="7568565" indent="0">
              <a:buNone/>
              <a:defRPr sz="6620"/>
            </a:lvl6pPr>
            <a:lvl7pPr marL="9082405" indent="0">
              <a:buNone/>
              <a:defRPr sz="6620"/>
            </a:lvl7pPr>
            <a:lvl8pPr marL="10596245" indent="0">
              <a:buNone/>
              <a:defRPr sz="6620"/>
            </a:lvl8pPr>
            <a:lvl9pPr marL="12110085" indent="0">
              <a:buNone/>
              <a:defRPr sz="662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949238"/>
            <a:ext cx="9764544" cy="23990064"/>
          </a:xfrm>
        </p:spPr>
        <p:txBody>
          <a:bodyPr/>
          <a:lstStyle>
            <a:lvl1pPr marL="0" indent="0">
              <a:buNone/>
              <a:defRPr sz="5295"/>
            </a:lvl1pPr>
            <a:lvl2pPr marL="1513840" indent="0">
              <a:buNone/>
              <a:defRPr sz="4635"/>
            </a:lvl2pPr>
            <a:lvl3pPr marL="3027680" indent="0">
              <a:buNone/>
              <a:defRPr sz="3975"/>
            </a:lvl3pPr>
            <a:lvl4pPr marL="4541520" indent="0">
              <a:buNone/>
              <a:defRPr sz="3310"/>
            </a:lvl4pPr>
            <a:lvl5pPr marL="6054725" indent="0">
              <a:buNone/>
              <a:defRPr sz="3310"/>
            </a:lvl5pPr>
            <a:lvl6pPr marL="7568565" indent="0">
              <a:buNone/>
              <a:defRPr sz="3310"/>
            </a:lvl6pPr>
            <a:lvl7pPr marL="9082405" indent="0">
              <a:buNone/>
              <a:defRPr sz="3310"/>
            </a:lvl7pPr>
            <a:lvl8pPr marL="10596245" indent="0">
              <a:buNone/>
              <a:defRPr sz="3310"/>
            </a:lvl8pPr>
            <a:lvl9pPr marL="12110085" indent="0">
              <a:buNone/>
              <a:defRPr sz="331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98099"/>
            <a:ext cx="26112371" cy="8343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490450"/>
            <a:ext cx="26112371" cy="27387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40006759"/>
            <a:ext cx="6811923" cy="2298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40006759"/>
            <a:ext cx="10217884" cy="2298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40006759"/>
            <a:ext cx="6811923" cy="22980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3027680" rtl="0" eaLnBrk="1" latinLnBrk="0" hangingPunct="1">
        <a:lnSpc>
          <a:spcPct val="90000"/>
        </a:lnSpc>
        <a:spcBef>
          <a:spcPct val="0"/>
        </a:spcBef>
        <a:buNone/>
        <a:defRPr sz="145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920" indent="-756920" algn="l" defTabSz="3027680" rtl="0" eaLnBrk="1" latinLnBrk="0" hangingPunct="1">
        <a:lnSpc>
          <a:spcPct val="90000"/>
        </a:lnSpc>
        <a:spcBef>
          <a:spcPts val="3310"/>
        </a:spcBef>
        <a:buFont typeface="Arial" panose="020B0604020202020204" pitchFamily="34" charset="0"/>
        <a:buChar char="•"/>
        <a:defRPr sz="9270" kern="1200">
          <a:solidFill>
            <a:schemeClr val="tx1"/>
          </a:solidFill>
          <a:latin typeface="+mn-lt"/>
          <a:ea typeface="+mn-ea"/>
          <a:cs typeface="+mn-cs"/>
        </a:defRPr>
      </a:lvl1pPr>
      <a:lvl2pPr marL="2270760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5" kern="1200">
          <a:solidFill>
            <a:schemeClr val="tx1"/>
          </a:solidFill>
          <a:latin typeface="+mn-lt"/>
          <a:ea typeface="+mn-ea"/>
          <a:cs typeface="+mn-cs"/>
        </a:defRPr>
      </a:lvl2pPr>
      <a:lvl3pPr marL="3784600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3pPr>
      <a:lvl4pPr marL="529780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64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48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2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16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7005" indent="-756920" algn="l" defTabSz="3027680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840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680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520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725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565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05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45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10085" algn="l" defTabSz="3027680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1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2" Type="http://schemas.openxmlformats.org/officeDocument/2006/relationships/notesSlide" Target="../notesSlides/notesSlide1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5.xml"/><Relationship Id="rId2" Type="http://schemas.openxmlformats.org/officeDocument/2006/relationships/tags" Target="../tags/tag17.xml"/><Relationship Id="rId19" Type="http://schemas.openxmlformats.org/officeDocument/2006/relationships/image" Target="../media/image10.png"/><Relationship Id="rId18" Type="http://schemas.openxmlformats.org/officeDocument/2006/relationships/image" Target="../media/image9.png"/><Relationship Id="rId17" Type="http://schemas.openxmlformats.org/officeDocument/2006/relationships/image" Target="../media/image8.png"/><Relationship Id="rId16" Type="http://schemas.openxmlformats.org/officeDocument/2006/relationships/image" Target="../media/image7.png"/><Relationship Id="rId15" Type="http://schemas.openxmlformats.org/officeDocument/2006/relationships/image" Target="../media/image6.png"/><Relationship Id="rId14" Type="http://schemas.openxmlformats.org/officeDocument/2006/relationships/image" Target="../media/image5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1" Type="http://schemas.openxmlformats.org/officeDocument/2006/relationships/image" Target="../media/image2.png"/><Relationship Id="rId10" Type="http://schemas.openxmlformats.org/officeDocument/2006/relationships/tags" Target="../tags/tag24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文本框 1570"/>
          <p:cNvSpPr txBox="1"/>
          <p:nvPr>
            <p:custDataLst>
              <p:tags r:id="rId1"/>
            </p:custDataLst>
          </p:nvPr>
        </p:nvSpPr>
        <p:spPr>
          <a:xfrm>
            <a:off x="1076960" y="3019425"/>
            <a:ext cx="28051125" cy="27368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/>
            <a:r>
              <a:rPr lang="en-US" altLang="zh-CN" sz="8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ELABORATION: A Comprehensive Benchmark on Human-LLM Competitive Programming</a:t>
            </a:r>
            <a:endParaRPr lang="en-US" altLang="zh-CN" sz="8000" b="1" spc="6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0" y="5756275"/>
            <a:ext cx="30275530" cy="2712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Xinwei Yang</a:t>
            </a:r>
            <a:r>
              <a:rPr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Zhaofeng Liu2, Chen Huang1, Jiashuai Zhang1, Tong Zhang1, Yifan Zhang3, Wenqiang Lei1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Sichuan University    </a:t>
            </a:r>
            <a:r>
              <a:rPr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Tianjin University of Science and Technology  </a:t>
            </a:r>
            <a:r>
              <a:rPr lang="en-US" altLang="zh-CN" sz="4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Vanderbilt University</a:t>
            </a: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US" altLang="zh-C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43965" y="9123680"/>
            <a:ext cx="14319885" cy="8348345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16194405" y="9100820"/>
            <a:ext cx="12765405" cy="837057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1244600" y="17910175"/>
            <a:ext cx="27715845" cy="11732260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44601" y="30588240"/>
            <a:ext cx="27715845" cy="11175868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0412" y="570533"/>
            <a:ext cx="6720727" cy="1940431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1244600" y="9117330"/>
            <a:ext cx="14318615" cy="122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>
                <a:latin typeface="Cambria" panose="02040503050406030204" charset="0"/>
                <a:cs typeface="Cambria" panose="02040503050406030204" charset="0"/>
              </a:rPr>
              <a:t>Human-LLM Competitive Programming</a:t>
            </a:r>
            <a:endParaRPr lang="en-US" altLang="zh-CN" sz="54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8" name="矩形 17"/>
          <p:cNvSpPr/>
          <p:nvPr>
            <p:custDataLst>
              <p:tags r:id="rId8"/>
            </p:custDataLst>
          </p:nvPr>
        </p:nvSpPr>
        <p:spPr>
          <a:xfrm>
            <a:off x="16195040" y="9100820"/>
            <a:ext cx="12764135" cy="122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b="1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ELABORATIONSET:</a:t>
            </a:r>
            <a:r>
              <a:rPr lang="en-US" altLang="zh-CN" sz="5400" dirty="0">
                <a:latin typeface="Cambria" panose="02040503050406030204" charset="0"/>
                <a:cs typeface="Cambria" panose="02040503050406030204" charset="0"/>
              </a:rPr>
              <a:t>Benchmark Dataset</a:t>
            </a:r>
            <a:endParaRPr lang="en-US" altLang="zh-CN" sz="54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9" name="矩形 18"/>
          <p:cNvSpPr/>
          <p:nvPr>
            <p:custDataLst>
              <p:tags r:id="rId9"/>
            </p:custDataLst>
          </p:nvPr>
        </p:nvSpPr>
        <p:spPr>
          <a:xfrm>
            <a:off x="1244600" y="17910466"/>
            <a:ext cx="27715210" cy="122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Cambria" panose="02040503050406030204" charset="0"/>
                <a:cs typeface="Cambria" panose="02040503050406030204" charset="0"/>
              </a:rPr>
              <a:t>Evaluation Protocol &amp; Human Feedback </a:t>
            </a:r>
            <a:r>
              <a:rPr lang="en-US" altLang="zh-CN" sz="6000" dirty="0">
                <a:latin typeface="Cambria" panose="02040503050406030204" charset="0"/>
                <a:cs typeface="Cambria" panose="02040503050406030204" charset="0"/>
              </a:rPr>
              <a:t>Taxonomy</a:t>
            </a:r>
            <a:endParaRPr lang="en-US" altLang="zh-CN" sz="60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1243965" y="29978641"/>
            <a:ext cx="27715210" cy="122618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dirty="0">
                <a:latin typeface="Cambria" panose="02040503050406030204" charset="0"/>
                <a:cs typeface="Cambria" panose="02040503050406030204" charset="0"/>
              </a:rPr>
              <a:t>Benchmark Analysis</a:t>
            </a:r>
            <a:endParaRPr lang="en-US" altLang="zh-CN" sz="6000" dirty="0">
              <a:latin typeface="Cambria" panose="02040503050406030204" charset="0"/>
              <a:cs typeface="Cambria" panose="02040503050406030204" charset="0"/>
            </a:endParaRPr>
          </a:p>
        </p:txBody>
      </p:sp>
      <p:sp>
        <p:nvSpPr>
          <p:cNvPr id="1539" name="Bullet"/>
          <p:cNvSpPr/>
          <p:nvPr/>
        </p:nvSpPr>
        <p:spPr>
          <a:xfrm>
            <a:off x="1243964" y="10621481"/>
            <a:ext cx="13495655" cy="9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Autofit/>
          </a:bodyPr>
          <a:lstStyle/>
          <a:p>
            <a:pPr algn="ctr"/>
            <a:endParaRPr kumimoji="1" lang="en-US" altLang="zh-CN" sz="36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1546" name="矩形: 圆角 1545"/>
          <p:cNvSpPr/>
          <p:nvPr/>
        </p:nvSpPr>
        <p:spPr>
          <a:xfrm>
            <a:off x="1584325" y="10621645"/>
            <a:ext cx="13552805" cy="655637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40" name="文本框 1539"/>
          <p:cNvSpPr txBox="1"/>
          <p:nvPr/>
        </p:nvSpPr>
        <p:spPr>
          <a:xfrm>
            <a:off x="1584325" y="10617835"/>
            <a:ext cx="13553440" cy="66097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457200" indent="-457200">
              <a:buFont typeface="Cambria Math" panose="02040503050406030204" pitchFamily="18" charset="0"/>
              <a:buChar char="◉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Background: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Font typeface="Cambria Math" panose="02040503050406030204" pitchFamily="18" charset="0"/>
              <a:buAutoNum type="arabicPeriod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While large language models have attracted attention in competitive programming,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their practical utility remains limited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due to underwhelming performance.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514350" indent="-514350">
              <a:buFont typeface="Cambria Math" panose="02040503050406030204" pitchFamily="18" charset="0"/>
              <a:buAutoNum type="arabicPeriod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To address this,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Human-LLM Competitive Programming employs a human-in-the-loop approach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using multi-turn feedback to improve LLM performance in competitive programming. 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Cambria Math" panose="02040503050406030204" pitchFamily="18" charset="0"/>
              <a:buChar char="◉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Motivation: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Existing research on Human-LLM collaboration in competitive programming is fragmented and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lacks a unified benchmark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evaluate its effectiveness throughout the full problem-solving process.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Cambria Math" panose="02040503050406030204" pitchFamily="18" charset="0"/>
              <a:buChar char="◉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Work: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present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ELABORATION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a novel benchmark for Human-LLM competitive programming with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comprehensive evaluation protocol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that includes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taxonomy of human feedback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 new human-LLM programming dataset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to assess the entire competitive programming process.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Cambria Math" panose="02040503050406030204" pitchFamily="18" charset="0"/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Cambria Math" panose="02040503050406030204" pitchFamily="18" charset="0"/>
              <a:buChar char="◉"/>
            </a:pPr>
            <a:endParaRPr lang="en-US" altLang="zh-CN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2" name="矩形 1681"/>
          <p:cNvSpPr/>
          <p:nvPr/>
        </p:nvSpPr>
        <p:spPr>
          <a:xfrm>
            <a:off x="20801330" y="33943290"/>
            <a:ext cx="8047990" cy="235204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ambria Math" panose="02040503050406030204" pitchFamily="18" charset="0"/>
              <a:buNone/>
              <a:defRPr/>
            </a:pPr>
            <a:endParaRPr lang="zh-CN" altLang="en-US" dirty="0"/>
          </a:p>
        </p:txBody>
      </p:sp>
      <p:grpSp>
        <p:nvGrpSpPr>
          <p:cNvPr id="1538" name="组合 1537"/>
          <p:cNvGrpSpPr/>
          <p:nvPr/>
        </p:nvGrpSpPr>
        <p:grpSpPr>
          <a:xfrm>
            <a:off x="1478280" y="31431230"/>
            <a:ext cx="8948650" cy="10267315"/>
            <a:chOff x="6885015" y="32493514"/>
            <a:chExt cx="5782643" cy="9840395"/>
          </a:xfrm>
        </p:grpSpPr>
        <p:sp>
          <p:nvSpPr>
            <p:cNvPr id="1541" name="文本框 1540"/>
            <p:cNvSpPr txBox="1"/>
            <p:nvPr/>
          </p:nvSpPr>
          <p:spPr>
            <a:xfrm>
              <a:off x="6918252" y="32493514"/>
              <a:ext cx="5679089" cy="9505667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 defTabSz="914400">
                <a:lnSpc>
                  <a:spcPct val="150000"/>
                </a:lnSpc>
                <a:defRPr/>
              </a:pPr>
              <a:r>
                <a:rPr lang="en-US" altLang="zh-CN" sz="3000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Experimental Setup</a:t>
              </a:r>
              <a:endParaRPr lang="en-US" altLang="zh-CN" sz="3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&amp; Data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ELABORATIONSET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Baselines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O1-Mini, GPT-4o, GPT-4-Turbo, Gemini-1.5-pro , Claude-3.5, CodeLlama-Series, Deepseek-Coder-Series, Qwen2.5-Coder-Series.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Evaluation Metrics</a:t>
              </a:r>
              <a:r>
                <a: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we utilize the Pass@k (k=1,3,5)5 metric (Chen et al., 2021) to evaluate overall performance.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Overall Performance (RO1) :</a:t>
              </a: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514350" marR="0" indent="-5143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AutoNum type="arabicPeriod"/>
                <a:defRPr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They experimental results demonstrate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limited capacity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for solving competitive programming problems, particularly those of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high difficulty or unseen ones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.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514350" marR="0" indent="-5143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AutoNum type="arabicPeriod"/>
                <a:defRPr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Human-LLM collaboration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significantly enhances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LLM performance, demonstrating the crucial role of human feedback.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endParaRPr>
            </a:p>
            <a:p>
              <a:pPr marL="457200" marR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Char char="◉"/>
                <a:defRPr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Finer-grained Analysis(RQ2):</a:t>
              </a: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1. During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the coding stage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 even on problems with no data contamination, the human feedback is most beneficial.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2. Expert feedback(Teacher Programmer) yields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greater benefits</a:t>
              </a:r>
              <a:r>
                <a:rPr lang="en-US" altLang="zh-CN" sz="280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, its higher cost necessitates efficient use of human resources.</a:t>
              </a:r>
              <a:endPara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endPara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R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mbria Math" panose="02040503050406030204" pitchFamily="18" charset="0"/>
                <a:buNone/>
                <a:defRPr/>
              </a:pPr>
              <a:endPara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42" name="矩形 1541"/>
            <p:cNvSpPr/>
            <p:nvPr/>
          </p:nvSpPr>
          <p:spPr>
            <a:xfrm>
              <a:off x="6885015" y="32622302"/>
              <a:ext cx="5782643" cy="9711607"/>
            </a:xfrm>
            <a:prstGeom prst="rect">
              <a:avLst/>
            </a:prstGeom>
            <a:noFill/>
            <a:ln w="19050"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06" y="690445"/>
            <a:ext cx="6995925" cy="1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6" name="矩形 1565"/>
          <p:cNvSpPr/>
          <p:nvPr/>
        </p:nvSpPr>
        <p:spPr>
          <a:xfrm>
            <a:off x="20801330" y="31454090"/>
            <a:ext cx="8008620" cy="2261870"/>
          </a:xfrm>
          <a:prstGeom prst="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Student Programmer: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(Intermediate Skill Level) possess more than basic programming knowledge but lack the deep expertise.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Teacher Programmer: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(Expert Level) possess a high level of programming skill and experience.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0070682" y="20289580"/>
            <a:ext cx="21590" cy="90798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11935" y="23261955"/>
            <a:ext cx="18061940" cy="593661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20153056" y="19466632"/>
            <a:ext cx="8696325" cy="886424"/>
            <a:chOff x="4750633" y="19386019"/>
            <a:chExt cx="8696325" cy="886424"/>
          </a:xfrm>
        </p:grpSpPr>
        <p:sp>
          <p:nvSpPr>
            <p:cNvPr id="16" name="矩形: 圆角 1070"/>
            <p:cNvSpPr/>
            <p:nvPr/>
          </p:nvSpPr>
          <p:spPr>
            <a:xfrm>
              <a:off x="4750633" y="19386019"/>
              <a:ext cx="8696325" cy="8864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50633" y="19506066"/>
              <a:ext cx="8696325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Human Feedback Taxonomy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22" name="矩形: 圆角 1038"/>
          <p:cNvSpPr/>
          <p:nvPr/>
        </p:nvSpPr>
        <p:spPr>
          <a:xfrm>
            <a:off x="20527010" y="20861020"/>
            <a:ext cx="8166735" cy="1864360"/>
          </a:xfrm>
          <a:prstGeom prst="roundRect">
            <a:avLst>
              <a:gd name="adj" fmla="val 439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Problem Construction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LLMs require a thorough understanding of the problem statement. To facilitate this, human feedback can provide crucial requirements and specifications.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矩形: 圆角 1545"/>
          <p:cNvSpPr/>
          <p:nvPr/>
        </p:nvSpPr>
        <p:spPr>
          <a:xfrm>
            <a:off x="1572895" y="20839430"/>
            <a:ext cx="18134330" cy="19183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diagram presents a four-stage evaluation framework for assessing LLMs in programming tasks — Comprehension, Planning, Coding, and Debugging.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each stage, the model receives structured inputs and iterative human feedback to progressively refine its understanding, algorithm design, implementation, and final correctness, aiming to pass all test cases successfully.</a:t>
            </a:r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758920" y="10617835"/>
            <a:ext cx="11038840" cy="6609715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6043356" y="19524417"/>
            <a:ext cx="8696325" cy="886424"/>
            <a:chOff x="4750633" y="19386019"/>
            <a:chExt cx="8696325" cy="886424"/>
          </a:xfrm>
        </p:grpSpPr>
        <p:sp>
          <p:nvSpPr>
            <p:cNvPr id="31" name="矩形: 圆角 1070"/>
            <p:cNvSpPr/>
            <p:nvPr/>
          </p:nvSpPr>
          <p:spPr>
            <a:xfrm>
              <a:off x="4750633" y="19386019"/>
              <a:ext cx="8696325" cy="886424"/>
            </a:xfrm>
            <a:prstGeom prst="roundRect">
              <a:avLst>
                <a:gd name="adj" fmla="val 5000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4750633" y="19506066"/>
              <a:ext cx="8696325" cy="645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软雅黑" panose="020B0503020204020204" charset="-122"/>
                  <a:cs typeface="Times New Roman" panose="02020603050405020304" pitchFamily="18" charset="0"/>
                </a:rPr>
                <a:t>Evaluation Protocol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5" name="矩形: 圆角 1038"/>
          <p:cNvSpPr/>
          <p:nvPr/>
        </p:nvSpPr>
        <p:spPr>
          <a:xfrm>
            <a:off x="20527010" y="23068280"/>
            <a:ext cx="8166735" cy="1864360"/>
          </a:xfrm>
          <a:prstGeom prst="roundRect">
            <a:avLst>
              <a:gd name="adj" fmla="val 439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Solution Planning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LLMs plan solutions by selecting suitable algorithms, guided by human feedback offering suggestions, justifications, or pseudocode.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indent="0">
              <a:buFont typeface="Arial" panose="020B0604020202020204" pitchFamily="34" charset="0"/>
              <a:buNone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6" name="矩形: 圆角 1038"/>
          <p:cNvSpPr/>
          <p:nvPr/>
        </p:nvSpPr>
        <p:spPr>
          <a:xfrm>
            <a:off x="20527010" y="25298400"/>
            <a:ext cx="8166735" cy="1864360"/>
          </a:xfrm>
          <a:prstGeom prst="roundRect">
            <a:avLst>
              <a:gd name="adj" fmla="val 439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Generation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LLMs must generate complete, compilable code. In this case, human feedback can suggest solution strategies to improve the generated code.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7" name="矩形: 圆角 1038"/>
          <p:cNvSpPr/>
          <p:nvPr/>
        </p:nvSpPr>
        <p:spPr>
          <a:xfrm>
            <a:off x="20527010" y="27523440"/>
            <a:ext cx="8166735" cy="1864360"/>
          </a:xfrm>
          <a:prstGeom prst="roundRect">
            <a:avLst>
              <a:gd name="adj" fmla="val 4394"/>
            </a:avLst>
          </a:prstGeom>
          <a:solidFill>
            <a:schemeClr val="bg1"/>
          </a:solidFill>
          <a:ln w="19050"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00" scaled="1"/>
            </a:gradFill>
          </a:ln>
          <a:effectLst>
            <a:outerShdw blurRad="41986" dist="31490" dir="5400000" algn="t" rotWithShape="0">
              <a:schemeClr val="accent1">
                <a:alpha val="2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1216" tIns="30607" rIns="61216" bIns="30607" numCol="1" spcCol="0" rtlCol="0" fromWordArt="0" anchor="ctr" anchorCtr="0" forceAA="0" compatLnSpc="1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Debugging</a:t>
            </a:r>
            <a:endParaRPr lang="en-US" altLang="zh-CN" sz="28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LLMs must pass the complete set of test cases. In this case, humans assist in identifying errors until all unseen test cases are passed.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631170" y="31349950"/>
            <a:ext cx="9965690" cy="5516880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604500" y="36939220"/>
            <a:ext cx="9992995" cy="4690110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527010" y="36335335"/>
            <a:ext cx="5067935" cy="2556510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5015190" y="39084885"/>
            <a:ext cx="3678555" cy="2545080"/>
          </a:xfrm>
          <a:prstGeom prst="rect">
            <a:avLst/>
          </a:prstGeom>
        </p:spPr>
      </p:pic>
      <p:pic>
        <p:nvPicPr>
          <p:cNvPr id="45" name="图片 4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5594945" y="36372165"/>
            <a:ext cx="3271520" cy="2517775"/>
          </a:xfrm>
          <a:prstGeom prst="rect">
            <a:avLst/>
          </a:prstGeom>
        </p:spPr>
      </p:pic>
      <p:sp>
        <p:nvSpPr>
          <p:cNvPr id="57" name="文本框 56"/>
          <p:cNvSpPr txBox="1"/>
          <p:nvPr/>
        </p:nvSpPr>
        <p:spPr>
          <a:xfrm>
            <a:off x="20801540" y="33965554"/>
            <a:ext cx="7959023" cy="310769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457200" indent="-457200">
              <a:buFont typeface="Cambria Math" panose="02040503050406030204" pitchFamily="18" charset="0"/>
              <a:buChar char="◉"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Collaborating with Real Humans(RQ3):</a:t>
            </a:r>
            <a:endParaRPr lang="en-US" altLang="zh-C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Cambria Math" panose="02040503050406030204" pitchFamily="18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1. Humans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play a vital role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 identifying bugs and improving LLM performance.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Cambria Math" panose="02040503050406030204" pitchFamily="18" charset="0"/>
              <a:buNone/>
            </a:pP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2. Human and LLMs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have complementary strengths</a:t>
            </a:r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creating a powerful synergy.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Cambria Math" panose="02040503050406030204" pitchFamily="18" charset="0"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Times New Roman" panose="02020603050405020304" pitchFamily="18" charset="0"/>
              <a:buChar char="−"/>
            </a:pPr>
            <a:endParaRPr lang="en-US" altLang="zh-CN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图片 5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1244560" y="38973125"/>
            <a:ext cx="3632835" cy="2664460"/>
          </a:xfrm>
          <a:prstGeom prst="rect">
            <a:avLst/>
          </a:prstGeom>
        </p:spPr>
      </p:pic>
    </p:spTree>
    <p:custDataLst>
      <p:tags r:id="rId2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26.xml><?xml version="1.0" encoding="utf-8"?>
<p:tagLst xmlns:p="http://schemas.openxmlformats.org/presentationml/2006/main">
  <p:tag name="COMMONDATA" val="eyJoZGlkIjoiMzUzODczNGU4MThmZGEyNTY0NGRiNDc1YjYwY2MzMjIifQ==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3482</Words>
  <Application>WPS 演示</Application>
  <PresentationFormat>自定义</PresentationFormat>
  <Paragraphs>73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Cambria</vt:lpstr>
      <vt:lpstr>微软雅黑</vt:lpstr>
      <vt:lpstr>Times New Roman</vt:lpstr>
      <vt:lpstr>Cambria Math</vt:lpstr>
      <vt:lpstr>Calibri</vt:lpstr>
      <vt:lpstr>等线</vt:lpstr>
      <vt:lpstr>Arial Unicode MS</vt:lpstr>
      <vt:lpstr>Calibri Light</vt:lpstr>
      <vt:lpstr>等线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xw</cp:lastModifiedBy>
  <cp:revision>286</cp:revision>
  <dcterms:created xsi:type="dcterms:W3CDTF">2019-06-19T02:08:00Z</dcterms:created>
  <dcterms:modified xsi:type="dcterms:W3CDTF">2025-06-27T16:26:26Z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876D80ABD2614CAF991A4D4BC5BEBED2_11</vt:lpwstr>
  </property>
</Properties>
</file>