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8" r:id="rId6"/>
    <p:sldId id="260" r:id="rId7"/>
    <p:sldId id="263" r:id="rId8"/>
    <p:sldId id="269" r:id="rId9"/>
    <p:sldId id="261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12" autoAdjust="0"/>
  </p:normalViewPr>
  <p:slideViewPr>
    <p:cSldViewPr snapToGrid="0">
      <p:cViewPr varScale="1">
        <p:scale>
          <a:sx n="94" d="100"/>
          <a:sy n="94" d="100"/>
        </p:scale>
        <p:origin x="103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18172" y="2642570"/>
            <a:ext cx="2622306" cy="5271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2650371" y="3206578"/>
            <a:ext cx="6180214" cy="85223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062820"/>
            <a:ext cx="2287516" cy="22875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22326" y="3272226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0393" y="2721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프로그래밍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9016" y="6406018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2015182016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게임공학과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손채영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/>
          <p:cNvSpPr/>
          <p:nvPr/>
        </p:nvSpPr>
        <p:spPr>
          <a:xfrm>
            <a:off x="3540054" y="3873006"/>
            <a:ext cx="2339161" cy="86276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2065547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706797" y="3981223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117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130168"/>
            <a:ext cx="3097763" cy="1096519"/>
            <a:chOff x="1287178" y="2052902"/>
            <a:chExt cx="6518474" cy="2307351"/>
          </a:xfrm>
        </p:grpSpPr>
        <p:sp>
          <p:nvSpPr>
            <p:cNvPr id="23" name="직사각형 22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3452963" y="2429409"/>
              <a:ext cx="4243172" cy="77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자체 평가</a:t>
              </a:r>
              <a:endPara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68453"/>
              </p:ext>
            </p:extLst>
          </p:nvPr>
        </p:nvGraphicFramePr>
        <p:xfrm>
          <a:off x="369342" y="1798330"/>
          <a:ext cx="8352928" cy="378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15566827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124246525"/>
                    </a:ext>
                  </a:extLst>
                </a:gridCol>
              </a:tblGrid>
              <a:tr h="781396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496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09553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컨셉이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16485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04596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26781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39875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0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5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7" y="2118994"/>
            <a:ext cx="1827916" cy="1827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47608" y="409042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3614890" y="998376"/>
            <a:ext cx="4477026" cy="51038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0105" y="1313695"/>
            <a:ext cx="394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컨셉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게임 화면 구성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실행 흐름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범위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계획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자체 평가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30168"/>
            <a:ext cx="4397316" cy="1096519"/>
            <a:chOff x="1287178" y="2052902"/>
            <a:chExt cx="9253061" cy="2307351"/>
          </a:xfrm>
        </p:grpSpPr>
        <p:sp>
          <p:nvSpPr>
            <p:cNvPr id="2" name="직사각형 1"/>
            <p:cNvSpPr/>
            <p:nvPr/>
          </p:nvSpPr>
          <p:spPr>
            <a:xfrm>
              <a:off x="3085022" y="2348384"/>
              <a:ext cx="3796150" cy="858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" name="화살표: 오각형 2"/>
            <p:cNvSpPr/>
            <p:nvPr/>
          </p:nvSpPr>
          <p:spPr>
            <a:xfrm>
              <a:off x="2650371" y="3206579"/>
              <a:ext cx="7889868" cy="9677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지각하고 싶지 않다면 뛰어라</a:t>
              </a:r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085020" y="3247098"/>
              <a:ext cx="38872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9265" y="2409777"/>
              <a:ext cx="2863001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컨셉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519739" y="1920289"/>
            <a:ext cx="0" cy="294248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248575" y="2023006"/>
            <a:ext cx="4148740" cy="26733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4642164" y="2025027"/>
            <a:ext cx="4281883" cy="26733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6006" y="5469611"/>
            <a:ext cx="81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게임 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윈드러너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프렌즈런과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동일한 플레이 방식의 </a:t>
            </a:r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횡스크롤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달리기 게임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학생이 등교할 때처럼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직장인이 출근할 때처럼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시간 안에 목표 지점으로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도달하는 것이 최종 목표이다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9" y="2299196"/>
            <a:ext cx="3866295" cy="21631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43" y="2299197"/>
            <a:ext cx="3899723" cy="2163128"/>
          </a:xfrm>
          <a:prstGeom prst="rect">
            <a:avLst/>
          </a:prstGeom>
        </p:spPr>
      </p:pic>
      <p:sp>
        <p:nvSpPr>
          <p:cNvPr id="29" name="왼쪽 대괄호 28"/>
          <p:cNvSpPr/>
          <p:nvPr/>
        </p:nvSpPr>
        <p:spPr>
          <a:xfrm>
            <a:off x="386109" y="5423200"/>
            <a:ext cx="164307" cy="925351"/>
          </a:xfrm>
          <a:prstGeom prst="leftBracket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대괄호 30"/>
          <p:cNvSpPr/>
          <p:nvPr/>
        </p:nvSpPr>
        <p:spPr>
          <a:xfrm rot="10800000">
            <a:off x="8416030" y="5432077"/>
            <a:ext cx="157440" cy="925351"/>
          </a:xfrm>
          <a:prstGeom prst="leftBracket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78574" y="165367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예시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윈드러너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9236" y="1684452"/>
            <a:ext cx="1630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예시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프렌즈런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279918" y="1367107"/>
            <a:ext cx="8556172" cy="5360263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0" y="130168"/>
            <a:ext cx="4119239" cy="1096519"/>
            <a:chOff x="1287178" y="2052902"/>
            <a:chExt cx="8667917" cy="2307351"/>
          </a:xfrm>
        </p:grpSpPr>
        <p:sp>
          <p:nvSpPr>
            <p:cNvPr id="14" name="직사각형 13"/>
            <p:cNvSpPr/>
            <p:nvPr/>
          </p:nvSpPr>
          <p:spPr>
            <a:xfrm>
              <a:off x="3085019" y="2348383"/>
              <a:ext cx="5076714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화살표: 오각형 14"/>
            <p:cNvSpPr/>
            <p:nvPr/>
          </p:nvSpPr>
          <p:spPr>
            <a:xfrm>
              <a:off x="2650369" y="3206579"/>
              <a:ext cx="7304726" cy="9677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3576960" y="3309859"/>
              <a:ext cx="6378135" cy="77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장애물을 피해 목표 지점으로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2965" y="2407321"/>
              <a:ext cx="4708769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게임 화면 구성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5" y="1584019"/>
            <a:ext cx="7401848" cy="49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46027" y="1921415"/>
            <a:ext cx="30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방향으로 달리는 캐릭터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30168"/>
            <a:ext cx="3526970" cy="1096519"/>
            <a:chOff x="1287178" y="2052902"/>
            <a:chExt cx="7421634" cy="2307351"/>
          </a:xfrm>
        </p:grpSpPr>
        <p:sp>
          <p:nvSpPr>
            <p:cNvPr id="15" name="직사각형 14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화살표: 오각형 15"/>
            <p:cNvSpPr/>
            <p:nvPr/>
          </p:nvSpPr>
          <p:spPr>
            <a:xfrm>
              <a:off x="2650369" y="3206579"/>
              <a:ext cx="6058443" cy="9677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 타이밍에 맞게 누르기</a:t>
              </a: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3085019" y="3247098"/>
              <a:ext cx="38872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52963" y="2392046"/>
              <a:ext cx="4243172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실행 흐름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5400000">
            <a:off x="6211297" y="2920570"/>
            <a:ext cx="475407" cy="301006"/>
            <a:chOff x="4024821" y="3178141"/>
            <a:chExt cx="804058" cy="509092"/>
          </a:xfrm>
        </p:grpSpPr>
        <p:sp>
          <p:nvSpPr>
            <p:cNvPr id="22" name="L 도형 21"/>
            <p:cNvSpPr/>
            <p:nvPr/>
          </p:nvSpPr>
          <p:spPr>
            <a:xfrm rot="13500000">
              <a:off x="4024821" y="3178141"/>
              <a:ext cx="509091" cy="509091"/>
            </a:xfrm>
            <a:prstGeom prst="corner">
              <a:avLst>
                <a:gd name="adj1" fmla="val 19026"/>
                <a:gd name="adj2" fmla="val 1821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L 도형 22"/>
            <p:cNvSpPr/>
            <p:nvPr/>
          </p:nvSpPr>
          <p:spPr>
            <a:xfrm rot="13500000">
              <a:off x="4319788" y="3178142"/>
              <a:ext cx="509091" cy="509091"/>
            </a:xfrm>
            <a:prstGeom prst="corner">
              <a:avLst>
                <a:gd name="adj1" fmla="val 19026"/>
                <a:gd name="adj2" fmla="val 182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1" y="1546174"/>
            <a:ext cx="3825895" cy="25406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1" y="4242721"/>
            <a:ext cx="3825895" cy="25406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38559" y="3851398"/>
            <a:ext cx="282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Space bar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키를 적절히 눌러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장애물을 피해야 한다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8172" y="5873714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목표 지점에 도달하면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Stage clear!</a:t>
            </a:r>
          </a:p>
        </p:txBody>
      </p:sp>
      <p:grpSp>
        <p:nvGrpSpPr>
          <p:cNvPr id="27" name="그룹 26"/>
          <p:cNvGrpSpPr/>
          <p:nvPr/>
        </p:nvGrpSpPr>
        <p:grpSpPr>
          <a:xfrm rot="5400000">
            <a:off x="6211296" y="4883234"/>
            <a:ext cx="475407" cy="301006"/>
            <a:chOff x="4024821" y="3178141"/>
            <a:chExt cx="804058" cy="509092"/>
          </a:xfrm>
        </p:grpSpPr>
        <p:sp>
          <p:nvSpPr>
            <p:cNvPr id="28" name="L 도형 27"/>
            <p:cNvSpPr/>
            <p:nvPr/>
          </p:nvSpPr>
          <p:spPr>
            <a:xfrm rot="13500000">
              <a:off x="4024821" y="3178141"/>
              <a:ext cx="509091" cy="509091"/>
            </a:xfrm>
            <a:prstGeom prst="corner">
              <a:avLst>
                <a:gd name="adj1" fmla="val 19026"/>
                <a:gd name="adj2" fmla="val 1821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L 도형 28"/>
            <p:cNvSpPr/>
            <p:nvPr/>
          </p:nvSpPr>
          <p:spPr>
            <a:xfrm rot="13500000">
              <a:off x="4319788" y="3178142"/>
              <a:ext cx="509091" cy="509091"/>
            </a:xfrm>
            <a:prstGeom prst="corner">
              <a:avLst>
                <a:gd name="adj1" fmla="val 19026"/>
                <a:gd name="adj2" fmla="val 182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7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905" y="3862847"/>
            <a:ext cx="468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장애물에 부딪히면</a:t>
            </a:r>
            <a:r>
              <a:rPr lang="en-US" altLang="ko-KR" sz="1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생명이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1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깎이고 시간이 지체됨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0" y="130168"/>
            <a:ext cx="3526970" cy="1096519"/>
            <a:chOff x="1287178" y="2052902"/>
            <a:chExt cx="7421634" cy="2307351"/>
          </a:xfrm>
        </p:grpSpPr>
        <p:sp>
          <p:nvSpPr>
            <p:cNvPr id="15" name="직사각형 14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화살표: 오각형 15"/>
            <p:cNvSpPr/>
            <p:nvPr/>
          </p:nvSpPr>
          <p:spPr>
            <a:xfrm>
              <a:off x="2650369" y="3206579"/>
              <a:ext cx="6058443" cy="9677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 OVER</a:t>
              </a:r>
              <a:endPara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3085019" y="3247098"/>
              <a:ext cx="38872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52963" y="2392046"/>
              <a:ext cx="4243172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실행 흐름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2" y="1319331"/>
            <a:ext cx="3733826" cy="2436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61" y="1319331"/>
            <a:ext cx="3674823" cy="24403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45125" y="3862847"/>
            <a:ext cx="421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생명이 </a:t>
            </a:r>
            <a:r>
              <a:rPr lang="en-US" altLang="ko-KR" sz="1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모두 깎이면</a:t>
            </a:r>
            <a:r>
              <a:rPr lang="en-US" altLang="ko-KR" sz="1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OVER</a:t>
            </a:r>
            <a:endParaRPr lang="ko-KR" altLang="en-US" sz="16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2" y="4308309"/>
            <a:ext cx="3733826" cy="24794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77753" y="5180242"/>
            <a:ext cx="3395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또는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남은 시간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0:00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되도록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목표 지점에 도달하지 못했을 경우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60410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7" y="1848237"/>
            <a:ext cx="2337318" cy="2337318"/>
          </a:xfrm>
          <a:prstGeom prst="rect">
            <a:avLst/>
          </a:prstGeom>
        </p:spPr>
      </p:pic>
      <p:sp>
        <p:nvSpPr>
          <p:cNvPr id="8" name="사각형: 둥근 모서리 7"/>
          <p:cNvSpPr/>
          <p:nvPr/>
        </p:nvSpPr>
        <p:spPr>
          <a:xfrm>
            <a:off x="320273" y="1644383"/>
            <a:ext cx="2743876" cy="2743876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4303298" y="3580996"/>
            <a:ext cx="712922" cy="5244560"/>
          </a:xfrm>
          <a:prstGeom prst="leftBrace">
            <a:avLst>
              <a:gd name="adj1" fmla="val 81159"/>
              <a:gd name="adj2" fmla="val 50000"/>
            </a:avLst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414" y="4662374"/>
            <a:ext cx="23178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STAGE1 </a:t>
            </a:r>
            <a:r>
              <a:rPr lang="ko-KR" altLang="en-US" b="1" dirty="0" err="1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산기대</a:t>
            </a:r>
            <a:r>
              <a:rPr lang="ko-KR" altLang="en-US" b="1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등굣길</a:t>
            </a:r>
            <a:endParaRPr lang="en-US" altLang="ko-KR" b="1" dirty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장애물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길고양이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바람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난이도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☆☆☆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130168"/>
            <a:ext cx="3526970" cy="1096519"/>
            <a:chOff x="1287178" y="2052902"/>
            <a:chExt cx="7421634" cy="2307351"/>
          </a:xfrm>
        </p:grpSpPr>
        <p:sp>
          <p:nvSpPr>
            <p:cNvPr id="19" name="직사각형 18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0" name="화살표: 오각형 19"/>
            <p:cNvSpPr/>
            <p:nvPr/>
          </p:nvSpPr>
          <p:spPr>
            <a:xfrm>
              <a:off x="2650369" y="3206579"/>
              <a:ext cx="6058443" cy="9677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STAGE </a:t>
              </a:r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구성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3085019" y="3247098"/>
              <a:ext cx="38872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52963" y="2429409"/>
              <a:ext cx="4243172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실행 흐름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사각형: 둥근 모서리 23"/>
          <p:cNvSpPr/>
          <p:nvPr/>
        </p:nvSpPr>
        <p:spPr>
          <a:xfrm>
            <a:off x="3287821" y="1644383"/>
            <a:ext cx="2743876" cy="2743876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1847662"/>
            <a:ext cx="2337318" cy="2337318"/>
          </a:xfrm>
          <a:prstGeom prst="rect">
            <a:avLst/>
          </a:prstGeom>
        </p:spPr>
      </p:pic>
      <p:sp>
        <p:nvSpPr>
          <p:cNvPr id="25" name="사각형: 둥근 모서리 24"/>
          <p:cNvSpPr/>
          <p:nvPr/>
        </p:nvSpPr>
        <p:spPr>
          <a:xfrm>
            <a:off x="6255369" y="1644383"/>
            <a:ext cx="2743876" cy="2743876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7821" y="4662374"/>
            <a:ext cx="27217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STAGE2 </a:t>
            </a:r>
            <a:r>
              <a:rPr lang="ko-KR" altLang="en-US" b="1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출근시간대 </a:t>
            </a:r>
            <a:r>
              <a:rPr lang="ko-KR" altLang="en-US" b="1" dirty="0" err="1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사당역</a:t>
            </a:r>
            <a:endParaRPr lang="en-US" altLang="ko-KR" b="1" dirty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장애물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만취 아저씨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쓰레기통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난이도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☆☆☆☆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736" y="4662374"/>
            <a:ext cx="27730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STAGE3 </a:t>
            </a:r>
            <a:r>
              <a:rPr lang="ko-KR" altLang="en-US" b="1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귀경길 서울역 가기</a:t>
            </a:r>
            <a:endParaRPr lang="en-US" altLang="ko-KR" b="1" dirty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장애물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어린이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분실된 가방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난이도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☆☆☆☆☆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48" y="1847662"/>
            <a:ext cx="2337318" cy="2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34646" y="130168"/>
            <a:ext cx="2863117" cy="875293"/>
            <a:chOff x="1780932" y="2052902"/>
            <a:chExt cx="6024720" cy="1841836"/>
          </a:xfrm>
        </p:grpSpPr>
        <p:sp>
          <p:nvSpPr>
            <p:cNvPr id="23" name="직사각형 22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932" y="2052902"/>
              <a:ext cx="1953571" cy="18418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3085019" y="3247098"/>
              <a:ext cx="38872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52963" y="2429409"/>
              <a:ext cx="4243172" cy="77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범위</a:t>
              </a:r>
              <a:endPara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89535"/>
              </p:ext>
            </p:extLst>
          </p:nvPr>
        </p:nvGraphicFramePr>
        <p:xfrm>
          <a:off x="234646" y="1043967"/>
          <a:ext cx="8634146" cy="5760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63">
                  <a:extLst>
                    <a:ext uri="{9D8B030D-6E8A-4147-A177-3AD203B41FA5}">
                      <a16:colId xmlns:a16="http://schemas.microsoft.com/office/drawing/2014/main" val="385743166"/>
                    </a:ext>
                  </a:extLst>
                </a:gridCol>
                <a:gridCol w="2956264">
                  <a:extLst>
                    <a:ext uri="{9D8B030D-6E8A-4147-A177-3AD203B41FA5}">
                      <a16:colId xmlns:a16="http://schemas.microsoft.com/office/drawing/2014/main" val="584734577"/>
                    </a:ext>
                  </a:extLst>
                </a:gridCol>
              </a:tblGrid>
              <a:tr h="28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marL="87426" marR="87426" marT="43713" marB="4371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최소 범위</a:t>
                      </a:r>
                    </a:p>
                  </a:txBody>
                  <a:tcPr marL="87426" marR="87426" marT="43713" marB="4371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추가 범위</a:t>
                      </a:r>
                    </a:p>
                  </a:txBody>
                  <a:tcPr marL="87426" marR="87426" marT="43713" marB="4371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컨트롤</a:t>
                      </a:r>
                    </a:p>
                  </a:txBody>
                  <a:tcPr marL="87426" marR="87426" marT="43713" marB="43713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Space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bar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 입력으로 점프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방향키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↓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입력으로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포복</a:t>
                      </a:r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Space bar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 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 연타로 이단 점프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맵</a:t>
                      </a:r>
                    </a:p>
                  </a:txBody>
                  <a:tcPr marL="87426" marR="87426" marT="43713" marB="43713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횡 스크롤 방식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스테이지 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1, 2, 3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각각 나뉨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각 스테이지 컨셉에 맞는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배경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삽입</a:t>
                      </a:r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언덕이나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절벽 추가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난이도</a:t>
                      </a:r>
                    </a:p>
                  </a:txBody>
                  <a:tcPr marL="87426" marR="87426" marT="43713" marB="43713" anchor="ctr"/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스테이지를 넘어갈 수록 장애물들의 발생률 및 캐릭터의 달리는 속도 증가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스테이지 및 장애물</a:t>
                      </a:r>
                    </a:p>
                  </a:txBody>
                  <a:tcPr marL="87426" marR="87426" marT="43713" marB="43713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도착 지점에 도달하면 다음 스테이지로 전환</a:t>
                      </a:r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Stage 1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: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한국산업기술대학교의 등굣길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        장애물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누워있는 길고양이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바람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Stage 2 : 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출근시간대 사당역에서의 출근길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       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만취한 아저씨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쓰레기통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Stage 3 :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귀경길의 서울역 안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       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뛰어다니는 어린이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분실된 가방</a:t>
                      </a:r>
                      <a:endParaRPr lang="en-US" altLang="ko-KR" sz="1400" baseline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장애물을 부딪히면 캐릭터의 생명 게이지 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-1</a:t>
                      </a:r>
                    </a:p>
                    <a:p>
                      <a:pPr algn="l" latinLnBrk="1"/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장애물마다 피하는 방법 달리하기 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포복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점프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혹은 이단 점프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모델링</a:t>
                      </a:r>
                    </a:p>
                  </a:txBody>
                  <a:tcPr marL="87426" marR="87426" marT="43713" marB="43713" anchor="ctr"/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기본 캐릭터</a:t>
                      </a:r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</a:t>
                      </a:r>
                      <a:endParaRPr lang="en-US" altLang="ko-KR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사운드</a:t>
                      </a:r>
                    </a:p>
                  </a:txBody>
                  <a:tcPr marL="87426" marR="87426" marT="43713" marB="43713" anchor="ctr"/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배경음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게임 성공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및 오버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장애물과의 충돌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점프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</a:t>
                      </a:r>
                    </a:p>
                  </a:txBody>
                  <a:tcPr marL="87426" marR="87426" marT="43713" marB="4371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애니메이션</a:t>
                      </a:r>
                    </a:p>
                  </a:txBody>
                  <a:tcPr marL="87426" marR="87426" marT="43713" marB="43713" anchor="ctr"/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모션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장애물과의 충돌 모션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장애물의 모션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게임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오버 및 </a:t>
                      </a:r>
                      <a:r>
                        <a:rPr lang="ko-KR" altLang="en-US" sz="1400" baseline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성공시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캐릭터의 모션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87426" marR="87426" marT="43713" marB="4371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6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66856" y="2107009"/>
            <a:ext cx="582281" cy="5822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56" y="4191364"/>
            <a:ext cx="582281" cy="58228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37068" y="130168"/>
            <a:ext cx="2860695" cy="873009"/>
            <a:chOff x="1786029" y="2052902"/>
            <a:chExt cx="6019623" cy="1837030"/>
          </a:xfrm>
        </p:grpSpPr>
        <p:sp>
          <p:nvSpPr>
            <p:cNvPr id="21" name="직사각형 20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029" y="2052902"/>
              <a:ext cx="1948472" cy="18370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/>
            <p:cNvSpPr txBox="1"/>
            <p:nvPr/>
          </p:nvSpPr>
          <p:spPr>
            <a:xfrm>
              <a:off x="3452963" y="2429409"/>
              <a:ext cx="4243172" cy="77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계획</a:t>
              </a:r>
              <a:endPara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49156"/>
              </p:ext>
            </p:extLst>
          </p:nvPr>
        </p:nvGraphicFramePr>
        <p:xfrm>
          <a:off x="237068" y="1143599"/>
          <a:ext cx="8649480" cy="55996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리소스 수집</a:t>
                      </a:r>
                      <a:r>
                        <a:rPr lang="en-US" altLang="ko-KR" sz="140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사이즈 및 좌표 설정</a:t>
                      </a:r>
                      <a:r>
                        <a:rPr lang="en-US" altLang="ko-KR" sz="140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캔버스 위</a:t>
                      </a:r>
                      <a:r>
                        <a:rPr lang="ko-KR" altLang="en-US" sz="1400" baseline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언덕 생성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생명 게이지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현재 위치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남은 시간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배치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이동과 애니메이션 구현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 구현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및 애니메이션 구현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충돌 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밸런스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게임 시작 화면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8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이펙트 구현</a:t>
                      </a:r>
                      <a:r>
                        <a:rPr lang="en-US" altLang="ko-KR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사운드 넣기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9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테스트 및 수정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9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5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494</Words>
  <Application>Microsoft Office PowerPoint</Application>
  <PresentationFormat>화면 슬라이드 쇼(4:3)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나눔바른고딕</vt:lpstr>
      <vt:lpstr>나눔바른고딕 Light</vt:lpstr>
      <vt:lpstr>나눔바른펜</vt:lpstr>
      <vt:lpstr>Arial</vt:lpstr>
      <vt:lpstr>Calibri</vt:lpstr>
      <vt:lpstr>Calibri Light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cy s</cp:lastModifiedBy>
  <cp:revision>55</cp:revision>
  <dcterms:created xsi:type="dcterms:W3CDTF">2016-09-19T23:57:10Z</dcterms:created>
  <dcterms:modified xsi:type="dcterms:W3CDTF">2016-09-22T15:10:35Z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