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87" r:id="rId6"/>
    <p:sldId id="261" r:id="rId7"/>
    <p:sldId id="262" r:id="rId8"/>
    <p:sldId id="263" r:id="rId9"/>
    <p:sldId id="294" r:id="rId10"/>
    <p:sldId id="264" r:id="rId11"/>
    <p:sldId id="265" r:id="rId12"/>
    <p:sldId id="266" r:id="rId13"/>
    <p:sldId id="288" r:id="rId14"/>
    <p:sldId id="267" r:id="rId15"/>
    <p:sldId id="268" r:id="rId16"/>
    <p:sldId id="269" r:id="rId17"/>
    <p:sldId id="270" r:id="rId18"/>
    <p:sldId id="271" r:id="rId19"/>
    <p:sldId id="275" r:id="rId20"/>
    <p:sldId id="273" r:id="rId21"/>
    <p:sldId id="289" r:id="rId22"/>
    <p:sldId id="274" r:id="rId23"/>
    <p:sldId id="276" r:id="rId24"/>
    <p:sldId id="286" r:id="rId25"/>
    <p:sldId id="277" r:id="rId26"/>
    <p:sldId id="278" r:id="rId27"/>
    <p:sldId id="284" r:id="rId28"/>
    <p:sldId id="290" r:id="rId29"/>
    <p:sldId id="295" r:id="rId30"/>
    <p:sldId id="281" r:id="rId31"/>
    <p:sldId id="282" r:id="rId32"/>
    <p:sldId id="283" r:id="rId33"/>
    <p:sldId id="291" r:id="rId34"/>
    <p:sldId id="293" r:id="rId35"/>
    <p:sldId id="29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13"/>
    <p:restoredTop sz="96327"/>
  </p:normalViewPr>
  <p:slideViewPr>
    <p:cSldViewPr snapToGrid="0" snapToObjects="1">
      <p:cViewPr varScale="1">
        <p:scale>
          <a:sx n="128" d="100"/>
          <a:sy n="128"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2/6/22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2/6/22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ECF46-51D8-3F48-8A6E-2CE7AF84404E}"/>
              </a:ext>
            </a:extLst>
          </p:cNvPr>
          <p:cNvSpPr>
            <a:spLocks noGrp="1"/>
          </p:cNvSpPr>
          <p:nvPr>
            <p:ph type="ctrTitle"/>
          </p:nvPr>
        </p:nvSpPr>
        <p:spPr>
          <a:xfrm>
            <a:off x="1887150" y="439524"/>
            <a:ext cx="8791575" cy="2387600"/>
          </a:xfrm>
        </p:spPr>
        <p:txBody>
          <a:bodyPr>
            <a:normAutofit/>
          </a:bodyPr>
          <a:lstStyle/>
          <a:p>
            <a:pPr algn="ctr"/>
            <a:r>
              <a:rPr lang="fr-FR" sz="4000" dirty="0"/>
              <a:t>PROJET 2 OPEN CLASS ROOMS </a:t>
            </a:r>
            <a:br>
              <a:rPr lang="fr-FR" sz="4000" dirty="0"/>
            </a:br>
            <a:r>
              <a:rPr lang="fr-FR" sz="4000" dirty="0"/>
              <a:t>DATA SCIENCE  </a:t>
            </a:r>
            <a:br>
              <a:rPr lang="fr-FR" sz="4000" dirty="0"/>
            </a:br>
            <a:r>
              <a:rPr lang="fr-FR" sz="4000" dirty="0"/>
              <a:t>ANALYSE DES DONNEES DE SYSTEMES EDUCATIFS</a:t>
            </a:r>
          </a:p>
        </p:txBody>
      </p:sp>
      <p:sp>
        <p:nvSpPr>
          <p:cNvPr id="3" name="Sous-titre 2">
            <a:extLst>
              <a:ext uri="{FF2B5EF4-FFF2-40B4-BE49-F238E27FC236}">
                <a16:creationId xmlns:a16="http://schemas.microsoft.com/office/drawing/2014/main" id="{46AE00D5-4BF9-6C43-A41C-4BD0FA608823}"/>
              </a:ext>
            </a:extLst>
          </p:cNvPr>
          <p:cNvSpPr>
            <a:spLocks noGrp="1"/>
          </p:cNvSpPr>
          <p:nvPr>
            <p:ph type="subTitle" idx="1"/>
          </p:nvPr>
        </p:nvSpPr>
        <p:spPr>
          <a:xfrm>
            <a:off x="3932916" y="6117025"/>
            <a:ext cx="6655374" cy="602902"/>
          </a:xfrm>
        </p:spPr>
        <p:txBody>
          <a:bodyPr>
            <a:noAutofit/>
          </a:bodyPr>
          <a:lstStyle/>
          <a:p>
            <a:r>
              <a:rPr lang="fr-FR" sz="1600" dirty="0"/>
              <a:t>ETUDIANT : Sylvain CARLEVATO, MENTOR : ZIED JEMAI</a:t>
            </a:r>
          </a:p>
        </p:txBody>
      </p:sp>
      <p:pic>
        <p:nvPicPr>
          <p:cNvPr id="1026" name="Picture 2">
            <a:extLst>
              <a:ext uri="{FF2B5EF4-FFF2-40B4-BE49-F238E27FC236}">
                <a16:creationId xmlns:a16="http://schemas.microsoft.com/office/drawing/2014/main" id="{7478D0AE-3EA4-3343-934A-97A7F177C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3608" y="3001945"/>
            <a:ext cx="4858657" cy="29402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4531113-636F-A846-A24A-79AAF573C0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728" y="238471"/>
            <a:ext cx="1479797" cy="1479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79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B0119F-592B-7B4E-B16F-D6EA4D36AFC7}"/>
              </a:ext>
            </a:extLst>
          </p:cNvPr>
          <p:cNvSpPr>
            <a:spLocks noGrp="1"/>
          </p:cNvSpPr>
          <p:nvPr>
            <p:ph type="title"/>
          </p:nvPr>
        </p:nvSpPr>
        <p:spPr>
          <a:xfrm>
            <a:off x="1143000" y="203206"/>
            <a:ext cx="9905998" cy="1478570"/>
          </a:xfrm>
        </p:spPr>
        <p:txBody>
          <a:bodyPr/>
          <a:lstStyle/>
          <a:p>
            <a:r>
              <a:rPr lang="fr-FR" dirty="0"/>
              <a:t>INSPECTION DES DONNEES :</a:t>
            </a:r>
          </a:p>
        </p:txBody>
      </p:sp>
      <p:sp>
        <p:nvSpPr>
          <p:cNvPr id="3" name="Espace réservé du contenu 2">
            <a:extLst>
              <a:ext uri="{FF2B5EF4-FFF2-40B4-BE49-F238E27FC236}">
                <a16:creationId xmlns:a16="http://schemas.microsoft.com/office/drawing/2014/main" id="{A5CDC286-8862-FC41-A5BA-E388CB66C4EB}"/>
              </a:ext>
            </a:extLst>
          </p:cNvPr>
          <p:cNvSpPr>
            <a:spLocks noGrp="1"/>
          </p:cNvSpPr>
          <p:nvPr>
            <p:ph idx="1"/>
          </p:nvPr>
        </p:nvSpPr>
        <p:spPr>
          <a:xfrm>
            <a:off x="1143001" y="1483215"/>
            <a:ext cx="9715500" cy="2933664"/>
          </a:xfrm>
        </p:spPr>
        <p:txBody>
          <a:bodyPr>
            <a:noAutofit/>
          </a:bodyPr>
          <a:lstStyle/>
          <a:p>
            <a:pPr>
              <a:buFont typeface="Wingdings" pitchFamily="2" charset="2"/>
              <a:buChar char="§"/>
            </a:pPr>
            <a:r>
              <a:rPr lang="fr-FR" sz="2000" b="1" dirty="0"/>
              <a:t> </a:t>
            </a:r>
            <a:r>
              <a:rPr lang="fr-FR" sz="2000" b="1" u="sng" dirty="0"/>
              <a:t>Quatrième Fichier : </a:t>
            </a:r>
            <a:r>
              <a:rPr lang="fr-FR" sz="2000" b="1" u="sng" dirty="0" err="1"/>
              <a:t>EdStatsFootNote.csv</a:t>
            </a:r>
            <a:r>
              <a:rPr lang="fr-FR" sz="2000" b="1" u="sng" dirty="0"/>
              <a:t> : </a:t>
            </a:r>
            <a:endParaRPr lang="fr-FR" sz="2000" b="1" dirty="0"/>
          </a:p>
          <a:p>
            <a:pPr marL="0" indent="0">
              <a:buNone/>
            </a:pPr>
            <a:r>
              <a:rPr lang="fr-FR" sz="2000" b="1" dirty="0"/>
              <a:t>     Dataframe initiale constituée de 643638 Lignes et de 5 Variables.</a:t>
            </a:r>
          </a:p>
          <a:p>
            <a:pPr marL="0" indent="0">
              <a:buNone/>
            </a:pPr>
            <a:r>
              <a:rPr lang="fr-FR" sz="2000" b="1" dirty="0"/>
              <a:t>     Dataframe donnant des informations sur des intervalles de temps, peu utiles à notre </a:t>
            </a:r>
          </a:p>
          <a:p>
            <a:pPr marL="0" indent="0">
              <a:buNone/>
            </a:pPr>
            <a:r>
              <a:rPr lang="fr-FR" sz="2000" b="1" dirty="0"/>
              <a:t>     analyse.</a:t>
            </a:r>
          </a:p>
          <a:p>
            <a:pPr marL="0" indent="0">
              <a:buNone/>
            </a:pPr>
            <a:r>
              <a:rPr lang="fr-FR" sz="2000" b="1" dirty="0"/>
              <a:t>     Colonne ‘Unnamed :4’, constituée de Valeurs manquantes.</a:t>
            </a:r>
          </a:p>
          <a:p>
            <a:pPr marL="0" indent="0">
              <a:buNone/>
            </a:pPr>
            <a:r>
              <a:rPr lang="fr-FR" sz="2000" b="1" dirty="0"/>
              <a:t>     Aucune valeur dupliquée.</a:t>
            </a:r>
          </a:p>
        </p:txBody>
      </p:sp>
      <p:pic>
        <p:nvPicPr>
          <p:cNvPr id="4" name="Image 3">
            <a:extLst>
              <a:ext uri="{FF2B5EF4-FFF2-40B4-BE49-F238E27FC236}">
                <a16:creationId xmlns:a16="http://schemas.microsoft.com/office/drawing/2014/main" id="{4AB77533-A59F-1B4A-B7C1-DA2176151E73}"/>
              </a:ext>
            </a:extLst>
          </p:cNvPr>
          <p:cNvPicPr>
            <a:picLocks noChangeAspect="1"/>
          </p:cNvPicPr>
          <p:nvPr/>
        </p:nvPicPr>
        <p:blipFill>
          <a:blip r:embed="rId2"/>
          <a:stretch>
            <a:fillRect/>
          </a:stretch>
        </p:blipFill>
        <p:spPr>
          <a:xfrm>
            <a:off x="2950936" y="4620079"/>
            <a:ext cx="6616700" cy="1879600"/>
          </a:xfrm>
          <a:prstGeom prst="rect">
            <a:avLst/>
          </a:prstGeom>
        </p:spPr>
      </p:pic>
      <p:sp>
        <p:nvSpPr>
          <p:cNvPr id="5" name="Rectangle 4">
            <a:extLst>
              <a:ext uri="{FF2B5EF4-FFF2-40B4-BE49-F238E27FC236}">
                <a16:creationId xmlns:a16="http://schemas.microsoft.com/office/drawing/2014/main" id="{D7297B05-A16F-344C-8555-4CBF804CB917}"/>
              </a:ext>
            </a:extLst>
          </p:cNvPr>
          <p:cNvSpPr/>
          <p:nvPr/>
        </p:nvSpPr>
        <p:spPr>
          <a:xfrm>
            <a:off x="3298371" y="4759779"/>
            <a:ext cx="1175658" cy="15757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42740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B0119F-592B-7B4E-B16F-D6EA4D36AFC7}"/>
              </a:ext>
            </a:extLst>
          </p:cNvPr>
          <p:cNvSpPr>
            <a:spLocks noGrp="1"/>
          </p:cNvSpPr>
          <p:nvPr>
            <p:ph type="title"/>
          </p:nvPr>
        </p:nvSpPr>
        <p:spPr>
          <a:xfrm>
            <a:off x="1143001" y="244928"/>
            <a:ext cx="9905998" cy="1478570"/>
          </a:xfrm>
        </p:spPr>
        <p:txBody>
          <a:bodyPr/>
          <a:lstStyle/>
          <a:p>
            <a:r>
              <a:rPr lang="fr-FR" dirty="0"/>
              <a:t>INSPECTION DES DONNEES :</a:t>
            </a:r>
          </a:p>
        </p:txBody>
      </p:sp>
      <p:sp>
        <p:nvSpPr>
          <p:cNvPr id="3" name="Espace réservé du contenu 2">
            <a:extLst>
              <a:ext uri="{FF2B5EF4-FFF2-40B4-BE49-F238E27FC236}">
                <a16:creationId xmlns:a16="http://schemas.microsoft.com/office/drawing/2014/main" id="{A5CDC286-8862-FC41-A5BA-E388CB66C4EB}"/>
              </a:ext>
            </a:extLst>
          </p:cNvPr>
          <p:cNvSpPr>
            <a:spLocks noGrp="1"/>
          </p:cNvSpPr>
          <p:nvPr>
            <p:ph idx="1"/>
          </p:nvPr>
        </p:nvSpPr>
        <p:spPr>
          <a:xfrm>
            <a:off x="1143001" y="1377781"/>
            <a:ext cx="9905998" cy="2486406"/>
          </a:xfrm>
        </p:spPr>
        <p:txBody>
          <a:bodyPr>
            <a:noAutofit/>
          </a:bodyPr>
          <a:lstStyle/>
          <a:p>
            <a:pPr>
              <a:buFont typeface="Wingdings" pitchFamily="2" charset="2"/>
              <a:buChar char="§"/>
            </a:pPr>
            <a:r>
              <a:rPr lang="fr-FR" sz="2000" b="1" dirty="0"/>
              <a:t> </a:t>
            </a:r>
            <a:r>
              <a:rPr lang="fr-FR" sz="2000" b="1" u="sng" dirty="0"/>
              <a:t>Cinquième Dataframe : </a:t>
            </a:r>
            <a:r>
              <a:rPr lang="fr-FR" sz="2000" b="1" u="sng" dirty="0" err="1"/>
              <a:t>EdStatsSeries.csv</a:t>
            </a:r>
            <a:r>
              <a:rPr lang="fr-FR" sz="2000" b="1" u="sng" dirty="0"/>
              <a:t> : </a:t>
            </a:r>
            <a:endParaRPr lang="fr-FR" sz="2000" b="1" dirty="0"/>
          </a:p>
          <a:p>
            <a:pPr marL="0" indent="0">
              <a:buNone/>
            </a:pPr>
            <a:r>
              <a:rPr lang="fr-FR" sz="2000" b="1" dirty="0"/>
              <a:t>     Dataframe initiale constituée de 3665 Lignes et de 21 Variables.</a:t>
            </a:r>
          </a:p>
          <a:p>
            <a:pPr marL="0" indent="0">
              <a:buNone/>
            </a:pPr>
            <a:r>
              <a:rPr lang="fr-FR" sz="2000" b="1" dirty="0"/>
              <a:t>     Dataframe présentant des objectifs gouvernementaux, en matière d’éducation.</a:t>
            </a:r>
          </a:p>
          <a:p>
            <a:pPr marL="0" indent="0">
              <a:buNone/>
            </a:pPr>
            <a:r>
              <a:rPr lang="fr-FR" sz="2000" b="1" dirty="0"/>
              <a:t>     Colonne ‘Unnamed :20’, constituée de Valeurs manquantes.</a:t>
            </a:r>
          </a:p>
          <a:p>
            <a:pPr marL="0" indent="0">
              <a:buNone/>
            </a:pPr>
            <a:r>
              <a:rPr lang="fr-FR" sz="2000" b="1" dirty="0"/>
              <a:t>     Aucune valeur dupliquée.</a:t>
            </a:r>
          </a:p>
        </p:txBody>
      </p:sp>
      <p:pic>
        <p:nvPicPr>
          <p:cNvPr id="5" name="Image 4">
            <a:extLst>
              <a:ext uri="{FF2B5EF4-FFF2-40B4-BE49-F238E27FC236}">
                <a16:creationId xmlns:a16="http://schemas.microsoft.com/office/drawing/2014/main" id="{AD16E4A1-1AA6-514A-9AB1-A166202A1FD1}"/>
              </a:ext>
            </a:extLst>
          </p:cNvPr>
          <p:cNvPicPr>
            <a:picLocks noChangeAspect="1"/>
          </p:cNvPicPr>
          <p:nvPr/>
        </p:nvPicPr>
        <p:blipFill>
          <a:blip r:embed="rId2"/>
          <a:stretch>
            <a:fillRect/>
          </a:stretch>
        </p:blipFill>
        <p:spPr>
          <a:xfrm>
            <a:off x="4310743" y="3826473"/>
            <a:ext cx="4142014" cy="2786599"/>
          </a:xfrm>
          <a:prstGeom prst="rect">
            <a:avLst/>
          </a:prstGeom>
        </p:spPr>
      </p:pic>
      <p:sp>
        <p:nvSpPr>
          <p:cNvPr id="6" name="Rectangle 5">
            <a:extLst>
              <a:ext uri="{FF2B5EF4-FFF2-40B4-BE49-F238E27FC236}">
                <a16:creationId xmlns:a16="http://schemas.microsoft.com/office/drawing/2014/main" id="{512DB11F-55ED-1043-AC26-0DD7B6A16CDF}"/>
              </a:ext>
            </a:extLst>
          </p:cNvPr>
          <p:cNvSpPr/>
          <p:nvPr/>
        </p:nvSpPr>
        <p:spPr>
          <a:xfrm>
            <a:off x="5788479" y="3924179"/>
            <a:ext cx="1306285" cy="2628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29549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8281DB-5992-0847-A2B4-8800DBEE3652}"/>
              </a:ext>
            </a:extLst>
          </p:cNvPr>
          <p:cNvSpPr>
            <a:spLocks noGrp="1"/>
          </p:cNvSpPr>
          <p:nvPr>
            <p:ph type="title"/>
          </p:nvPr>
        </p:nvSpPr>
        <p:spPr/>
        <p:txBody>
          <a:bodyPr/>
          <a:lstStyle/>
          <a:p>
            <a:r>
              <a:rPr lang="fr-FR" dirty="0"/>
              <a:t>BILAN :</a:t>
            </a:r>
          </a:p>
        </p:txBody>
      </p:sp>
      <p:sp>
        <p:nvSpPr>
          <p:cNvPr id="3" name="Espace réservé du contenu 2">
            <a:extLst>
              <a:ext uri="{FF2B5EF4-FFF2-40B4-BE49-F238E27FC236}">
                <a16:creationId xmlns:a16="http://schemas.microsoft.com/office/drawing/2014/main" id="{CF3DBC9A-3877-184F-9289-4C8064DFE8A6}"/>
              </a:ext>
            </a:extLst>
          </p:cNvPr>
          <p:cNvSpPr>
            <a:spLocks noGrp="1"/>
          </p:cNvSpPr>
          <p:nvPr>
            <p:ph idx="1"/>
          </p:nvPr>
        </p:nvSpPr>
        <p:spPr/>
        <p:txBody>
          <a:bodyPr>
            <a:normAutofit fontScale="92500" lnSpcReduction="10000"/>
          </a:bodyPr>
          <a:lstStyle/>
          <a:p>
            <a:pPr marL="0" indent="0">
              <a:buNone/>
            </a:pPr>
            <a:r>
              <a:rPr lang="fr-FR" dirty="0"/>
              <a:t>Ces trois dataframes seront conservés pour la pré analyse :</a:t>
            </a:r>
          </a:p>
          <a:p>
            <a:pPr>
              <a:buFontTx/>
              <a:buChar char="-"/>
            </a:pPr>
            <a:r>
              <a:rPr lang="fr-FR" dirty="0" err="1"/>
              <a:t>EdStatsData.csv</a:t>
            </a:r>
            <a:r>
              <a:rPr lang="fr-FR" dirty="0"/>
              <a:t> : qui contient la </a:t>
            </a:r>
            <a:r>
              <a:rPr lang="fr-FR" dirty="0" err="1"/>
              <a:t>target</a:t>
            </a:r>
            <a:r>
              <a:rPr lang="fr-FR" dirty="0"/>
              <a:t> nom de pays (= variable 'Country Name') et  </a:t>
            </a:r>
          </a:p>
          <a:p>
            <a:pPr marL="0" indent="0">
              <a:buNone/>
            </a:pPr>
            <a:r>
              <a:rPr lang="fr-FR" dirty="0"/>
              <a:t>   l'évolution des variables quantitatives des indicateurs par pays par années.</a:t>
            </a:r>
          </a:p>
          <a:p>
            <a:pPr>
              <a:buFontTx/>
              <a:buChar char="-"/>
            </a:pPr>
            <a:r>
              <a:rPr lang="fr-FR" dirty="0" err="1"/>
              <a:t>EdStatsCountry.csv</a:t>
            </a:r>
            <a:r>
              <a:rPr lang="fr-FR" dirty="0"/>
              <a:t> : qui contient la </a:t>
            </a:r>
            <a:r>
              <a:rPr lang="fr-FR" dirty="0" err="1"/>
              <a:t>target</a:t>
            </a:r>
            <a:r>
              <a:rPr lang="fr-FR" dirty="0"/>
              <a:t> nom de pays (= variable 'Short Name') et  </a:t>
            </a:r>
          </a:p>
          <a:p>
            <a:pPr marL="0" indent="0">
              <a:buNone/>
            </a:pPr>
            <a:r>
              <a:rPr lang="fr-FR" dirty="0"/>
              <a:t>   les régions et les groupes de revenus permettant de faire des regroupements.</a:t>
            </a:r>
          </a:p>
          <a:p>
            <a:pPr>
              <a:buFontTx/>
              <a:buChar char="-"/>
            </a:pPr>
            <a:r>
              <a:rPr lang="fr-FR" dirty="0" err="1"/>
              <a:t>EdStatSeries.csv</a:t>
            </a:r>
            <a:r>
              <a:rPr lang="fr-FR" dirty="0"/>
              <a:t> : qui contient des mots clés susceptibles d'être utilisés lors de notre </a:t>
            </a:r>
          </a:p>
          <a:p>
            <a:pPr marL="0" indent="0">
              <a:buNone/>
            </a:pPr>
            <a:r>
              <a:rPr lang="fr-FR" dirty="0"/>
              <a:t>   analyse.</a:t>
            </a:r>
          </a:p>
          <a:p>
            <a:pPr marL="0" indent="0">
              <a:buNone/>
            </a:pPr>
            <a:endParaRPr lang="fr-FR" dirty="0"/>
          </a:p>
        </p:txBody>
      </p:sp>
    </p:spTree>
    <p:extLst>
      <p:ext uri="{BB962C8B-B14F-4D97-AF65-F5344CB8AC3E}">
        <p14:creationId xmlns:p14="http://schemas.microsoft.com/office/powerpoint/2010/main" val="2491809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208E13-8239-3645-892A-8A981BF11539}"/>
              </a:ext>
            </a:extLst>
          </p:cNvPr>
          <p:cNvSpPr>
            <a:spLocks noGrp="1"/>
          </p:cNvSpPr>
          <p:nvPr>
            <p:ph type="title"/>
          </p:nvPr>
        </p:nvSpPr>
        <p:spPr>
          <a:xfrm>
            <a:off x="1681059" y="2689715"/>
            <a:ext cx="9905998" cy="1478570"/>
          </a:xfrm>
        </p:spPr>
        <p:txBody>
          <a:bodyPr>
            <a:normAutofit/>
          </a:bodyPr>
          <a:lstStyle/>
          <a:p>
            <a:r>
              <a:rPr lang="fr-FR" sz="4000" dirty="0"/>
              <a:t>RECHERCHE DES INDICATEURS PERTINENTS</a:t>
            </a:r>
          </a:p>
        </p:txBody>
      </p:sp>
    </p:spTree>
    <p:extLst>
      <p:ext uri="{BB962C8B-B14F-4D97-AF65-F5344CB8AC3E}">
        <p14:creationId xmlns:p14="http://schemas.microsoft.com/office/powerpoint/2010/main" val="3000296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926E2-0F2A-3144-AF1D-083DD3C79510}"/>
              </a:ext>
            </a:extLst>
          </p:cNvPr>
          <p:cNvSpPr>
            <a:spLocks noGrp="1"/>
          </p:cNvSpPr>
          <p:nvPr>
            <p:ph type="title"/>
          </p:nvPr>
        </p:nvSpPr>
        <p:spPr/>
        <p:txBody>
          <a:bodyPr/>
          <a:lstStyle/>
          <a:p>
            <a:r>
              <a:rPr lang="fr-FR" dirty="0"/>
              <a:t>RECHERCHE DES INDICATEURS PERTINENTS :</a:t>
            </a:r>
          </a:p>
        </p:txBody>
      </p:sp>
      <p:sp>
        <p:nvSpPr>
          <p:cNvPr id="3" name="Espace réservé du contenu 2">
            <a:extLst>
              <a:ext uri="{FF2B5EF4-FFF2-40B4-BE49-F238E27FC236}">
                <a16:creationId xmlns:a16="http://schemas.microsoft.com/office/drawing/2014/main" id="{34458BDB-E9B3-B349-8B6E-4D78010BE9AA}"/>
              </a:ext>
            </a:extLst>
          </p:cNvPr>
          <p:cNvSpPr>
            <a:spLocks noGrp="1"/>
          </p:cNvSpPr>
          <p:nvPr>
            <p:ph idx="1"/>
          </p:nvPr>
        </p:nvSpPr>
        <p:spPr/>
        <p:txBody>
          <a:bodyPr>
            <a:normAutofit lnSpcReduction="10000"/>
          </a:bodyPr>
          <a:lstStyle/>
          <a:p>
            <a:pPr>
              <a:buFont typeface="Wingdings" pitchFamily="2" charset="2"/>
              <a:buChar char="§"/>
            </a:pPr>
            <a:r>
              <a:rPr lang="fr-FR" dirty="0"/>
              <a:t>Recherche des Indicateurs répondant à notre problématique :</a:t>
            </a:r>
          </a:p>
          <a:p>
            <a:pPr marL="0" indent="0">
              <a:buNone/>
            </a:pPr>
            <a:r>
              <a:rPr lang="fr-FR" dirty="0"/>
              <a:t>On part du fichier nommé « new_ed_stat_data3 ».</a:t>
            </a:r>
          </a:p>
          <a:p>
            <a:pPr marL="0" indent="0">
              <a:buNone/>
            </a:pPr>
            <a:r>
              <a:rPr lang="fr-FR" dirty="0"/>
              <a:t>On filtre pour ne garder que les items utiles.</a:t>
            </a:r>
          </a:p>
          <a:p>
            <a:pPr marL="0" indent="0">
              <a:buNone/>
            </a:pPr>
            <a:r>
              <a:rPr lang="fr-FR" dirty="0"/>
              <a:t>On dénombre 3665 indicateurs différents et 242 noms de  « pays » différents, initialement.</a:t>
            </a:r>
          </a:p>
          <a:p>
            <a:pPr marL="0" indent="0">
              <a:buNone/>
            </a:pPr>
            <a:r>
              <a:rPr lang="fr-FR" dirty="0"/>
              <a:t>Utilisation d’un fichier « extérieur », nommé </a:t>
            </a:r>
            <a:r>
              <a:rPr lang="fr-FR" dirty="0" err="1"/>
              <a:t>all.csv</a:t>
            </a:r>
            <a:r>
              <a:rPr lang="fr-FR" dirty="0"/>
              <a:t>, pour avoir des noms de pays « propres ».</a:t>
            </a:r>
          </a:p>
        </p:txBody>
      </p:sp>
    </p:spTree>
    <p:extLst>
      <p:ext uri="{BB962C8B-B14F-4D97-AF65-F5344CB8AC3E}">
        <p14:creationId xmlns:p14="http://schemas.microsoft.com/office/powerpoint/2010/main" val="2326584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926E2-0F2A-3144-AF1D-083DD3C79510}"/>
              </a:ext>
            </a:extLst>
          </p:cNvPr>
          <p:cNvSpPr>
            <a:spLocks noGrp="1"/>
          </p:cNvSpPr>
          <p:nvPr>
            <p:ph type="title"/>
          </p:nvPr>
        </p:nvSpPr>
        <p:spPr>
          <a:xfrm>
            <a:off x="1141412" y="402617"/>
            <a:ext cx="9905998" cy="1478570"/>
          </a:xfrm>
        </p:spPr>
        <p:txBody>
          <a:bodyPr/>
          <a:lstStyle/>
          <a:p>
            <a:r>
              <a:rPr lang="fr-FR" dirty="0"/>
              <a:t>RECHERCHE DES INDICATEURS PERTINENTS :</a:t>
            </a:r>
          </a:p>
        </p:txBody>
      </p:sp>
      <p:sp>
        <p:nvSpPr>
          <p:cNvPr id="3" name="Espace réservé du contenu 2">
            <a:extLst>
              <a:ext uri="{FF2B5EF4-FFF2-40B4-BE49-F238E27FC236}">
                <a16:creationId xmlns:a16="http://schemas.microsoft.com/office/drawing/2014/main" id="{34458BDB-E9B3-B349-8B6E-4D78010BE9AA}"/>
              </a:ext>
            </a:extLst>
          </p:cNvPr>
          <p:cNvSpPr>
            <a:spLocks noGrp="1"/>
          </p:cNvSpPr>
          <p:nvPr>
            <p:ph idx="1"/>
          </p:nvPr>
        </p:nvSpPr>
        <p:spPr>
          <a:xfrm>
            <a:off x="1141411" y="1573456"/>
            <a:ext cx="9905999" cy="2716213"/>
          </a:xfrm>
        </p:spPr>
        <p:txBody>
          <a:bodyPr>
            <a:normAutofit/>
          </a:bodyPr>
          <a:lstStyle/>
          <a:p>
            <a:pPr>
              <a:buFont typeface="Wingdings" pitchFamily="2" charset="2"/>
              <a:buChar char="§"/>
            </a:pPr>
            <a:r>
              <a:rPr lang="fr-FR" dirty="0"/>
              <a:t>Recherche des Indicateurs répondant à notre problématique :</a:t>
            </a:r>
          </a:p>
          <a:p>
            <a:pPr marL="0" indent="0">
              <a:buNone/>
            </a:pPr>
            <a:r>
              <a:rPr lang="fr-FR" dirty="0"/>
              <a:t>On fusionne « new_ed_stat_data3 » et « new_country_data2  », qui donne « </a:t>
            </a:r>
            <a:r>
              <a:rPr lang="fr-FR" dirty="0" err="1"/>
              <a:t>datastudysupreme</a:t>
            </a:r>
            <a:r>
              <a:rPr lang="fr-FR" dirty="0"/>
              <a:t> ».</a:t>
            </a:r>
          </a:p>
          <a:p>
            <a:pPr marL="0" indent="0">
              <a:buNone/>
            </a:pPr>
            <a:r>
              <a:rPr lang="fr-FR" dirty="0"/>
              <a:t>On fusionne « code pays » et « </a:t>
            </a:r>
            <a:r>
              <a:rPr lang="fr-FR" dirty="0" err="1"/>
              <a:t>datastudysupreme</a:t>
            </a:r>
            <a:r>
              <a:rPr lang="fr-FR" dirty="0"/>
              <a:t> ».</a:t>
            </a:r>
          </a:p>
          <a:p>
            <a:pPr marL="0" indent="0">
              <a:buNone/>
            </a:pPr>
            <a:r>
              <a:rPr lang="fr-FR" dirty="0"/>
              <a:t>On filtre encore la </a:t>
            </a:r>
            <a:r>
              <a:rPr lang="fr-FR" dirty="0" err="1"/>
              <a:t>dataframe</a:t>
            </a:r>
            <a:r>
              <a:rPr lang="fr-FR" dirty="0"/>
              <a:t> obtenue, qui portera le nom de « </a:t>
            </a:r>
            <a:r>
              <a:rPr lang="fr-FR" dirty="0" err="1"/>
              <a:t>datapropre</a:t>
            </a:r>
            <a:r>
              <a:rPr lang="fr-FR" dirty="0"/>
              <a:t> ».</a:t>
            </a:r>
          </a:p>
          <a:p>
            <a:endParaRPr lang="fr-FR" dirty="0"/>
          </a:p>
        </p:txBody>
      </p:sp>
      <p:pic>
        <p:nvPicPr>
          <p:cNvPr id="4" name="Image 3">
            <a:extLst>
              <a:ext uri="{FF2B5EF4-FFF2-40B4-BE49-F238E27FC236}">
                <a16:creationId xmlns:a16="http://schemas.microsoft.com/office/drawing/2014/main" id="{2D66ADA8-E142-984D-8E71-564A7DB5F7BF}"/>
              </a:ext>
            </a:extLst>
          </p:cNvPr>
          <p:cNvPicPr>
            <a:picLocks noChangeAspect="1"/>
          </p:cNvPicPr>
          <p:nvPr/>
        </p:nvPicPr>
        <p:blipFill>
          <a:blip r:embed="rId2"/>
          <a:stretch>
            <a:fillRect/>
          </a:stretch>
        </p:blipFill>
        <p:spPr>
          <a:xfrm>
            <a:off x="3367874" y="4396197"/>
            <a:ext cx="5733085" cy="2128621"/>
          </a:xfrm>
          <a:prstGeom prst="rect">
            <a:avLst/>
          </a:prstGeom>
        </p:spPr>
      </p:pic>
      <p:sp>
        <p:nvSpPr>
          <p:cNvPr id="5" name="Rectangle 4">
            <a:extLst>
              <a:ext uri="{FF2B5EF4-FFF2-40B4-BE49-F238E27FC236}">
                <a16:creationId xmlns:a16="http://schemas.microsoft.com/office/drawing/2014/main" id="{41C0A5F3-ABB8-1544-A927-3F73EC914540}"/>
              </a:ext>
            </a:extLst>
          </p:cNvPr>
          <p:cNvSpPr/>
          <p:nvPr/>
        </p:nvSpPr>
        <p:spPr>
          <a:xfrm>
            <a:off x="3747407" y="4457700"/>
            <a:ext cx="3559629" cy="19976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48657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A35B00-3B75-C148-9052-9AD5592E58D2}"/>
              </a:ext>
            </a:extLst>
          </p:cNvPr>
          <p:cNvSpPr>
            <a:spLocks noGrp="1"/>
          </p:cNvSpPr>
          <p:nvPr>
            <p:ph type="title"/>
          </p:nvPr>
        </p:nvSpPr>
        <p:spPr/>
        <p:txBody>
          <a:bodyPr/>
          <a:lstStyle/>
          <a:p>
            <a:r>
              <a:rPr lang="fr-FR" dirty="0"/>
              <a:t>CIBLAGE</a:t>
            </a:r>
          </a:p>
        </p:txBody>
      </p:sp>
      <p:sp>
        <p:nvSpPr>
          <p:cNvPr id="3" name="Espace réservé du contenu 2">
            <a:extLst>
              <a:ext uri="{FF2B5EF4-FFF2-40B4-BE49-F238E27FC236}">
                <a16:creationId xmlns:a16="http://schemas.microsoft.com/office/drawing/2014/main" id="{D88579F3-2A5C-F24B-AC33-EBD966398AD6}"/>
              </a:ext>
            </a:extLst>
          </p:cNvPr>
          <p:cNvSpPr>
            <a:spLocks noGrp="1"/>
          </p:cNvSpPr>
          <p:nvPr>
            <p:ph idx="1"/>
          </p:nvPr>
        </p:nvSpPr>
        <p:spPr/>
        <p:txBody>
          <a:bodyPr>
            <a:normAutofit fontScale="92500"/>
          </a:bodyPr>
          <a:lstStyle/>
          <a:p>
            <a:pPr>
              <a:buFont typeface="Wingdings" pitchFamily="2" charset="2"/>
              <a:buChar char="§"/>
            </a:pPr>
            <a:r>
              <a:rPr lang="fr-FR" dirty="0"/>
              <a:t>La cible de notre entreprise :</a:t>
            </a:r>
          </a:p>
          <a:p>
            <a:pPr>
              <a:buFontTx/>
              <a:buChar char="-"/>
            </a:pPr>
            <a:r>
              <a:rPr lang="fr-FR" dirty="0"/>
              <a:t>La population des 15-24 ans.</a:t>
            </a:r>
          </a:p>
          <a:p>
            <a:pPr>
              <a:buFontTx/>
              <a:buChar char="-"/>
            </a:pPr>
            <a:r>
              <a:rPr lang="fr-FR" dirty="0"/>
              <a:t>La population des 20-24 ans.</a:t>
            </a:r>
          </a:p>
          <a:p>
            <a:pPr>
              <a:buFontTx/>
              <a:buChar char="-"/>
            </a:pPr>
            <a:r>
              <a:rPr lang="fr-FR" dirty="0"/>
              <a:t>Le nombre d'étudiants scolarisés au niveau lycée et universités.</a:t>
            </a:r>
          </a:p>
          <a:p>
            <a:pPr>
              <a:buFontTx/>
              <a:buChar char="-"/>
            </a:pPr>
            <a:r>
              <a:rPr lang="fr-FR" dirty="0"/>
              <a:t>Le contexte économique par pays (Produit Intérieur Brut).</a:t>
            </a:r>
          </a:p>
          <a:p>
            <a:pPr>
              <a:buFontTx/>
              <a:buChar char="-"/>
            </a:pPr>
            <a:r>
              <a:rPr lang="fr-FR" dirty="0"/>
              <a:t>Les moyens de communication (accès à l'informatique, accès au réseau internet).</a:t>
            </a:r>
          </a:p>
          <a:p>
            <a:endParaRPr lang="fr-FR" dirty="0"/>
          </a:p>
        </p:txBody>
      </p:sp>
    </p:spTree>
    <p:extLst>
      <p:ext uri="{BB962C8B-B14F-4D97-AF65-F5344CB8AC3E}">
        <p14:creationId xmlns:p14="http://schemas.microsoft.com/office/powerpoint/2010/main" val="3413863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A35B00-3B75-C148-9052-9AD5592E58D2}"/>
              </a:ext>
            </a:extLst>
          </p:cNvPr>
          <p:cNvSpPr>
            <a:spLocks noGrp="1"/>
          </p:cNvSpPr>
          <p:nvPr>
            <p:ph type="title"/>
          </p:nvPr>
        </p:nvSpPr>
        <p:spPr>
          <a:xfrm>
            <a:off x="1144589" y="0"/>
            <a:ext cx="9905998" cy="1478570"/>
          </a:xfrm>
        </p:spPr>
        <p:txBody>
          <a:bodyPr/>
          <a:lstStyle/>
          <a:p>
            <a:r>
              <a:rPr lang="fr-FR" dirty="0"/>
              <a:t>CIBLAGE</a:t>
            </a:r>
          </a:p>
        </p:txBody>
      </p:sp>
      <p:sp>
        <p:nvSpPr>
          <p:cNvPr id="3" name="Espace réservé du contenu 2">
            <a:extLst>
              <a:ext uri="{FF2B5EF4-FFF2-40B4-BE49-F238E27FC236}">
                <a16:creationId xmlns:a16="http://schemas.microsoft.com/office/drawing/2014/main" id="{D88579F3-2A5C-F24B-AC33-EBD966398AD6}"/>
              </a:ext>
            </a:extLst>
          </p:cNvPr>
          <p:cNvSpPr>
            <a:spLocks noGrp="1"/>
          </p:cNvSpPr>
          <p:nvPr>
            <p:ph idx="1"/>
          </p:nvPr>
        </p:nvSpPr>
        <p:spPr>
          <a:xfrm>
            <a:off x="1141413" y="1028923"/>
            <a:ext cx="10531298" cy="3386694"/>
          </a:xfrm>
        </p:spPr>
        <p:txBody>
          <a:bodyPr>
            <a:normAutofit fontScale="77500" lnSpcReduction="20000"/>
          </a:bodyPr>
          <a:lstStyle/>
          <a:p>
            <a:pPr>
              <a:buFont typeface="Wingdings" pitchFamily="2" charset="2"/>
              <a:buChar char="§"/>
            </a:pPr>
            <a:r>
              <a:rPr lang="fr-FR" dirty="0"/>
              <a:t>Les différents mots clés à rechercher :</a:t>
            </a:r>
          </a:p>
          <a:p>
            <a:pPr marL="0" indent="0">
              <a:buNone/>
            </a:pPr>
            <a:r>
              <a:rPr lang="fr-FR" dirty="0"/>
              <a:t>- 15 : pour la cible de la population des 15-19 ans.</a:t>
            </a:r>
          </a:p>
          <a:p>
            <a:pPr marL="0" indent="0">
              <a:buNone/>
            </a:pPr>
            <a:r>
              <a:rPr lang="fr-FR" dirty="0"/>
              <a:t>- 20 : pour la cible de la population des 20-24 ans.</a:t>
            </a:r>
          </a:p>
          <a:p>
            <a:pPr marL="0" indent="0">
              <a:buNone/>
            </a:pPr>
            <a:r>
              <a:rPr lang="fr-FR" dirty="0"/>
              <a:t>- ENROLMENT : pour l'éducation.</a:t>
            </a:r>
          </a:p>
          <a:p>
            <a:pPr marL="0" indent="0">
              <a:buNone/>
            </a:pPr>
            <a:r>
              <a:rPr lang="fr-FR" dirty="0"/>
              <a:t>- GDPP : pour l'économie.</a:t>
            </a:r>
          </a:p>
          <a:p>
            <a:pPr marL="0" indent="0">
              <a:buNone/>
            </a:pPr>
            <a:r>
              <a:rPr lang="fr-FR" dirty="0"/>
              <a:t>- IT : pour l'accès aux infrastructures techniques (Internet).</a:t>
            </a:r>
          </a:p>
          <a:p>
            <a:pPr marL="0" indent="0">
              <a:buNone/>
            </a:pPr>
            <a:r>
              <a:rPr lang="fr-FR" dirty="0"/>
              <a:t>- CP : pour l'accès aux ordinateurs.</a:t>
            </a:r>
          </a:p>
          <a:p>
            <a:pPr>
              <a:buFont typeface="Wingdings" pitchFamily="2" charset="2"/>
              <a:buChar char="§"/>
            </a:pPr>
            <a:r>
              <a:rPr lang="fr-FR" dirty="0"/>
              <a:t>Exemple de Ciblage Démographique :</a:t>
            </a:r>
          </a:p>
          <a:p>
            <a:endParaRPr lang="fr-FR" dirty="0"/>
          </a:p>
        </p:txBody>
      </p:sp>
      <p:pic>
        <p:nvPicPr>
          <p:cNvPr id="4" name="Image 3">
            <a:extLst>
              <a:ext uri="{FF2B5EF4-FFF2-40B4-BE49-F238E27FC236}">
                <a16:creationId xmlns:a16="http://schemas.microsoft.com/office/drawing/2014/main" id="{D112FB7A-F453-454F-976C-708BB06F9B03}"/>
              </a:ext>
            </a:extLst>
          </p:cNvPr>
          <p:cNvPicPr>
            <a:picLocks noChangeAspect="1"/>
          </p:cNvPicPr>
          <p:nvPr/>
        </p:nvPicPr>
        <p:blipFill>
          <a:blip r:embed="rId2"/>
          <a:stretch>
            <a:fillRect/>
          </a:stretch>
        </p:blipFill>
        <p:spPr>
          <a:xfrm>
            <a:off x="3759199" y="4415617"/>
            <a:ext cx="5970586" cy="2181416"/>
          </a:xfrm>
          <a:prstGeom prst="rect">
            <a:avLst/>
          </a:prstGeom>
        </p:spPr>
      </p:pic>
      <p:sp>
        <p:nvSpPr>
          <p:cNvPr id="6" name="Rectangle 5">
            <a:extLst>
              <a:ext uri="{FF2B5EF4-FFF2-40B4-BE49-F238E27FC236}">
                <a16:creationId xmlns:a16="http://schemas.microsoft.com/office/drawing/2014/main" id="{470CB899-A602-344C-8F5C-983F4F64545B}"/>
              </a:ext>
            </a:extLst>
          </p:cNvPr>
          <p:cNvSpPr/>
          <p:nvPr/>
        </p:nvSpPr>
        <p:spPr>
          <a:xfrm>
            <a:off x="4204606" y="4477105"/>
            <a:ext cx="1559379" cy="20584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C2FAC83E-DEDE-0646-AE27-5DF108523651}"/>
              </a:ext>
            </a:extLst>
          </p:cNvPr>
          <p:cNvSpPr/>
          <p:nvPr/>
        </p:nvSpPr>
        <p:spPr>
          <a:xfrm>
            <a:off x="6915150" y="4477105"/>
            <a:ext cx="1102179" cy="20584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30375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0AE4EB-7B50-8A45-A8BF-2D21FE8A1875}"/>
              </a:ext>
            </a:extLst>
          </p:cNvPr>
          <p:cNvSpPr>
            <a:spLocks noGrp="1"/>
          </p:cNvSpPr>
          <p:nvPr>
            <p:ph type="title"/>
          </p:nvPr>
        </p:nvSpPr>
        <p:spPr>
          <a:xfrm>
            <a:off x="1355902" y="629807"/>
            <a:ext cx="9905998" cy="1478570"/>
          </a:xfrm>
        </p:spPr>
        <p:txBody>
          <a:bodyPr/>
          <a:lstStyle/>
          <a:p>
            <a:r>
              <a:rPr lang="fr-FR" dirty="0"/>
              <a:t>PROPORTION DES INDICATEURS RETENUS EN 2014</a:t>
            </a:r>
          </a:p>
        </p:txBody>
      </p:sp>
      <p:pic>
        <p:nvPicPr>
          <p:cNvPr id="7" name="Image 6">
            <a:extLst>
              <a:ext uri="{FF2B5EF4-FFF2-40B4-BE49-F238E27FC236}">
                <a16:creationId xmlns:a16="http://schemas.microsoft.com/office/drawing/2014/main" id="{D5B71E19-58F3-4F48-B6B3-6C0BB37D6B6B}"/>
              </a:ext>
            </a:extLst>
          </p:cNvPr>
          <p:cNvPicPr>
            <a:picLocks noChangeAspect="1"/>
          </p:cNvPicPr>
          <p:nvPr/>
        </p:nvPicPr>
        <p:blipFill>
          <a:blip r:embed="rId2"/>
          <a:stretch>
            <a:fillRect/>
          </a:stretch>
        </p:blipFill>
        <p:spPr>
          <a:xfrm>
            <a:off x="1860550" y="2453922"/>
            <a:ext cx="8470900" cy="2717800"/>
          </a:xfrm>
          <a:prstGeom prst="rect">
            <a:avLst/>
          </a:prstGeom>
        </p:spPr>
      </p:pic>
      <p:sp>
        <p:nvSpPr>
          <p:cNvPr id="8" name="ZoneTexte 7">
            <a:extLst>
              <a:ext uri="{FF2B5EF4-FFF2-40B4-BE49-F238E27FC236}">
                <a16:creationId xmlns:a16="http://schemas.microsoft.com/office/drawing/2014/main" id="{02A7D7DE-F654-DB4F-A13B-41D159B5E02D}"/>
              </a:ext>
            </a:extLst>
          </p:cNvPr>
          <p:cNvSpPr txBox="1"/>
          <p:nvPr/>
        </p:nvSpPr>
        <p:spPr>
          <a:xfrm>
            <a:off x="1738489" y="5517267"/>
            <a:ext cx="8592961" cy="646331"/>
          </a:xfrm>
          <a:prstGeom prst="rect">
            <a:avLst/>
          </a:prstGeom>
          <a:noFill/>
        </p:spPr>
        <p:txBody>
          <a:bodyPr wrap="square" rtlCol="0">
            <a:spAutoFit/>
          </a:bodyPr>
          <a:lstStyle/>
          <a:p>
            <a:r>
              <a:rPr lang="fr-FR" dirty="0"/>
              <a:t>On constate que l’indicateur « CMP » est égale à 0, pour 2014. </a:t>
            </a:r>
          </a:p>
          <a:p>
            <a:r>
              <a:rPr lang="fr-FR" dirty="0"/>
              <a:t>Il est donc éliminé par la méthode Python pop().</a:t>
            </a:r>
          </a:p>
        </p:txBody>
      </p:sp>
    </p:spTree>
    <p:extLst>
      <p:ext uri="{BB962C8B-B14F-4D97-AF65-F5344CB8AC3E}">
        <p14:creationId xmlns:p14="http://schemas.microsoft.com/office/powerpoint/2010/main" val="2761222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B257B7-924F-3347-89EC-8F43ADE10E2D}"/>
              </a:ext>
            </a:extLst>
          </p:cNvPr>
          <p:cNvSpPr>
            <a:spLocks noGrp="1"/>
          </p:cNvSpPr>
          <p:nvPr>
            <p:ph type="title"/>
          </p:nvPr>
        </p:nvSpPr>
        <p:spPr>
          <a:xfrm>
            <a:off x="1143001" y="408261"/>
            <a:ext cx="9905998" cy="1478570"/>
          </a:xfrm>
        </p:spPr>
        <p:txBody>
          <a:bodyPr>
            <a:normAutofit fontScale="90000"/>
          </a:bodyPr>
          <a:lstStyle/>
          <a:p>
            <a:r>
              <a:rPr lang="en-US" dirty="0"/>
              <a:t>Matrice de remplissage des valeurs manquantes en fonction des indicateurs choisis ET DE LA REGION “SOUTH ASIA” :</a:t>
            </a:r>
            <a:endParaRPr lang="fr-FR" dirty="0"/>
          </a:p>
        </p:txBody>
      </p:sp>
      <p:pic>
        <p:nvPicPr>
          <p:cNvPr id="5" name="Image 4">
            <a:extLst>
              <a:ext uri="{FF2B5EF4-FFF2-40B4-BE49-F238E27FC236}">
                <a16:creationId xmlns:a16="http://schemas.microsoft.com/office/drawing/2014/main" id="{6B10A933-7901-9D40-BD3B-883A3B6F23AA}"/>
              </a:ext>
            </a:extLst>
          </p:cNvPr>
          <p:cNvPicPr>
            <a:picLocks noChangeAspect="1"/>
          </p:cNvPicPr>
          <p:nvPr/>
        </p:nvPicPr>
        <p:blipFill>
          <a:blip r:embed="rId2"/>
          <a:stretch>
            <a:fillRect/>
          </a:stretch>
        </p:blipFill>
        <p:spPr>
          <a:xfrm>
            <a:off x="4122965" y="1886831"/>
            <a:ext cx="4425044" cy="4706856"/>
          </a:xfrm>
          <a:prstGeom prst="rect">
            <a:avLst/>
          </a:prstGeom>
        </p:spPr>
      </p:pic>
      <p:sp>
        <p:nvSpPr>
          <p:cNvPr id="6" name="Rectangle 5">
            <a:extLst>
              <a:ext uri="{FF2B5EF4-FFF2-40B4-BE49-F238E27FC236}">
                <a16:creationId xmlns:a16="http://schemas.microsoft.com/office/drawing/2014/main" id="{39BA9D64-28A1-7743-B533-9D63A2BB7099}"/>
              </a:ext>
            </a:extLst>
          </p:cNvPr>
          <p:cNvSpPr/>
          <p:nvPr/>
        </p:nvSpPr>
        <p:spPr>
          <a:xfrm>
            <a:off x="6449787" y="1886831"/>
            <a:ext cx="1387928" cy="43760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0998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96ACC3-9BC8-1045-910E-541C82E15CA8}"/>
              </a:ext>
            </a:extLst>
          </p:cNvPr>
          <p:cNvSpPr>
            <a:spLocks noGrp="1"/>
          </p:cNvSpPr>
          <p:nvPr>
            <p:ph type="title"/>
          </p:nvPr>
        </p:nvSpPr>
        <p:spPr/>
        <p:txBody>
          <a:bodyPr/>
          <a:lstStyle/>
          <a:p>
            <a:r>
              <a:rPr lang="fr-FR" dirty="0"/>
              <a:t>Introduction </a:t>
            </a:r>
          </a:p>
        </p:txBody>
      </p:sp>
      <p:sp>
        <p:nvSpPr>
          <p:cNvPr id="3" name="Espace réservé du contenu 2">
            <a:extLst>
              <a:ext uri="{FF2B5EF4-FFF2-40B4-BE49-F238E27FC236}">
                <a16:creationId xmlns:a16="http://schemas.microsoft.com/office/drawing/2014/main" id="{F33E3243-495B-B14F-B90B-3EAA6EF5E2C6}"/>
              </a:ext>
            </a:extLst>
          </p:cNvPr>
          <p:cNvSpPr>
            <a:spLocks noGrp="1"/>
          </p:cNvSpPr>
          <p:nvPr>
            <p:ph idx="1"/>
          </p:nvPr>
        </p:nvSpPr>
        <p:spPr/>
        <p:txBody>
          <a:bodyPr>
            <a:normAutofit fontScale="92500" lnSpcReduction="10000"/>
          </a:bodyPr>
          <a:lstStyle/>
          <a:p>
            <a:pPr marL="0" indent="0">
              <a:buNone/>
            </a:pPr>
            <a:r>
              <a:rPr lang="fr-FR" dirty="0"/>
              <a:t>Academy est notre entreprise, une start-up de la Ed Tech qui propose des formations    en ligne pour les lycéens et les enseignements supérieurs.</a:t>
            </a:r>
          </a:p>
          <a:p>
            <a:pPr marL="0" indent="0">
              <a:buNone/>
            </a:pPr>
            <a:r>
              <a:rPr lang="fr-FR" dirty="0"/>
              <a:t>Objectifs : </a:t>
            </a:r>
          </a:p>
          <a:p>
            <a:pPr marL="0" indent="0">
              <a:buNone/>
            </a:pPr>
            <a:r>
              <a:rPr lang="fr-FR" dirty="0"/>
              <a:t>A partir des données de la Banque mondiale, réaliser une analyse pour déterminer :</a:t>
            </a:r>
          </a:p>
          <a:p>
            <a:pPr>
              <a:buFont typeface="Wingdings" pitchFamily="2" charset="2"/>
              <a:buChar char="§"/>
            </a:pPr>
            <a:r>
              <a:rPr lang="fr-FR" dirty="0"/>
              <a:t>Quels sont les pays avec un fort potentiel de clients pour nos services ?</a:t>
            </a:r>
          </a:p>
          <a:p>
            <a:pPr>
              <a:buFont typeface="Wingdings" pitchFamily="2" charset="2"/>
              <a:buChar char="§"/>
            </a:pPr>
            <a:r>
              <a:rPr lang="fr-FR" dirty="0"/>
              <a:t>Pour chacun de ces pays, quelle sera l’évolution de ce potentiel de clients ?</a:t>
            </a:r>
          </a:p>
          <a:p>
            <a:pPr>
              <a:buFont typeface="Wingdings" pitchFamily="2" charset="2"/>
              <a:buChar char="§"/>
            </a:pPr>
            <a:r>
              <a:rPr lang="fr-FR" dirty="0"/>
              <a:t>Dans quels pays l'entreprise </a:t>
            </a:r>
            <a:r>
              <a:rPr lang="fr-FR" dirty="0" err="1"/>
              <a:t>doit-elle</a:t>
            </a:r>
            <a:r>
              <a:rPr lang="fr-FR" dirty="0"/>
              <a:t> opérer en priorité ?</a:t>
            </a:r>
          </a:p>
          <a:p>
            <a:endParaRPr lang="fr-FR" dirty="0"/>
          </a:p>
        </p:txBody>
      </p:sp>
    </p:spTree>
    <p:extLst>
      <p:ext uri="{BB962C8B-B14F-4D97-AF65-F5344CB8AC3E}">
        <p14:creationId xmlns:p14="http://schemas.microsoft.com/office/powerpoint/2010/main" val="1472410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CB72D9-EF3F-6A49-99D7-E602DF90DA3F}"/>
              </a:ext>
            </a:extLst>
          </p:cNvPr>
          <p:cNvSpPr>
            <a:spLocks noGrp="1"/>
          </p:cNvSpPr>
          <p:nvPr>
            <p:ph type="title"/>
          </p:nvPr>
        </p:nvSpPr>
        <p:spPr/>
        <p:txBody>
          <a:bodyPr/>
          <a:lstStyle/>
          <a:p>
            <a:r>
              <a:rPr lang="fr-FR" dirty="0"/>
              <a:t>CHOIX DES INDICATEUR PERTINENTS :</a:t>
            </a:r>
          </a:p>
        </p:txBody>
      </p:sp>
      <p:sp>
        <p:nvSpPr>
          <p:cNvPr id="3" name="Espace réservé du contenu 2">
            <a:extLst>
              <a:ext uri="{FF2B5EF4-FFF2-40B4-BE49-F238E27FC236}">
                <a16:creationId xmlns:a16="http://schemas.microsoft.com/office/drawing/2014/main" id="{83942602-59A0-9C4B-B45F-532F8794C4C5}"/>
              </a:ext>
            </a:extLst>
          </p:cNvPr>
          <p:cNvSpPr>
            <a:spLocks noGrp="1"/>
          </p:cNvSpPr>
          <p:nvPr>
            <p:ph idx="1"/>
          </p:nvPr>
        </p:nvSpPr>
        <p:spPr/>
        <p:txBody>
          <a:bodyPr/>
          <a:lstStyle/>
          <a:p>
            <a:pPr>
              <a:buFont typeface="Wingdings" pitchFamily="2" charset="2"/>
              <a:buChar char="§"/>
            </a:pPr>
            <a:r>
              <a:rPr lang="fr-FR" dirty="0"/>
              <a:t>Démographie : SP.POP.1524.TO.UN</a:t>
            </a:r>
          </a:p>
          <a:p>
            <a:pPr>
              <a:buFont typeface="Wingdings" pitchFamily="2" charset="2"/>
              <a:buChar char="§"/>
            </a:pPr>
            <a:r>
              <a:rPr lang="fr-FR" dirty="0"/>
              <a:t>Education Secondaire : UIS.E.4</a:t>
            </a:r>
          </a:p>
          <a:p>
            <a:pPr>
              <a:buFont typeface="Wingdings" pitchFamily="2" charset="2"/>
              <a:buChar char="§"/>
            </a:pPr>
            <a:r>
              <a:rPr lang="fr-FR" dirty="0"/>
              <a:t>Education Tertiaire : UIS.E.3</a:t>
            </a:r>
          </a:p>
          <a:p>
            <a:pPr>
              <a:buFont typeface="Wingdings" pitchFamily="2" charset="2"/>
              <a:buChar char="§"/>
            </a:pPr>
            <a:r>
              <a:rPr lang="fr-FR" dirty="0"/>
              <a:t>Economie : NY.GDP.MKTP.KD</a:t>
            </a:r>
          </a:p>
          <a:p>
            <a:pPr>
              <a:buFont typeface="Wingdings" pitchFamily="2" charset="2"/>
              <a:buChar char="§"/>
            </a:pPr>
            <a:r>
              <a:rPr lang="fr-FR" dirty="0"/>
              <a:t>Internet : IT.NET.USER.P2</a:t>
            </a:r>
          </a:p>
          <a:p>
            <a:endParaRPr lang="fr-FR" dirty="0"/>
          </a:p>
        </p:txBody>
      </p:sp>
    </p:spTree>
    <p:extLst>
      <p:ext uri="{BB962C8B-B14F-4D97-AF65-F5344CB8AC3E}">
        <p14:creationId xmlns:p14="http://schemas.microsoft.com/office/powerpoint/2010/main" val="1993849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9F7A215-E902-2C48-AD61-978A32F5DAC1}"/>
              </a:ext>
            </a:extLst>
          </p:cNvPr>
          <p:cNvSpPr>
            <a:spLocks noGrp="1"/>
          </p:cNvSpPr>
          <p:nvPr>
            <p:ph type="title"/>
          </p:nvPr>
        </p:nvSpPr>
        <p:spPr>
          <a:xfrm>
            <a:off x="974360" y="2897022"/>
            <a:ext cx="11991790" cy="2259593"/>
          </a:xfrm>
        </p:spPr>
        <p:txBody>
          <a:bodyPr>
            <a:normAutofit/>
          </a:bodyPr>
          <a:lstStyle/>
          <a:p>
            <a:r>
              <a:rPr lang="fr-FR" sz="3200" b="1" dirty="0"/>
              <a:t>Analyse Graphique par Matplotlib et par Seaborn</a:t>
            </a:r>
            <a:br>
              <a:rPr lang="fr-FR" b="1" dirty="0"/>
            </a:br>
            <a:br>
              <a:rPr lang="fr-FR" b="1" dirty="0"/>
            </a:br>
            <a:endParaRPr lang="fr-FR" dirty="0"/>
          </a:p>
        </p:txBody>
      </p:sp>
    </p:spTree>
    <p:extLst>
      <p:ext uri="{BB962C8B-B14F-4D97-AF65-F5344CB8AC3E}">
        <p14:creationId xmlns:p14="http://schemas.microsoft.com/office/powerpoint/2010/main" val="3280035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520321-39F6-AD43-82F2-9C05BF99154C}"/>
              </a:ext>
            </a:extLst>
          </p:cNvPr>
          <p:cNvSpPr>
            <a:spLocks noGrp="1"/>
          </p:cNvSpPr>
          <p:nvPr>
            <p:ph type="title"/>
          </p:nvPr>
        </p:nvSpPr>
        <p:spPr>
          <a:xfrm>
            <a:off x="1222022" y="73142"/>
            <a:ext cx="9905998" cy="1232860"/>
          </a:xfrm>
        </p:spPr>
        <p:txBody>
          <a:bodyPr>
            <a:normAutofit/>
          </a:bodyPr>
          <a:lstStyle/>
          <a:p>
            <a:br>
              <a:rPr lang="fr-FR" b="1" dirty="0"/>
            </a:br>
            <a:r>
              <a:rPr lang="fr-FR" b="1" dirty="0"/>
              <a:t>REPRESENTATION PAR MATPLOTLIB :</a:t>
            </a:r>
            <a:endParaRPr lang="fr-FR" dirty="0"/>
          </a:p>
        </p:txBody>
      </p:sp>
      <p:sp>
        <p:nvSpPr>
          <p:cNvPr id="3" name="Espace réservé du contenu 2">
            <a:extLst>
              <a:ext uri="{FF2B5EF4-FFF2-40B4-BE49-F238E27FC236}">
                <a16:creationId xmlns:a16="http://schemas.microsoft.com/office/drawing/2014/main" id="{4708FAD8-C764-8F4B-8AF3-8581893C0280}"/>
              </a:ext>
            </a:extLst>
          </p:cNvPr>
          <p:cNvSpPr>
            <a:spLocks noGrp="1"/>
          </p:cNvSpPr>
          <p:nvPr>
            <p:ph idx="1"/>
          </p:nvPr>
        </p:nvSpPr>
        <p:spPr>
          <a:xfrm>
            <a:off x="1222022" y="1227047"/>
            <a:ext cx="9616899" cy="640469"/>
          </a:xfrm>
        </p:spPr>
        <p:txBody>
          <a:bodyPr>
            <a:normAutofit/>
          </a:bodyPr>
          <a:lstStyle/>
          <a:p>
            <a:pPr>
              <a:buFont typeface="Wingdings" pitchFamily="2" charset="2"/>
              <a:buChar char="§"/>
            </a:pPr>
            <a:r>
              <a:rPr lang="fr-FR" dirty="0"/>
              <a:t>Graphiques Indicateurs par Zone Géographique, entre 2000 et 2016 :</a:t>
            </a:r>
          </a:p>
          <a:p>
            <a:endParaRPr lang="fr-FR" dirty="0"/>
          </a:p>
        </p:txBody>
      </p:sp>
      <p:pic>
        <p:nvPicPr>
          <p:cNvPr id="4" name="Image 3">
            <a:extLst>
              <a:ext uri="{FF2B5EF4-FFF2-40B4-BE49-F238E27FC236}">
                <a16:creationId xmlns:a16="http://schemas.microsoft.com/office/drawing/2014/main" id="{2AD60DBE-CF42-D14F-B80F-82AB051B0747}"/>
              </a:ext>
            </a:extLst>
          </p:cNvPr>
          <p:cNvPicPr>
            <a:picLocks noChangeAspect="1"/>
          </p:cNvPicPr>
          <p:nvPr/>
        </p:nvPicPr>
        <p:blipFill>
          <a:blip r:embed="rId2"/>
          <a:stretch>
            <a:fillRect/>
          </a:stretch>
        </p:blipFill>
        <p:spPr>
          <a:xfrm>
            <a:off x="4207183" y="2125171"/>
            <a:ext cx="3292305" cy="1641888"/>
          </a:xfrm>
          <a:prstGeom prst="rect">
            <a:avLst/>
          </a:prstGeom>
        </p:spPr>
      </p:pic>
      <p:pic>
        <p:nvPicPr>
          <p:cNvPr id="7" name="Image 6">
            <a:extLst>
              <a:ext uri="{FF2B5EF4-FFF2-40B4-BE49-F238E27FC236}">
                <a16:creationId xmlns:a16="http://schemas.microsoft.com/office/drawing/2014/main" id="{9AA70DEA-3432-1847-8EA4-BF0CC1C3D41A}"/>
              </a:ext>
            </a:extLst>
          </p:cNvPr>
          <p:cNvPicPr>
            <a:picLocks noChangeAspect="1"/>
          </p:cNvPicPr>
          <p:nvPr/>
        </p:nvPicPr>
        <p:blipFill>
          <a:blip r:embed="rId3"/>
          <a:stretch>
            <a:fillRect/>
          </a:stretch>
        </p:blipFill>
        <p:spPr>
          <a:xfrm>
            <a:off x="476642" y="2125171"/>
            <a:ext cx="3467374" cy="1641888"/>
          </a:xfrm>
          <a:prstGeom prst="rect">
            <a:avLst/>
          </a:prstGeom>
        </p:spPr>
      </p:pic>
      <p:pic>
        <p:nvPicPr>
          <p:cNvPr id="8" name="Image 7">
            <a:extLst>
              <a:ext uri="{FF2B5EF4-FFF2-40B4-BE49-F238E27FC236}">
                <a16:creationId xmlns:a16="http://schemas.microsoft.com/office/drawing/2014/main" id="{65AC1CFA-2CAB-E347-BE01-E743CDC9CD27}"/>
              </a:ext>
            </a:extLst>
          </p:cNvPr>
          <p:cNvPicPr>
            <a:picLocks noChangeAspect="1"/>
          </p:cNvPicPr>
          <p:nvPr/>
        </p:nvPicPr>
        <p:blipFill>
          <a:blip r:embed="rId4"/>
          <a:stretch>
            <a:fillRect/>
          </a:stretch>
        </p:blipFill>
        <p:spPr>
          <a:xfrm>
            <a:off x="7762656" y="2125171"/>
            <a:ext cx="3419298" cy="1641888"/>
          </a:xfrm>
          <a:prstGeom prst="rect">
            <a:avLst/>
          </a:prstGeom>
        </p:spPr>
      </p:pic>
      <p:pic>
        <p:nvPicPr>
          <p:cNvPr id="9" name="Image 8">
            <a:extLst>
              <a:ext uri="{FF2B5EF4-FFF2-40B4-BE49-F238E27FC236}">
                <a16:creationId xmlns:a16="http://schemas.microsoft.com/office/drawing/2014/main" id="{B2EBEFE6-C9EE-1844-82E7-4F5598774940}"/>
              </a:ext>
            </a:extLst>
          </p:cNvPr>
          <p:cNvPicPr>
            <a:picLocks noChangeAspect="1"/>
          </p:cNvPicPr>
          <p:nvPr/>
        </p:nvPicPr>
        <p:blipFill>
          <a:blip r:embed="rId5"/>
          <a:stretch>
            <a:fillRect/>
          </a:stretch>
        </p:blipFill>
        <p:spPr>
          <a:xfrm>
            <a:off x="1926771" y="4283573"/>
            <a:ext cx="3608693" cy="1790656"/>
          </a:xfrm>
          <a:prstGeom prst="rect">
            <a:avLst/>
          </a:prstGeom>
        </p:spPr>
      </p:pic>
      <p:pic>
        <p:nvPicPr>
          <p:cNvPr id="10" name="Image 9">
            <a:extLst>
              <a:ext uri="{FF2B5EF4-FFF2-40B4-BE49-F238E27FC236}">
                <a16:creationId xmlns:a16="http://schemas.microsoft.com/office/drawing/2014/main" id="{B00B3B94-D3AB-1245-9981-9E05F52A838E}"/>
              </a:ext>
            </a:extLst>
          </p:cNvPr>
          <p:cNvPicPr>
            <a:picLocks noChangeAspect="1"/>
          </p:cNvPicPr>
          <p:nvPr/>
        </p:nvPicPr>
        <p:blipFill>
          <a:blip r:embed="rId6"/>
          <a:stretch>
            <a:fillRect/>
          </a:stretch>
        </p:blipFill>
        <p:spPr>
          <a:xfrm>
            <a:off x="6175021" y="4293844"/>
            <a:ext cx="3608693" cy="1790657"/>
          </a:xfrm>
          <a:prstGeom prst="rect">
            <a:avLst/>
          </a:prstGeom>
        </p:spPr>
      </p:pic>
    </p:spTree>
    <p:extLst>
      <p:ext uri="{BB962C8B-B14F-4D97-AF65-F5344CB8AC3E}">
        <p14:creationId xmlns:p14="http://schemas.microsoft.com/office/powerpoint/2010/main" val="4099140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D2BE58-3AD8-074C-91AC-108DDC478800}"/>
              </a:ext>
            </a:extLst>
          </p:cNvPr>
          <p:cNvSpPr>
            <a:spLocks noGrp="1"/>
          </p:cNvSpPr>
          <p:nvPr>
            <p:ph type="title"/>
          </p:nvPr>
        </p:nvSpPr>
        <p:spPr/>
        <p:txBody>
          <a:bodyPr/>
          <a:lstStyle/>
          <a:p>
            <a:r>
              <a:rPr lang="fr-FR" dirty="0"/>
              <a:t>CONCLUSION de l’ANALYSE GRAPHIQUE DES INDICATEURS PAR MATPLOTLIB : </a:t>
            </a:r>
          </a:p>
        </p:txBody>
      </p:sp>
      <p:sp>
        <p:nvSpPr>
          <p:cNvPr id="3" name="Espace réservé du contenu 2">
            <a:extLst>
              <a:ext uri="{FF2B5EF4-FFF2-40B4-BE49-F238E27FC236}">
                <a16:creationId xmlns:a16="http://schemas.microsoft.com/office/drawing/2014/main" id="{B4B6E147-AB78-D846-A2A6-C1F0DE66963E}"/>
              </a:ext>
            </a:extLst>
          </p:cNvPr>
          <p:cNvSpPr>
            <a:spLocks noGrp="1"/>
          </p:cNvSpPr>
          <p:nvPr>
            <p:ph idx="1"/>
          </p:nvPr>
        </p:nvSpPr>
        <p:spPr/>
        <p:txBody>
          <a:bodyPr>
            <a:normAutofit fontScale="92500" lnSpcReduction="20000"/>
          </a:bodyPr>
          <a:lstStyle/>
          <a:p>
            <a:pPr>
              <a:buFont typeface="Wingdings" pitchFamily="2" charset="2"/>
              <a:buChar char="§"/>
            </a:pPr>
            <a:r>
              <a:rPr lang="fr-FR" dirty="0"/>
              <a:t>UIS.E.4 : L'Amérique du Nord, selon cet indicateur Education, reste prépondérante. </a:t>
            </a:r>
          </a:p>
          <a:p>
            <a:pPr>
              <a:buFont typeface="Wingdings" pitchFamily="2" charset="2"/>
              <a:buChar char="§"/>
            </a:pPr>
            <a:r>
              <a:rPr lang="fr-FR" dirty="0"/>
              <a:t>UIS.E.3 : L'Asie du Sud se détache largement sur les questions d'éducation, malgré une chute en 2013.</a:t>
            </a:r>
          </a:p>
          <a:p>
            <a:pPr>
              <a:buFont typeface="Wingdings" pitchFamily="2" charset="2"/>
              <a:buChar char="§"/>
            </a:pPr>
            <a:r>
              <a:rPr lang="fr-FR" dirty="0"/>
              <a:t>NY.GDP.MKTP : L'Amérique est prépondérante, concernant cet indicateur.</a:t>
            </a:r>
          </a:p>
          <a:p>
            <a:pPr>
              <a:buFont typeface="Wingdings" pitchFamily="2" charset="2"/>
              <a:buChar char="§"/>
            </a:pPr>
            <a:r>
              <a:rPr lang="fr-FR" dirty="0"/>
              <a:t>SP.POP.1524.TO.UN : L'Asie du Sud, selon cet indicateur Education, reste prépondérante. L'Amérique du Nord occupe la deuxième place.</a:t>
            </a:r>
          </a:p>
          <a:p>
            <a:pPr>
              <a:buFont typeface="Wingdings" pitchFamily="2" charset="2"/>
              <a:buChar char="§"/>
            </a:pPr>
            <a:r>
              <a:rPr lang="fr-FR" dirty="0"/>
              <a:t>IT.NET.USER.P2 : L'Amérique du Nord et l'Europe se démarquent largement, selon l'Indicateur Internet.</a:t>
            </a:r>
          </a:p>
          <a:p>
            <a:endParaRPr lang="fr-FR" dirty="0"/>
          </a:p>
        </p:txBody>
      </p:sp>
    </p:spTree>
    <p:extLst>
      <p:ext uri="{BB962C8B-B14F-4D97-AF65-F5344CB8AC3E}">
        <p14:creationId xmlns:p14="http://schemas.microsoft.com/office/powerpoint/2010/main" val="3777969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E09012-5F95-6A4D-A218-73B50B13ACCD}"/>
              </a:ext>
            </a:extLst>
          </p:cNvPr>
          <p:cNvSpPr>
            <a:spLocks noGrp="1"/>
          </p:cNvSpPr>
          <p:nvPr>
            <p:ph type="title"/>
          </p:nvPr>
        </p:nvSpPr>
        <p:spPr/>
        <p:txBody>
          <a:bodyPr/>
          <a:lstStyle/>
          <a:p>
            <a:r>
              <a:rPr lang="fr-FR" dirty="0"/>
              <a:t>Dataframe utile à l'élaboration des différentes boxplots par Indicateur :</a:t>
            </a:r>
          </a:p>
        </p:txBody>
      </p:sp>
      <p:pic>
        <p:nvPicPr>
          <p:cNvPr id="4" name="Image 3">
            <a:extLst>
              <a:ext uri="{FF2B5EF4-FFF2-40B4-BE49-F238E27FC236}">
                <a16:creationId xmlns:a16="http://schemas.microsoft.com/office/drawing/2014/main" id="{113BE054-697B-6F49-B801-8C8FE258D0A7}"/>
              </a:ext>
            </a:extLst>
          </p:cNvPr>
          <p:cNvPicPr>
            <a:picLocks noChangeAspect="1"/>
          </p:cNvPicPr>
          <p:nvPr/>
        </p:nvPicPr>
        <p:blipFill>
          <a:blip r:embed="rId2"/>
          <a:stretch>
            <a:fillRect/>
          </a:stretch>
        </p:blipFill>
        <p:spPr>
          <a:xfrm>
            <a:off x="2773178" y="2048370"/>
            <a:ext cx="7184557" cy="4433961"/>
          </a:xfrm>
          <a:prstGeom prst="rect">
            <a:avLst/>
          </a:prstGeom>
        </p:spPr>
      </p:pic>
      <p:sp>
        <p:nvSpPr>
          <p:cNvPr id="3" name="Rectangle 2">
            <a:extLst>
              <a:ext uri="{FF2B5EF4-FFF2-40B4-BE49-F238E27FC236}">
                <a16:creationId xmlns:a16="http://schemas.microsoft.com/office/drawing/2014/main" id="{CFA29C74-0B56-B744-B17A-07B161EEBC48}"/>
              </a:ext>
            </a:extLst>
          </p:cNvPr>
          <p:cNvSpPr/>
          <p:nvPr/>
        </p:nvSpPr>
        <p:spPr>
          <a:xfrm>
            <a:off x="3469821" y="2155371"/>
            <a:ext cx="5363936" cy="39841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38947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520321-39F6-AD43-82F2-9C05BF99154C}"/>
              </a:ext>
            </a:extLst>
          </p:cNvPr>
          <p:cNvSpPr>
            <a:spLocks noGrp="1"/>
          </p:cNvSpPr>
          <p:nvPr>
            <p:ph type="title"/>
          </p:nvPr>
        </p:nvSpPr>
        <p:spPr>
          <a:xfrm>
            <a:off x="1237013" y="0"/>
            <a:ext cx="9905998" cy="1232860"/>
          </a:xfrm>
        </p:spPr>
        <p:txBody>
          <a:bodyPr>
            <a:normAutofit fontScale="90000"/>
          </a:bodyPr>
          <a:lstStyle/>
          <a:p>
            <a:br>
              <a:rPr lang="fr-FR" b="1" dirty="0"/>
            </a:br>
            <a:br>
              <a:rPr lang="fr-FR" b="1" dirty="0"/>
            </a:br>
            <a:r>
              <a:rPr lang="fr-FR" b="1" dirty="0"/>
              <a:t>REPRESENTATION PAR SEABORN :</a:t>
            </a:r>
            <a:endParaRPr lang="fr-FR" dirty="0"/>
          </a:p>
        </p:txBody>
      </p:sp>
      <p:sp>
        <p:nvSpPr>
          <p:cNvPr id="3" name="Espace réservé du contenu 2">
            <a:extLst>
              <a:ext uri="{FF2B5EF4-FFF2-40B4-BE49-F238E27FC236}">
                <a16:creationId xmlns:a16="http://schemas.microsoft.com/office/drawing/2014/main" id="{4708FAD8-C764-8F4B-8AF3-8581893C0280}"/>
              </a:ext>
            </a:extLst>
          </p:cNvPr>
          <p:cNvSpPr>
            <a:spLocks noGrp="1"/>
          </p:cNvSpPr>
          <p:nvPr>
            <p:ph idx="1"/>
          </p:nvPr>
        </p:nvSpPr>
        <p:spPr>
          <a:xfrm>
            <a:off x="1237013" y="1372871"/>
            <a:ext cx="9616899" cy="640469"/>
          </a:xfrm>
        </p:spPr>
        <p:txBody>
          <a:bodyPr>
            <a:normAutofit/>
          </a:bodyPr>
          <a:lstStyle/>
          <a:p>
            <a:pPr>
              <a:buFont typeface="Wingdings" pitchFamily="2" charset="2"/>
              <a:buChar char="§"/>
            </a:pPr>
            <a:r>
              <a:rPr lang="fr-FR" dirty="0"/>
              <a:t>Boxplots Indicateurs selon les zones géographiques et pour l’année 2014 :</a:t>
            </a:r>
          </a:p>
          <a:p>
            <a:endParaRPr lang="fr-FR" dirty="0"/>
          </a:p>
        </p:txBody>
      </p:sp>
      <p:pic>
        <p:nvPicPr>
          <p:cNvPr id="4" name="Image 3">
            <a:extLst>
              <a:ext uri="{FF2B5EF4-FFF2-40B4-BE49-F238E27FC236}">
                <a16:creationId xmlns:a16="http://schemas.microsoft.com/office/drawing/2014/main" id="{C39A554C-4CFB-3F4C-8DCD-CBD59867F3D3}"/>
              </a:ext>
            </a:extLst>
          </p:cNvPr>
          <p:cNvPicPr>
            <a:picLocks noChangeAspect="1"/>
          </p:cNvPicPr>
          <p:nvPr/>
        </p:nvPicPr>
        <p:blipFill>
          <a:blip r:embed="rId2"/>
          <a:stretch>
            <a:fillRect/>
          </a:stretch>
        </p:blipFill>
        <p:spPr>
          <a:xfrm>
            <a:off x="574419" y="2125582"/>
            <a:ext cx="3552563" cy="1762804"/>
          </a:xfrm>
          <a:prstGeom prst="rect">
            <a:avLst/>
          </a:prstGeom>
        </p:spPr>
      </p:pic>
      <p:pic>
        <p:nvPicPr>
          <p:cNvPr id="5" name="Image 4">
            <a:extLst>
              <a:ext uri="{FF2B5EF4-FFF2-40B4-BE49-F238E27FC236}">
                <a16:creationId xmlns:a16="http://schemas.microsoft.com/office/drawing/2014/main" id="{B1E2E70B-A48D-1649-BB2C-57E59DF8717D}"/>
              </a:ext>
            </a:extLst>
          </p:cNvPr>
          <p:cNvPicPr>
            <a:picLocks noChangeAspect="1"/>
          </p:cNvPicPr>
          <p:nvPr/>
        </p:nvPicPr>
        <p:blipFill>
          <a:blip r:embed="rId3"/>
          <a:stretch>
            <a:fillRect/>
          </a:stretch>
        </p:blipFill>
        <p:spPr>
          <a:xfrm>
            <a:off x="4179087" y="2132483"/>
            <a:ext cx="3596337" cy="1762804"/>
          </a:xfrm>
          <a:prstGeom prst="rect">
            <a:avLst/>
          </a:prstGeom>
        </p:spPr>
      </p:pic>
      <p:pic>
        <p:nvPicPr>
          <p:cNvPr id="7" name="Image 6">
            <a:extLst>
              <a:ext uri="{FF2B5EF4-FFF2-40B4-BE49-F238E27FC236}">
                <a16:creationId xmlns:a16="http://schemas.microsoft.com/office/drawing/2014/main" id="{6D2F0772-B433-5D42-9C48-2CFB781413C2}"/>
              </a:ext>
            </a:extLst>
          </p:cNvPr>
          <p:cNvPicPr>
            <a:picLocks noChangeAspect="1"/>
          </p:cNvPicPr>
          <p:nvPr/>
        </p:nvPicPr>
        <p:blipFill>
          <a:blip r:embed="rId4"/>
          <a:stretch>
            <a:fillRect/>
          </a:stretch>
        </p:blipFill>
        <p:spPr>
          <a:xfrm>
            <a:off x="7879633" y="2132483"/>
            <a:ext cx="3614024" cy="1762804"/>
          </a:xfrm>
          <a:prstGeom prst="rect">
            <a:avLst/>
          </a:prstGeom>
        </p:spPr>
      </p:pic>
      <p:pic>
        <p:nvPicPr>
          <p:cNvPr id="8" name="Image 7">
            <a:extLst>
              <a:ext uri="{FF2B5EF4-FFF2-40B4-BE49-F238E27FC236}">
                <a16:creationId xmlns:a16="http://schemas.microsoft.com/office/drawing/2014/main" id="{13AE11E7-98A0-D64A-9611-811CDCC24A01}"/>
              </a:ext>
            </a:extLst>
          </p:cNvPr>
          <p:cNvPicPr>
            <a:picLocks noChangeAspect="1"/>
          </p:cNvPicPr>
          <p:nvPr/>
        </p:nvPicPr>
        <p:blipFill>
          <a:blip r:embed="rId5"/>
          <a:stretch>
            <a:fillRect/>
          </a:stretch>
        </p:blipFill>
        <p:spPr>
          <a:xfrm>
            <a:off x="1787979" y="4133573"/>
            <a:ext cx="3614023" cy="1762803"/>
          </a:xfrm>
          <a:prstGeom prst="rect">
            <a:avLst/>
          </a:prstGeom>
        </p:spPr>
      </p:pic>
      <p:pic>
        <p:nvPicPr>
          <p:cNvPr id="9" name="Image 8">
            <a:extLst>
              <a:ext uri="{FF2B5EF4-FFF2-40B4-BE49-F238E27FC236}">
                <a16:creationId xmlns:a16="http://schemas.microsoft.com/office/drawing/2014/main" id="{9F4ED900-EBB5-4749-B868-6C740DE79B6F}"/>
              </a:ext>
            </a:extLst>
          </p:cNvPr>
          <p:cNvPicPr>
            <a:picLocks noChangeAspect="1"/>
          </p:cNvPicPr>
          <p:nvPr/>
        </p:nvPicPr>
        <p:blipFill>
          <a:blip r:embed="rId6"/>
          <a:stretch>
            <a:fillRect/>
          </a:stretch>
        </p:blipFill>
        <p:spPr>
          <a:xfrm>
            <a:off x="6045462" y="4133573"/>
            <a:ext cx="3696914" cy="1762803"/>
          </a:xfrm>
          <a:prstGeom prst="rect">
            <a:avLst/>
          </a:prstGeom>
        </p:spPr>
      </p:pic>
    </p:spTree>
    <p:extLst>
      <p:ext uri="{BB962C8B-B14F-4D97-AF65-F5344CB8AC3E}">
        <p14:creationId xmlns:p14="http://schemas.microsoft.com/office/powerpoint/2010/main" val="1483608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520321-39F6-AD43-82F2-9C05BF99154C}"/>
              </a:ext>
            </a:extLst>
          </p:cNvPr>
          <p:cNvSpPr>
            <a:spLocks noGrp="1"/>
          </p:cNvSpPr>
          <p:nvPr>
            <p:ph type="title"/>
          </p:nvPr>
        </p:nvSpPr>
        <p:spPr>
          <a:xfrm>
            <a:off x="1222023" y="0"/>
            <a:ext cx="9905998" cy="1232860"/>
          </a:xfrm>
        </p:spPr>
        <p:txBody>
          <a:bodyPr>
            <a:normAutofit fontScale="90000"/>
          </a:bodyPr>
          <a:lstStyle/>
          <a:p>
            <a:br>
              <a:rPr lang="fr-FR" b="1" dirty="0"/>
            </a:br>
            <a:br>
              <a:rPr lang="fr-FR" b="1" dirty="0"/>
            </a:br>
            <a:r>
              <a:rPr lang="fr-FR" b="1" dirty="0"/>
              <a:t>REPRESENTATION PAR SEABORN :</a:t>
            </a:r>
            <a:endParaRPr lang="fr-FR" dirty="0"/>
          </a:p>
        </p:txBody>
      </p:sp>
      <p:sp>
        <p:nvSpPr>
          <p:cNvPr id="3" name="Espace réservé du contenu 2">
            <a:extLst>
              <a:ext uri="{FF2B5EF4-FFF2-40B4-BE49-F238E27FC236}">
                <a16:creationId xmlns:a16="http://schemas.microsoft.com/office/drawing/2014/main" id="{4708FAD8-C764-8F4B-8AF3-8581893C0280}"/>
              </a:ext>
            </a:extLst>
          </p:cNvPr>
          <p:cNvSpPr>
            <a:spLocks noGrp="1"/>
          </p:cNvSpPr>
          <p:nvPr>
            <p:ph idx="1"/>
          </p:nvPr>
        </p:nvSpPr>
        <p:spPr>
          <a:xfrm>
            <a:off x="1222023" y="1554868"/>
            <a:ext cx="9616899" cy="640469"/>
          </a:xfrm>
        </p:spPr>
        <p:txBody>
          <a:bodyPr>
            <a:normAutofit fontScale="70000" lnSpcReduction="20000"/>
          </a:bodyPr>
          <a:lstStyle/>
          <a:p>
            <a:pPr>
              <a:buFont typeface="Wingdings" pitchFamily="2" charset="2"/>
              <a:buChar char="§"/>
            </a:pPr>
            <a:r>
              <a:rPr lang="fr-FR" dirty="0"/>
              <a:t>Exemple de </a:t>
            </a:r>
            <a:r>
              <a:rPr lang="fr-FR" dirty="0" err="1"/>
              <a:t>Barplot</a:t>
            </a:r>
            <a:r>
              <a:rPr lang="fr-FR" dirty="0"/>
              <a:t> Indicateur « IT.NET.USER.P2 »,  selon les cinq pays de tête et pour l’année 2014 :</a:t>
            </a:r>
          </a:p>
          <a:p>
            <a:endParaRPr lang="fr-FR" dirty="0"/>
          </a:p>
        </p:txBody>
      </p:sp>
      <p:pic>
        <p:nvPicPr>
          <p:cNvPr id="6" name="Image 5">
            <a:extLst>
              <a:ext uri="{FF2B5EF4-FFF2-40B4-BE49-F238E27FC236}">
                <a16:creationId xmlns:a16="http://schemas.microsoft.com/office/drawing/2014/main" id="{2BBF2A2B-537C-974F-A193-D962F31EB8FA}"/>
              </a:ext>
            </a:extLst>
          </p:cNvPr>
          <p:cNvPicPr>
            <a:picLocks noChangeAspect="1"/>
          </p:cNvPicPr>
          <p:nvPr/>
        </p:nvPicPr>
        <p:blipFill>
          <a:blip r:embed="rId2"/>
          <a:stretch>
            <a:fillRect/>
          </a:stretch>
        </p:blipFill>
        <p:spPr>
          <a:xfrm>
            <a:off x="2808516" y="2195337"/>
            <a:ext cx="7008828" cy="4129737"/>
          </a:xfrm>
          <a:prstGeom prst="rect">
            <a:avLst/>
          </a:prstGeom>
        </p:spPr>
      </p:pic>
    </p:spTree>
    <p:extLst>
      <p:ext uri="{BB962C8B-B14F-4D97-AF65-F5344CB8AC3E}">
        <p14:creationId xmlns:p14="http://schemas.microsoft.com/office/powerpoint/2010/main" val="3917692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D2BE58-3AD8-074C-91AC-108DDC478800}"/>
              </a:ext>
            </a:extLst>
          </p:cNvPr>
          <p:cNvSpPr>
            <a:spLocks noGrp="1"/>
          </p:cNvSpPr>
          <p:nvPr>
            <p:ph type="title"/>
          </p:nvPr>
        </p:nvSpPr>
        <p:spPr/>
        <p:txBody>
          <a:bodyPr/>
          <a:lstStyle/>
          <a:p>
            <a:r>
              <a:rPr lang="fr-FR" dirty="0"/>
              <a:t>CONCLUSION de l’ANALYSE GRAPHIQUE PAR SEABORN : </a:t>
            </a:r>
          </a:p>
        </p:txBody>
      </p:sp>
      <p:sp>
        <p:nvSpPr>
          <p:cNvPr id="3" name="Espace réservé du contenu 2">
            <a:extLst>
              <a:ext uri="{FF2B5EF4-FFF2-40B4-BE49-F238E27FC236}">
                <a16:creationId xmlns:a16="http://schemas.microsoft.com/office/drawing/2014/main" id="{B4B6E147-AB78-D846-A2A6-C1F0DE66963E}"/>
              </a:ext>
            </a:extLst>
          </p:cNvPr>
          <p:cNvSpPr>
            <a:spLocks noGrp="1"/>
          </p:cNvSpPr>
          <p:nvPr>
            <p:ph idx="1"/>
          </p:nvPr>
        </p:nvSpPr>
        <p:spPr>
          <a:xfrm>
            <a:off x="1141412" y="2249487"/>
            <a:ext cx="10028815" cy="3989995"/>
          </a:xfrm>
        </p:spPr>
        <p:txBody>
          <a:bodyPr>
            <a:normAutofit fontScale="92500"/>
          </a:bodyPr>
          <a:lstStyle/>
          <a:p>
            <a:pPr>
              <a:buFont typeface="Wingdings" pitchFamily="2" charset="2"/>
              <a:buChar char="§"/>
            </a:pPr>
            <a:r>
              <a:rPr lang="fr-FR" dirty="0"/>
              <a:t>Boxplots : Pour certains indicateurs (Internet et Economie), on constate une grande disparité, c’est le cas de l’Amérique du Nord et de l’Asie, par exemple. Pour un indicateur comme celui de l’Education, l’Amérique du Nord et l’Asie du Sud Est / Pacifique, présentent également une assez grande disparité.</a:t>
            </a:r>
          </a:p>
          <a:p>
            <a:pPr>
              <a:buFont typeface="Wingdings" pitchFamily="2" charset="2"/>
              <a:buChar char="§"/>
            </a:pPr>
            <a:r>
              <a:rPr lang="fr-FR" dirty="0" err="1"/>
              <a:t>Barplots</a:t>
            </a:r>
            <a:r>
              <a:rPr lang="fr-FR" dirty="0"/>
              <a:t> : Une analyse par région et par pays a été menée. Par rapport à l’indicateur Internet, on a pu constater que la Norvège et la Suède présentaient les valeurs les plus hautes, « tirant » ainsi l’Europe vers le haut. Economiquement, les Etats Unis présentent les Valeurs les plus élevées. Pour la démographie, sans surprise, la Chine arrive en tête. Sur les questions d’Education, la Chine et les USA sont les leaders.</a:t>
            </a:r>
          </a:p>
        </p:txBody>
      </p:sp>
    </p:spTree>
    <p:extLst>
      <p:ext uri="{BB962C8B-B14F-4D97-AF65-F5344CB8AC3E}">
        <p14:creationId xmlns:p14="http://schemas.microsoft.com/office/powerpoint/2010/main" val="805237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9F7A215-E902-2C48-AD61-978A32F5DAC1}"/>
              </a:ext>
            </a:extLst>
          </p:cNvPr>
          <p:cNvSpPr>
            <a:spLocks noGrp="1"/>
          </p:cNvSpPr>
          <p:nvPr>
            <p:ph type="title"/>
          </p:nvPr>
        </p:nvSpPr>
        <p:spPr>
          <a:xfrm>
            <a:off x="1124263" y="2792091"/>
            <a:ext cx="11991790" cy="2259593"/>
          </a:xfrm>
        </p:spPr>
        <p:txBody>
          <a:bodyPr>
            <a:normAutofit/>
          </a:bodyPr>
          <a:lstStyle/>
          <a:p>
            <a:r>
              <a:rPr lang="fr-FR" b="1" dirty="0"/>
              <a:t>SCORING PAR PAYS ET PAR ZONE GEOGRAPHIQUE</a:t>
            </a:r>
            <a:br>
              <a:rPr lang="fr-FR" b="1" dirty="0"/>
            </a:br>
            <a:br>
              <a:rPr lang="fr-FR" b="1" dirty="0"/>
            </a:br>
            <a:endParaRPr lang="fr-FR" dirty="0"/>
          </a:p>
        </p:txBody>
      </p:sp>
    </p:spTree>
    <p:extLst>
      <p:ext uri="{BB962C8B-B14F-4D97-AF65-F5344CB8AC3E}">
        <p14:creationId xmlns:p14="http://schemas.microsoft.com/office/powerpoint/2010/main" val="355284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7971A2-6617-354A-9A17-A057E85409B6}"/>
              </a:ext>
            </a:extLst>
          </p:cNvPr>
          <p:cNvSpPr>
            <a:spLocks noGrp="1"/>
          </p:cNvSpPr>
          <p:nvPr>
            <p:ph type="title"/>
          </p:nvPr>
        </p:nvSpPr>
        <p:spPr>
          <a:xfrm>
            <a:off x="1141413" y="226632"/>
            <a:ext cx="9905998" cy="1478570"/>
          </a:xfrm>
        </p:spPr>
        <p:txBody>
          <a:bodyPr/>
          <a:lstStyle/>
          <a:p>
            <a:r>
              <a:rPr lang="fr-FR" dirty="0"/>
              <a:t>FORMULE DE DETERMINATION DU SCORE </a:t>
            </a:r>
          </a:p>
        </p:txBody>
      </p:sp>
      <p:sp>
        <p:nvSpPr>
          <p:cNvPr id="3" name="Espace réservé du contenu 2">
            <a:extLst>
              <a:ext uri="{FF2B5EF4-FFF2-40B4-BE49-F238E27FC236}">
                <a16:creationId xmlns:a16="http://schemas.microsoft.com/office/drawing/2014/main" id="{A1330069-2215-8040-8DFF-03109BD1489D}"/>
              </a:ext>
            </a:extLst>
          </p:cNvPr>
          <p:cNvSpPr>
            <a:spLocks noGrp="1"/>
          </p:cNvSpPr>
          <p:nvPr>
            <p:ph idx="1"/>
          </p:nvPr>
        </p:nvSpPr>
        <p:spPr>
          <a:xfrm>
            <a:off x="1141413" y="1277937"/>
            <a:ext cx="9317038" cy="2511426"/>
          </a:xfrm>
        </p:spPr>
        <p:txBody>
          <a:bodyPr/>
          <a:lstStyle/>
          <a:p>
            <a:pPr marL="0" indent="0">
              <a:buNone/>
            </a:pPr>
            <a:endParaRPr lang="fr-FR" dirty="0"/>
          </a:p>
          <a:p>
            <a:r>
              <a:rPr lang="fr-FR" dirty="0"/>
              <a:t>Exemple de Calcul du Score Internet par Pays :</a:t>
            </a:r>
          </a:p>
          <a:p>
            <a:pPr marL="0" indent="0">
              <a:buNone/>
            </a:pPr>
            <a:r>
              <a:rPr lang="fr-FR" dirty="0"/>
              <a:t>  </a:t>
            </a:r>
          </a:p>
        </p:txBody>
      </p:sp>
      <p:sp>
        <p:nvSpPr>
          <p:cNvPr id="4" name="Rectangle 3">
            <a:extLst>
              <a:ext uri="{FF2B5EF4-FFF2-40B4-BE49-F238E27FC236}">
                <a16:creationId xmlns:a16="http://schemas.microsoft.com/office/drawing/2014/main" id="{793CEAC8-AD23-3A48-B92B-F19467851C12}"/>
              </a:ext>
            </a:extLst>
          </p:cNvPr>
          <p:cNvSpPr/>
          <p:nvPr/>
        </p:nvSpPr>
        <p:spPr>
          <a:xfrm>
            <a:off x="1232809" y="3633966"/>
            <a:ext cx="10474778" cy="1200329"/>
          </a:xfrm>
          <a:prstGeom prst="rect">
            <a:avLst/>
          </a:prstGeom>
        </p:spPr>
        <p:txBody>
          <a:bodyPr wrap="square">
            <a:spAutoFit/>
          </a:bodyPr>
          <a:lstStyle/>
          <a:p>
            <a:pPr marL="342900" indent="-342900">
              <a:buFont typeface="Arial" panose="020B0604020202020204" pitchFamily="34" charset="0"/>
              <a:buChar char="•"/>
            </a:pPr>
            <a:r>
              <a:rPr lang="fr-FR" sz="2400" dirty="0"/>
              <a:t>Exemple de Calcul du Score </a:t>
            </a:r>
            <a:r>
              <a:rPr lang="fr-FR" sz="2400" dirty="0" err="1"/>
              <a:t>Enrolment</a:t>
            </a:r>
            <a:r>
              <a:rPr lang="fr-FR" sz="2400" dirty="0"/>
              <a:t> </a:t>
            </a:r>
            <a:r>
              <a:rPr lang="fr-FR" sz="2400" dirty="0" err="1"/>
              <a:t>Tertiary</a:t>
            </a:r>
            <a:r>
              <a:rPr lang="fr-FR" sz="2400" dirty="0"/>
              <a:t> par Zone Géographique :</a:t>
            </a:r>
          </a:p>
          <a:p>
            <a:endParaRPr lang="fr-FR" sz="2400" dirty="0"/>
          </a:p>
          <a:p>
            <a:r>
              <a:rPr lang="fr-FR" sz="2400" dirty="0"/>
              <a:t> </a:t>
            </a:r>
          </a:p>
        </p:txBody>
      </p:sp>
      <p:pic>
        <p:nvPicPr>
          <p:cNvPr id="5" name="Image 4">
            <a:extLst>
              <a:ext uri="{FF2B5EF4-FFF2-40B4-BE49-F238E27FC236}">
                <a16:creationId xmlns:a16="http://schemas.microsoft.com/office/drawing/2014/main" id="{014242FA-4F01-E64D-BC47-1131437B7E38}"/>
              </a:ext>
            </a:extLst>
          </p:cNvPr>
          <p:cNvPicPr>
            <a:picLocks noChangeAspect="1"/>
          </p:cNvPicPr>
          <p:nvPr/>
        </p:nvPicPr>
        <p:blipFill>
          <a:blip r:embed="rId2"/>
          <a:stretch>
            <a:fillRect/>
          </a:stretch>
        </p:blipFill>
        <p:spPr>
          <a:xfrm>
            <a:off x="1469571" y="2587778"/>
            <a:ext cx="9796121" cy="767779"/>
          </a:xfrm>
          <a:prstGeom prst="rect">
            <a:avLst/>
          </a:prstGeom>
        </p:spPr>
      </p:pic>
      <p:pic>
        <p:nvPicPr>
          <p:cNvPr id="6" name="Image 5">
            <a:extLst>
              <a:ext uri="{FF2B5EF4-FFF2-40B4-BE49-F238E27FC236}">
                <a16:creationId xmlns:a16="http://schemas.microsoft.com/office/drawing/2014/main" id="{F97CCFB2-36A4-6449-8228-BD2F96FE3EDF}"/>
              </a:ext>
            </a:extLst>
          </p:cNvPr>
          <p:cNvPicPr>
            <a:picLocks noChangeAspect="1"/>
          </p:cNvPicPr>
          <p:nvPr/>
        </p:nvPicPr>
        <p:blipFill>
          <a:blip r:embed="rId3"/>
          <a:stretch>
            <a:fillRect/>
          </a:stretch>
        </p:blipFill>
        <p:spPr>
          <a:xfrm>
            <a:off x="1469571" y="4624505"/>
            <a:ext cx="9851099" cy="772088"/>
          </a:xfrm>
          <a:prstGeom prst="rect">
            <a:avLst/>
          </a:prstGeom>
        </p:spPr>
      </p:pic>
    </p:spTree>
    <p:extLst>
      <p:ext uri="{BB962C8B-B14F-4D97-AF65-F5344CB8AC3E}">
        <p14:creationId xmlns:p14="http://schemas.microsoft.com/office/powerpoint/2010/main" val="2546094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517C65-C5DC-9C46-85FA-398695951FE2}"/>
              </a:ext>
            </a:extLst>
          </p:cNvPr>
          <p:cNvSpPr>
            <a:spLocks noGrp="1"/>
          </p:cNvSpPr>
          <p:nvPr>
            <p:ph type="title"/>
          </p:nvPr>
        </p:nvSpPr>
        <p:spPr>
          <a:xfrm>
            <a:off x="1141413" y="513587"/>
            <a:ext cx="9905998" cy="1630006"/>
          </a:xfrm>
        </p:spPr>
        <p:txBody>
          <a:bodyPr>
            <a:normAutofit/>
          </a:bodyPr>
          <a:lstStyle/>
          <a:p>
            <a:r>
              <a:rPr lang="fr-FR" sz="4000" dirty="0"/>
              <a:t>Plan </a:t>
            </a:r>
          </a:p>
        </p:txBody>
      </p:sp>
      <p:sp>
        <p:nvSpPr>
          <p:cNvPr id="3" name="Espace réservé du contenu 2">
            <a:extLst>
              <a:ext uri="{FF2B5EF4-FFF2-40B4-BE49-F238E27FC236}">
                <a16:creationId xmlns:a16="http://schemas.microsoft.com/office/drawing/2014/main" id="{F4D4EFF2-6623-2B4F-A733-FD86AAA13534}"/>
              </a:ext>
            </a:extLst>
          </p:cNvPr>
          <p:cNvSpPr>
            <a:spLocks noGrp="1"/>
          </p:cNvSpPr>
          <p:nvPr>
            <p:ph idx="1"/>
          </p:nvPr>
        </p:nvSpPr>
        <p:spPr>
          <a:xfrm>
            <a:off x="1141412" y="1873770"/>
            <a:ext cx="9905999" cy="3917431"/>
          </a:xfrm>
        </p:spPr>
        <p:txBody>
          <a:bodyPr>
            <a:normAutofit fontScale="85000" lnSpcReduction="20000"/>
          </a:bodyPr>
          <a:lstStyle/>
          <a:p>
            <a:pPr>
              <a:buFont typeface="Wingdings" pitchFamily="2" charset="2"/>
              <a:buChar char="§"/>
            </a:pPr>
            <a:r>
              <a:rPr lang="fr-FR" dirty="0"/>
              <a:t>Introduction.</a:t>
            </a:r>
          </a:p>
          <a:p>
            <a:pPr>
              <a:buFont typeface="Wingdings" pitchFamily="2" charset="2"/>
              <a:buChar char="§"/>
            </a:pPr>
            <a:r>
              <a:rPr lang="fr-FR" dirty="0"/>
              <a:t>Inspection des Données.</a:t>
            </a:r>
          </a:p>
          <a:p>
            <a:pPr>
              <a:buFont typeface="Wingdings" pitchFamily="2" charset="2"/>
              <a:buChar char="§"/>
            </a:pPr>
            <a:r>
              <a:rPr lang="fr-FR" dirty="0"/>
              <a:t>Analyse des Données.</a:t>
            </a:r>
          </a:p>
          <a:p>
            <a:pPr marL="0" indent="0">
              <a:buNone/>
            </a:pPr>
            <a:r>
              <a:rPr lang="fr-FR" dirty="0"/>
              <a:t>   a. Recherche des Indicateurs Pertinents.</a:t>
            </a:r>
          </a:p>
          <a:p>
            <a:pPr marL="0" indent="0">
              <a:buNone/>
            </a:pPr>
            <a:r>
              <a:rPr lang="fr-FR" dirty="0"/>
              <a:t>   b. Choix des Indicateurs Pertinents.</a:t>
            </a:r>
          </a:p>
          <a:p>
            <a:pPr marL="0" indent="0">
              <a:buNone/>
            </a:pPr>
            <a:r>
              <a:rPr lang="fr-FR" dirty="0"/>
              <a:t>   c. Analyse Graphique par Matplotlib et par Seaborn.</a:t>
            </a:r>
          </a:p>
          <a:p>
            <a:pPr marL="0" indent="0">
              <a:buNone/>
            </a:pPr>
            <a:r>
              <a:rPr lang="fr-FR" dirty="0"/>
              <a:t>   d. </a:t>
            </a:r>
            <a:r>
              <a:rPr lang="fr-FR" dirty="0" err="1"/>
              <a:t>Scoring</a:t>
            </a:r>
            <a:r>
              <a:rPr lang="fr-FR" dirty="0"/>
              <a:t> par Pays et par Zone Géographique.</a:t>
            </a:r>
          </a:p>
          <a:p>
            <a:pPr>
              <a:buFont typeface="Wingdings" pitchFamily="2" charset="2"/>
              <a:buChar char="§"/>
            </a:pPr>
            <a:r>
              <a:rPr lang="fr-FR" dirty="0"/>
              <a:t>Conclusion.</a:t>
            </a:r>
          </a:p>
          <a:p>
            <a:pPr>
              <a:buFont typeface="Wingdings" pitchFamily="2" charset="2"/>
              <a:buChar char="§"/>
            </a:pPr>
            <a:r>
              <a:rPr lang="fr-FR" dirty="0"/>
              <a:t>Perspectives.</a:t>
            </a:r>
          </a:p>
          <a:p>
            <a:endParaRPr lang="fr-FR" dirty="0"/>
          </a:p>
        </p:txBody>
      </p:sp>
    </p:spTree>
    <p:extLst>
      <p:ext uri="{BB962C8B-B14F-4D97-AF65-F5344CB8AC3E}">
        <p14:creationId xmlns:p14="http://schemas.microsoft.com/office/powerpoint/2010/main" val="1364894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244C8D-4734-004E-8355-1840643057E6}"/>
              </a:ext>
            </a:extLst>
          </p:cNvPr>
          <p:cNvSpPr>
            <a:spLocks noGrp="1"/>
          </p:cNvSpPr>
          <p:nvPr>
            <p:ph type="title"/>
          </p:nvPr>
        </p:nvSpPr>
        <p:spPr/>
        <p:txBody>
          <a:bodyPr/>
          <a:lstStyle/>
          <a:p>
            <a:r>
              <a:rPr lang="fr-FR" dirty="0"/>
              <a:t>SCORING : </a:t>
            </a:r>
            <a:br>
              <a:rPr lang="fr-FR" dirty="0"/>
            </a:br>
            <a:r>
              <a:rPr lang="fr-FR" dirty="0"/>
              <a:t>TOP 5 DES PAYS SELON LEURS SCORES TOTAUX </a:t>
            </a:r>
          </a:p>
        </p:txBody>
      </p:sp>
      <p:pic>
        <p:nvPicPr>
          <p:cNvPr id="4" name="Image 3">
            <a:extLst>
              <a:ext uri="{FF2B5EF4-FFF2-40B4-BE49-F238E27FC236}">
                <a16:creationId xmlns:a16="http://schemas.microsoft.com/office/drawing/2014/main" id="{1ED3A97E-B4E8-194B-862F-0E1324758172}"/>
              </a:ext>
            </a:extLst>
          </p:cNvPr>
          <p:cNvPicPr>
            <a:picLocks noChangeAspect="1"/>
          </p:cNvPicPr>
          <p:nvPr/>
        </p:nvPicPr>
        <p:blipFill>
          <a:blip r:embed="rId2"/>
          <a:stretch>
            <a:fillRect/>
          </a:stretch>
        </p:blipFill>
        <p:spPr>
          <a:xfrm>
            <a:off x="1141413" y="2690629"/>
            <a:ext cx="10313541" cy="2384255"/>
          </a:xfrm>
          <a:prstGeom prst="rect">
            <a:avLst/>
          </a:prstGeom>
        </p:spPr>
      </p:pic>
      <p:sp>
        <p:nvSpPr>
          <p:cNvPr id="3" name="Rectangle 2">
            <a:extLst>
              <a:ext uri="{FF2B5EF4-FFF2-40B4-BE49-F238E27FC236}">
                <a16:creationId xmlns:a16="http://schemas.microsoft.com/office/drawing/2014/main" id="{0D4F299C-E0D6-FD4E-B342-BA85F58B53C2}"/>
              </a:ext>
            </a:extLst>
          </p:cNvPr>
          <p:cNvSpPr/>
          <p:nvPr/>
        </p:nvSpPr>
        <p:spPr>
          <a:xfrm>
            <a:off x="10197193" y="2690629"/>
            <a:ext cx="1257761" cy="23842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28009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244C8D-4734-004E-8355-1840643057E6}"/>
              </a:ext>
            </a:extLst>
          </p:cNvPr>
          <p:cNvSpPr>
            <a:spLocks noGrp="1"/>
          </p:cNvSpPr>
          <p:nvPr>
            <p:ph type="title"/>
          </p:nvPr>
        </p:nvSpPr>
        <p:spPr/>
        <p:txBody>
          <a:bodyPr>
            <a:normAutofit fontScale="90000"/>
          </a:bodyPr>
          <a:lstStyle/>
          <a:p>
            <a:r>
              <a:rPr lang="fr-FR" dirty="0"/>
              <a:t>SCORING : </a:t>
            </a:r>
            <a:br>
              <a:rPr lang="fr-FR" dirty="0"/>
            </a:br>
            <a:r>
              <a:rPr lang="fr-FR" dirty="0"/>
              <a:t>TOP 5 DES ZONES GEOGRAPHIQUES SELON LEURS SCORES TOTAUX </a:t>
            </a:r>
          </a:p>
        </p:txBody>
      </p:sp>
      <p:pic>
        <p:nvPicPr>
          <p:cNvPr id="5" name="Image 4">
            <a:extLst>
              <a:ext uri="{FF2B5EF4-FFF2-40B4-BE49-F238E27FC236}">
                <a16:creationId xmlns:a16="http://schemas.microsoft.com/office/drawing/2014/main" id="{E4E2905B-BECE-8F4F-97C2-1436DA3453A7}"/>
              </a:ext>
            </a:extLst>
          </p:cNvPr>
          <p:cNvPicPr>
            <a:picLocks noChangeAspect="1"/>
          </p:cNvPicPr>
          <p:nvPr/>
        </p:nvPicPr>
        <p:blipFill>
          <a:blip r:embed="rId2"/>
          <a:stretch>
            <a:fillRect/>
          </a:stretch>
        </p:blipFill>
        <p:spPr>
          <a:xfrm>
            <a:off x="1711039" y="2505135"/>
            <a:ext cx="9187405" cy="3263033"/>
          </a:xfrm>
          <a:prstGeom prst="rect">
            <a:avLst/>
          </a:prstGeom>
        </p:spPr>
      </p:pic>
      <p:sp>
        <p:nvSpPr>
          <p:cNvPr id="3" name="Rectangle 2">
            <a:extLst>
              <a:ext uri="{FF2B5EF4-FFF2-40B4-BE49-F238E27FC236}">
                <a16:creationId xmlns:a16="http://schemas.microsoft.com/office/drawing/2014/main" id="{A5E5782D-B7E4-774F-BFEF-38A2AD74C99F}"/>
              </a:ext>
            </a:extLst>
          </p:cNvPr>
          <p:cNvSpPr/>
          <p:nvPr/>
        </p:nvSpPr>
        <p:spPr>
          <a:xfrm>
            <a:off x="9397093" y="2637064"/>
            <a:ext cx="1371600" cy="31311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21474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0315E2-D1B1-E945-9B16-42899D9641A8}"/>
              </a:ext>
            </a:extLst>
          </p:cNvPr>
          <p:cNvSpPr>
            <a:spLocks noGrp="1"/>
          </p:cNvSpPr>
          <p:nvPr>
            <p:ph type="title"/>
          </p:nvPr>
        </p:nvSpPr>
        <p:spPr>
          <a:xfrm>
            <a:off x="1141413" y="71953"/>
            <a:ext cx="9905998" cy="1478570"/>
          </a:xfrm>
        </p:spPr>
        <p:txBody>
          <a:bodyPr>
            <a:normAutofit/>
          </a:bodyPr>
          <a:lstStyle/>
          <a:p>
            <a:r>
              <a:rPr lang="fr-FR" sz="4000" dirty="0"/>
              <a:t>PREDICTIONS</a:t>
            </a:r>
          </a:p>
        </p:txBody>
      </p:sp>
      <p:sp>
        <p:nvSpPr>
          <p:cNvPr id="3" name="Espace réservé du contenu 2">
            <a:extLst>
              <a:ext uri="{FF2B5EF4-FFF2-40B4-BE49-F238E27FC236}">
                <a16:creationId xmlns:a16="http://schemas.microsoft.com/office/drawing/2014/main" id="{52717880-4507-4349-80A1-B4411C7A4544}"/>
              </a:ext>
            </a:extLst>
          </p:cNvPr>
          <p:cNvSpPr>
            <a:spLocks noGrp="1"/>
          </p:cNvSpPr>
          <p:nvPr>
            <p:ph idx="1"/>
          </p:nvPr>
        </p:nvSpPr>
        <p:spPr>
          <a:xfrm>
            <a:off x="1141413" y="1428200"/>
            <a:ext cx="9905999" cy="739898"/>
          </a:xfrm>
        </p:spPr>
        <p:txBody>
          <a:bodyPr/>
          <a:lstStyle/>
          <a:p>
            <a:r>
              <a:rPr lang="fr-FR" dirty="0" err="1"/>
              <a:t>Lineplots</a:t>
            </a:r>
            <a:r>
              <a:rPr lang="fr-FR" dirty="0"/>
              <a:t> finaux des Indicateurs selon les Pays à fort Potentiel :</a:t>
            </a:r>
          </a:p>
        </p:txBody>
      </p:sp>
      <p:pic>
        <p:nvPicPr>
          <p:cNvPr id="4" name="Image 3">
            <a:extLst>
              <a:ext uri="{FF2B5EF4-FFF2-40B4-BE49-F238E27FC236}">
                <a16:creationId xmlns:a16="http://schemas.microsoft.com/office/drawing/2014/main" id="{A555A6CB-904E-2B45-8922-DEA8CDED37A3}"/>
              </a:ext>
            </a:extLst>
          </p:cNvPr>
          <p:cNvPicPr>
            <a:picLocks noChangeAspect="1"/>
          </p:cNvPicPr>
          <p:nvPr/>
        </p:nvPicPr>
        <p:blipFill>
          <a:blip r:embed="rId2"/>
          <a:stretch>
            <a:fillRect/>
          </a:stretch>
        </p:blipFill>
        <p:spPr>
          <a:xfrm>
            <a:off x="6552199" y="4407108"/>
            <a:ext cx="4147904" cy="2252552"/>
          </a:xfrm>
          <a:prstGeom prst="rect">
            <a:avLst/>
          </a:prstGeom>
        </p:spPr>
      </p:pic>
      <p:pic>
        <p:nvPicPr>
          <p:cNvPr id="10" name="Image 9">
            <a:extLst>
              <a:ext uri="{FF2B5EF4-FFF2-40B4-BE49-F238E27FC236}">
                <a16:creationId xmlns:a16="http://schemas.microsoft.com/office/drawing/2014/main" id="{365B0B38-638E-604D-801D-B30C571D0873}"/>
              </a:ext>
            </a:extLst>
          </p:cNvPr>
          <p:cNvPicPr>
            <a:picLocks noChangeAspect="1"/>
          </p:cNvPicPr>
          <p:nvPr/>
        </p:nvPicPr>
        <p:blipFill>
          <a:blip r:embed="rId3"/>
          <a:stretch>
            <a:fillRect/>
          </a:stretch>
        </p:blipFill>
        <p:spPr>
          <a:xfrm>
            <a:off x="1787616" y="4407108"/>
            <a:ext cx="4147904" cy="2252553"/>
          </a:xfrm>
          <a:prstGeom prst="rect">
            <a:avLst/>
          </a:prstGeom>
        </p:spPr>
      </p:pic>
      <p:pic>
        <p:nvPicPr>
          <p:cNvPr id="11" name="Image 10">
            <a:extLst>
              <a:ext uri="{FF2B5EF4-FFF2-40B4-BE49-F238E27FC236}">
                <a16:creationId xmlns:a16="http://schemas.microsoft.com/office/drawing/2014/main" id="{8BFFE22F-A6DD-DA42-B880-E1B61AF726EB}"/>
              </a:ext>
            </a:extLst>
          </p:cNvPr>
          <p:cNvPicPr>
            <a:picLocks noChangeAspect="1"/>
          </p:cNvPicPr>
          <p:nvPr/>
        </p:nvPicPr>
        <p:blipFill>
          <a:blip r:embed="rId4"/>
          <a:stretch>
            <a:fillRect/>
          </a:stretch>
        </p:blipFill>
        <p:spPr>
          <a:xfrm>
            <a:off x="8146704" y="2168097"/>
            <a:ext cx="3805810" cy="2066776"/>
          </a:xfrm>
          <a:prstGeom prst="rect">
            <a:avLst/>
          </a:prstGeom>
        </p:spPr>
      </p:pic>
      <p:pic>
        <p:nvPicPr>
          <p:cNvPr id="12" name="Image 11">
            <a:extLst>
              <a:ext uri="{FF2B5EF4-FFF2-40B4-BE49-F238E27FC236}">
                <a16:creationId xmlns:a16="http://schemas.microsoft.com/office/drawing/2014/main" id="{BEB6B1C8-AA70-B849-AB4C-DEFF045FB1D2}"/>
              </a:ext>
            </a:extLst>
          </p:cNvPr>
          <p:cNvPicPr>
            <a:picLocks noChangeAspect="1"/>
          </p:cNvPicPr>
          <p:nvPr/>
        </p:nvPicPr>
        <p:blipFill>
          <a:blip r:embed="rId5"/>
          <a:stretch>
            <a:fillRect/>
          </a:stretch>
        </p:blipFill>
        <p:spPr>
          <a:xfrm>
            <a:off x="4337756" y="2166632"/>
            <a:ext cx="3714964" cy="2066776"/>
          </a:xfrm>
          <a:prstGeom prst="rect">
            <a:avLst/>
          </a:prstGeom>
        </p:spPr>
      </p:pic>
      <p:pic>
        <p:nvPicPr>
          <p:cNvPr id="13" name="Image 12">
            <a:extLst>
              <a:ext uri="{FF2B5EF4-FFF2-40B4-BE49-F238E27FC236}">
                <a16:creationId xmlns:a16="http://schemas.microsoft.com/office/drawing/2014/main" id="{D065245C-5382-E74D-A466-7821A94F2BB2}"/>
              </a:ext>
            </a:extLst>
          </p:cNvPr>
          <p:cNvPicPr>
            <a:picLocks noChangeAspect="1"/>
          </p:cNvPicPr>
          <p:nvPr/>
        </p:nvPicPr>
        <p:blipFill>
          <a:blip r:embed="rId6"/>
          <a:stretch>
            <a:fillRect/>
          </a:stretch>
        </p:blipFill>
        <p:spPr>
          <a:xfrm>
            <a:off x="528808" y="2166632"/>
            <a:ext cx="3714964" cy="2066776"/>
          </a:xfrm>
          <a:prstGeom prst="rect">
            <a:avLst/>
          </a:prstGeom>
        </p:spPr>
      </p:pic>
    </p:spTree>
    <p:extLst>
      <p:ext uri="{BB962C8B-B14F-4D97-AF65-F5344CB8AC3E}">
        <p14:creationId xmlns:p14="http://schemas.microsoft.com/office/powerpoint/2010/main" val="3259656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C8DF5F-EBD7-0541-9102-CC0313DB04EE}"/>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AAB4F414-0FF2-014E-A917-7BFCFE70BB88}"/>
              </a:ext>
            </a:extLst>
          </p:cNvPr>
          <p:cNvSpPr>
            <a:spLocks noGrp="1"/>
          </p:cNvSpPr>
          <p:nvPr>
            <p:ph idx="1"/>
          </p:nvPr>
        </p:nvSpPr>
        <p:spPr/>
        <p:txBody>
          <a:bodyPr/>
          <a:lstStyle/>
          <a:p>
            <a:pPr>
              <a:buFont typeface="Wingdings" pitchFamily="2" charset="2"/>
              <a:buChar char="§"/>
            </a:pPr>
            <a:r>
              <a:rPr lang="fr-FR" dirty="0"/>
              <a:t>Suite à ces différentes analyses graphiques, nous pouvons orienter les efforts de la Société Academy, vers 3 pays en tête des Scores :</a:t>
            </a:r>
          </a:p>
          <a:p>
            <a:pPr>
              <a:buFont typeface="Wingdings" pitchFamily="2" charset="2"/>
              <a:buChar char="§"/>
            </a:pPr>
            <a:endParaRPr lang="fr-FR" dirty="0"/>
          </a:p>
          <a:p>
            <a:pPr>
              <a:buFontTx/>
              <a:buChar char="-"/>
            </a:pPr>
            <a:r>
              <a:rPr lang="fr-FR" dirty="0"/>
              <a:t>Les Etats Unis pour le Continent Nord Américain.</a:t>
            </a:r>
          </a:p>
          <a:p>
            <a:pPr>
              <a:buFontTx/>
              <a:buChar char="-"/>
            </a:pPr>
            <a:r>
              <a:rPr lang="fr-FR" dirty="0"/>
              <a:t>La Chine pour l'Asie.</a:t>
            </a:r>
          </a:p>
          <a:p>
            <a:pPr>
              <a:buFontTx/>
              <a:buChar char="-"/>
            </a:pPr>
            <a:r>
              <a:rPr lang="fr-FR" dirty="0"/>
              <a:t>L’Allemagne pour l'Europe. </a:t>
            </a:r>
          </a:p>
        </p:txBody>
      </p:sp>
    </p:spTree>
    <p:extLst>
      <p:ext uri="{BB962C8B-B14F-4D97-AF65-F5344CB8AC3E}">
        <p14:creationId xmlns:p14="http://schemas.microsoft.com/office/powerpoint/2010/main" val="2515690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3D5270-F730-524C-B967-FAB00E184F8B}"/>
              </a:ext>
            </a:extLst>
          </p:cNvPr>
          <p:cNvSpPr>
            <a:spLocks noGrp="1"/>
          </p:cNvSpPr>
          <p:nvPr>
            <p:ph type="title"/>
          </p:nvPr>
        </p:nvSpPr>
        <p:spPr/>
        <p:txBody>
          <a:bodyPr>
            <a:normAutofit/>
          </a:bodyPr>
          <a:lstStyle/>
          <a:p>
            <a:r>
              <a:rPr lang="fr-FR" sz="4000" dirty="0"/>
              <a:t>PERSPECTIVES</a:t>
            </a:r>
          </a:p>
        </p:txBody>
      </p:sp>
      <p:sp>
        <p:nvSpPr>
          <p:cNvPr id="3" name="Espace réservé du contenu 2">
            <a:extLst>
              <a:ext uri="{FF2B5EF4-FFF2-40B4-BE49-F238E27FC236}">
                <a16:creationId xmlns:a16="http://schemas.microsoft.com/office/drawing/2014/main" id="{0B7355A1-067A-A74F-9119-D98219A439A9}"/>
              </a:ext>
            </a:extLst>
          </p:cNvPr>
          <p:cNvSpPr>
            <a:spLocks noGrp="1"/>
          </p:cNvSpPr>
          <p:nvPr>
            <p:ph idx="1"/>
          </p:nvPr>
        </p:nvSpPr>
        <p:spPr>
          <a:xfrm>
            <a:off x="1141413" y="2097088"/>
            <a:ext cx="10248831" cy="4389853"/>
          </a:xfrm>
        </p:spPr>
        <p:txBody>
          <a:bodyPr/>
          <a:lstStyle/>
          <a:p>
            <a:pPr>
              <a:buFont typeface="Wingdings" pitchFamily="2" charset="2"/>
              <a:buChar char="§"/>
            </a:pPr>
            <a:r>
              <a:rPr lang="fr-FR" sz="3200" dirty="0"/>
              <a:t>Besoin de Dataframes de 2019 à 2021.</a:t>
            </a:r>
          </a:p>
          <a:p>
            <a:pPr>
              <a:buFont typeface="Wingdings" pitchFamily="2" charset="2"/>
              <a:buChar char="§"/>
            </a:pPr>
            <a:r>
              <a:rPr lang="fr-FR" sz="3200" dirty="0"/>
              <a:t>Etude de la Concurrence.</a:t>
            </a:r>
          </a:p>
          <a:p>
            <a:pPr>
              <a:buFont typeface="Wingdings" pitchFamily="2" charset="2"/>
              <a:buChar char="§"/>
            </a:pPr>
            <a:r>
              <a:rPr lang="fr-FR" sz="3200" dirty="0"/>
              <a:t>Déterminer les Avantages Concurrentiels.</a:t>
            </a:r>
          </a:p>
          <a:p>
            <a:pPr>
              <a:buFont typeface="Wingdings" pitchFamily="2" charset="2"/>
              <a:buChar char="§"/>
            </a:pPr>
            <a:r>
              <a:rPr lang="fr-FR" sz="3200" dirty="0"/>
              <a:t>Autres Indicateurs pertinents à déterminer.</a:t>
            </a:r>
          </a:p>
          <a:p>
            <a:pPr>
              <a:buFont typeface="Wingdings" pitchFamily="2" charset="2"/>
              <a:buChar char="§"/>
            </a:pPr>
            <a:r>
              <a:rPr lang="fr-FR" sz="3200" dirty="0"/>
              <a:t>Stratégies d’Alliance avec des Sociétés de Formation Locales</a:t>
            </a:r>
            <a:r>
              <a:rPr lang="fr-FR" dirty="0"/>
              <a:t>.</a:t>
            </a:r>
          </a:p>
        </p:txBody>
      </p:sp>
    </p:spTree>
    <p:extLst>
      <p:ext uri="{BB962C8B-B14F-4D97-AF65-F5344CB8AC3E}">
        <p14:creationId xmlns:p14="http://schemas.microsoft.com/office/powerpoint/2010/main" val="9862317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DE4E95-FAED-8B49-A269-82117A665B91}"/>
              </a:ext>
            </a:extLst>
          </p:cNvPr>
          <p:cNvSpPr>
            <a:spLocks noGrp="1"/>
          </p:cNvSpPr>
          <p:nvPr>
            <p:ph type="title"/>
          </p:nvPr>
        </p:nvSpPr>
        <p:spPr/>
        <p:txBody>
          <a:bodyPr>
            <a:normAutofit/>
          </a:bodyPr>
          <a:lstStyle/>
          <a:p>
            <a:r>
              <a:rPr lang="fr-FR" sz="4000" dirty="0"/>
              <a:t>TOOLBOX</a:t>
            </a:r>
          </a:p>
        </p:txBody>
      </p:sp>
      <p:sp>
        <p:nvSpPr>
          <p:cNvPr id="3" name="Espace réservé du contenu 2">
            <a:extLst>
              <a:ext uri="{FF2B5EF4-FFF2-40B4-BE49-F238E27FC236}">
                <a16:creationId xmlns:a16="http://schemas.microsoft.com/office/drawing/2014/main" id="{C1973A96-0761-BD4B-BA9F-DF04042AF1EB}"/>
              </a:ext>
            </a:extLst>
          </p:cNvPr>
          <p:cNvSpPr>
            <a:spLocks noGrp="1"/>
          </p:cNvSpPr>
          <p:nvPr>
            <p:ph idx="1"/>
          </p:nvPr>
        </p:nvSpPr>
        <p:spPr/>
        <p:txBody>
          <a:bodyPr>
            <a:normAutofit/>
          </a:bodyPr>
          <a:lstStyle/>
          <a:p>
            <a:pPr>
              <a:buFont typeface="Wingdings" pitchFamily="2" charset="2"/>
              <a:buChar char="§"/>
            </a:pPr>
            <a:r>
              <a:rPr lang="fr-FR" sz="3200" dirty="0"/>
              <a:t>Environnement : Python et </a:t>
            </a:r>
            <a:r>
              <a:rPr lang="fr-FR" sz="3200" dirty="0" err="1"/>
              <a:t>Jupyter</a:t>
            </a:r>
            <a:r>
              <a:rPr lang="fr-FR" sz="3200" dirty="0"/>
              <a:t> Notebook.</a:t>
            </a:r>
          </a:p>
          <a:p>
            <a:pPr>
              <a:buFont typeface="Wingdings" pitchFamily="2" charset="2"/>
              <a:buChar char="§"/>
            </a:pPr>
            <a:endParaRPr lang="fr-FR" sz="3200" dirty="0"/>
          </a:p>
          <a:p>
            <a:pPr>
              <a:buFont typeface="Wingdings" pitchFamily="2" charset="2"/>
              <a:buChar char="§"/>
            </a:pPr>
            <a:r>
              <a:rPr lang="fr-FR" sz="3200" dirty="0"/>
              <a:t>Librairie : pandas.</a:t>
            </a:r>
          </a:p>
          <a:p>
            <a:pPr>
              <a:buFont typeface="Wingdings" pitchFamily="2" charset="2"/>
              <a:buChar char="§"/>
            </a:pPr>
            <a:endParaRPr lang="fr-FR" sz="3200" dirty="0"/>
          </a:p>
          <a:p>
            <a:pPr>
              <a:buFont typeface="Wingdings" pitchFamily="2" charset="2"/>
              <a:buChar char="§"/>
            </a:pPr>
            <a:r>
              <a:rPr lang="fr-FR" sz="3200" dirty="0"/>
              <a:t>Visualisation : Matplotlib et Seaborn.</a:t>
            </a:r>
          </a:p>
        </p:txBody>
      </p:sp>
    </p:spTree>
    <p:extLst>
      <p:ext uri="{BB962C8B-B14F-4D97-AF65-F5344CB8AC3E}">
        <p14:creationId xmlns:p14="http://schemas.microsoft.com/office/powerpoint/2010/main" val="708675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7DE1CB-7BDA-9E43-A37C-FB5F1817C8DC}"/>
              </a:ext>
            </a:extLst>
          </p:cNvPr>
          <p:cNvSpPr>
            <a:spLocks noGrp="1"/>
          </p:cNvSpPr>
          <p:nvPr>
            <p:ph type="title"/>
          </p:nvPr>
        </p:nvSpPr>
        <p:spPr/>
        <p:txBody>
          <a:bodyPr/>
          <a:lstStyle/>
          <a:p>
            <a:r>
              <a:rPr lang="fr-FR" dirty="0"/>
              <a:t>METHODE DE TRAVAIL :</a:t>
            </a:r>
          </a:p>
        </p:txBody>
      </p:sp>
      <p:sp>
        <p:nvSpPr>
          <p:cNvPr id="3" name="Espace réservé du contenu 2">
            <a:extLst>
              <a:ext uri="{FF2B5EF4-FFF2-40B4-BE49-F238E27FC236}">
                <a16:creationId xmlns:a16="http://schemas.microsoft.com/office/drawing/2014/main" id="{7F163AAF-5C19-CE4F-B5DF-6FFADB41F3F3}"/>
              </a:ext>
            </a:extLst>
          </p:cNvPr>
          <p:cNvSpPr>
            <a:spLocks noGrp="1"/>
          </p:cNvSpPr>
          <p:nvPr>
            <p:ph idx="1"/>
          </p:nvPr>
        </p:nvSpPr>
        <p:spPr/>
        <p:txBody>
          <a:bodyPr/>
          <a:lstStyle/>
          <a:p>
            <a:pPr>
              <a:buFont typeface="Wingdings" pitchFamily="2" charset="2"/>
              <a:buChar char="§"/>
            </a:pPr>
            <a:r>
              <a:rPr lang="fr-FR" dirty="0"/>
              <a:t>Analyse des différents fichiers.</a:t>
            </a:r>
          </a:p>
          <a:p>
            <a:pPr>
              <a:buFont typeface="Wingdings" pitchFamily="2" charset="2"/>
              <a:buChar char="§"/>
            </a:pPr>
            <a:endParaRPr lang="fr-FR" dirty="0"/>
          </a:p>
          <a:p>
            <a:pPr>
              <a:buFont typeface="Wingdings" pitchFamily="2" charset="2"/>
              <a:buChar char="§"/>
            </a:pPr>
            <a:r>
              <a:rPr lang="fr-FR" dirty="0"/>
              <a:t>Sélection des indicateurs les plus significatifs.</a:t>
            </a:r>
          </a:p>
          <a:p>
            <a:pPr>
              <a:buFont typeface="Wingdings" pitchFamily="2" charset="2"/>
              <a:buChar char="§"/>
            </a:pPr>
            <a:endParaRPr lang="fr-FR" dirty="0"/>
          </a:p>
          <a:p>
            <a:pPr>
              <a:buFont typeface="Wingdings" pitchFamily="2" charset="2"/>
              <a:buChar char="§"/>
            </a:pPr>
            <a:r>
              <a:rPr lang="fr-FR" dirty="0"/>
              <a:t>Classement des Pays et des Zones Géographiques selon leurs Scores.</a:t>
            </a:r>
          </a:p>
          <a:p>
            <a:endParaRPr lang="fr-FR" dirty="0"/>
          </a:p>
        </p:txBody>
      </p:sp>
    </p:spTree>
    <p:extLst>
      <p:ext uri="{BB962C8B-B14F-4D97-AF65-F5344CB8AC3E}">
        <p14:creationId xmlns:p14="http://schemas.microsoft.com/office/powerpoint/2010/main" val="2318232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329D94-411B-7641-A1BB-21AB00F91700}"/>
              </a:ext>
            </a:extLst>
          </p:cNvPr>
          <p:cNvSpPr>
            <a:spLocks noGrp="1"/>
          </p:cNvSpPr>
          <p:nvPr>
            <p:ph type="title"/>
          </p:nvPr>
        </p:nvSpPr>
        <p:spPr>
          <a:xfrm>
            <a:off x="2715380" y="2462309"/>
            <a:ext cx="9905998" cy="1478570"/>
          </a:xfrm>
        </p:spPr>
        <p:txBody>
          <a:bodyPr>
            <a:normAutofit/>
          </a:bodyPr>
          <a:lstStyle/>
          <a:p>
            <a:r>
              <a:rPr lang="fr-FR" sz="4400" dirty="0"/>
              <a:t>INSPECTION DES DONNEES</a:t>
            </a:r>
          </a:p>
        </p:txBody>
      </p:sp>
    </p:spTree>
    <p:extLst>
      <p:ext uri="{BB962C8B-B14F-4D97-AF65-F5344CB8AC3E}">
        <p14:creationId xmlns:p14="http://schemas.microsoft.com/office/powerpoint/2010/main" val="1958208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B0119F-592B-7B4E-B16F-D6EA4D36AFC7}"/>
              </a:ext>
            </a:extLst>
          </p:cNvPr>
          <p:cNvSpPr>
            <a:spLocks noGrp="1"/>
          </p:cNvSpPr>
          <p:nvPr>
            <p:ph type="title"/>
          </p:nvPr>
        </p:nvSpPr>
        <p:spPr>
          <a:xfrm>
            <a:off x="1141412" y="311636"/>
            <a:ext cx="9905998" cy="1478570"/>
          </a:xfrm>
        </p:spPr>
        <p:txBody>
          <a:bodyPr/>
          <a:lstStyle/>
          <a:p>
            <a:r>
              <a:rPr lang="fr-FR" dirty="0"/>
              <a:t>INSPECTION DES DONNEES :</a:t>
            </a:r>
          </a:p>
        </p:txBody>
      </p:sp>
      <p:sp>
        <p:nvSpPr>
          <p:cNvPr id="3" name="Espace réservé du contenu 2">
            <a:extLst>
              <a:ext uri="{FF2B5EF4-FFF2-40B4-BE49-F238E27FC236}">
                <a16:creationId xmlns:a16="http://schemas.microsoft.com/office/drawing/2014/main" id="{A5CDC286-8862-FC41-A5BA-E388CB66C4EB}"/>
              </a:ext>
            </a:extLst>
          </p:cNvPr>
          <p:cNvSpPr>
            <a:spLocks noGrp="1"/>
          </p:cNvSpPr>
          <p:nvPr>
            <p:ph idx="1"/>
          </p:nvPr>
        </p:nvSpPr>
        <p:spPr>
          <a:xfrm>
            <a:off x="1141413" y="1638301"/>
            <a:ext cx="9786418" cy="2888729"/>
          </a:xfrm>
        </p:spPr>
        <p:txBody>
          <a:bodyPr>
            <a:normAutofit/>
          </a:bodyPr>
          <a:lstStyle/>
          <a:p>
            <a:pPr>
              <a:buFont typeface="Wingdings" pitchFamily="2" charset="2"/>
              <a:buChar char="§"/>
            </a:pPr>
            <a:r>
              <a:rPr lang="fr-FR" b="1" dirty="0"/>
              <a:t> </a:t>
            </a:r>
            <a:r>
              <a:rPr lang="fr-FR" b="1" u="sng" dirty="0"/>
              <a:t>Premier Fichier : </a:t>
            </a:r>
            <a:r>
              <a:rPr lang="fr-FR" b="1" u="sng" dirty="0" err="1"/>
              <a:t>EdStatsCountry-Series.csv</a:t>
            </a:r>
            <a:r>
              <a:rPr lang="fr-FR" b="1" u="sng" dirty="0"/>
              <a:t> : </a:t>
            </a:r>
          </a:p>
          <a:p>
            <a:pPr marL="0" indent="0">
              <a:buNone/>
            </a:pPr>
            <a:r>
              <a:rPr lang="fr-FR" b="1" dirty="0"/>
              <a:t>    Information sur les organisations à l’origine des données.</a:t>
            </a:r>
          </a:p>
          <a:p>
            <a:pPr marL="0" indent="0">
              <a:buNone/>
            </a:pPr>
            <a:r>
              <a:rPr lang="fr-FR" b="1" dirty="0"/>
              <a:t>    Dataframe initiale constituée de 613 Lignes et de 4 Variables.</a:t>
            </a:r>
          </a:p>
          <a:p>
            <a:pPr marL="0" indent="0">
              <a:buNone/>
            </a:pPr>
            <a:r>
              <a:rPr lang="fr-FR" b="1" dirty="0"/>
              <a:t>    Colonne ‘</a:t>
            </a:r>
            <a:r>
              <a:rPr lang="fr-FR" b="1" dirty="0" err="1"/>
              <a:t>Unnamed</a:t>
            </a:r>
            <a:r>
              <a:rPr lang="fr-FR" b="1" dirty="0"/>
              <a:t> :3’, constituée de Valeurs manquantes.</a:t>
            </a:r>
          </a:p>
          <a:p>
            <a:pPr marL="0" indent="0">
              <a:buNone/>
            </a:pPr>
            <a:r>
              <a:rPr lang="fr-FR" b="1" dirty="0"/>
              <a:t>    Aucune valeur dupliquée.</a:t>
            </a:r>
          </a:p>
        </p:txBody>
      </p:sp>
      <p:pic>
        <p:nvPicPr>
          <p:cNvPr id="4" name="Image 3">
            <a:extLst>
              <a:ext uri="{FF2B5EF4-FFF2-40B4-BE49-F238E27FC236}">
                <a16:creationId xmlns:a16="http://schemas.microsoft.com/office/drawing/2014/main" id="{187515F9-7BCB-4447-952F-54E40C5A3C0A}"/>
              </a:ext>
            </a:extLst>
          </p:cNvPr>
          <p:cNvPicPr>
            <a:picLocks noChangeAspect="1"/>
          </p:cNvPicPr>
          <p:nvPr/>
        </p:nvPicPr>
        <p:blipFill>
          <a:blip r:embed="rId2"/>
          <a:stretch>
            <a:fillRect/>
          </a:stretch>
        </p:blipFill>
        <p:spPr>
          <a:xfrm>
            <a:off x="2005919" y="4527030"/>
            <a:ext cx="8597900" cy="1701800"/>
          </a:xfrm>
          <a:prstGeom prst="rect">
            <a:avLst/>
          </a:prstGeom>
        </p:spPr>
      </p:pic>
      <p:sp>
        <p:nvSpPr>
          <p:cNvPr id="6" name="Rectangle 5">
            <a:extLst>
              <a:ext uri="{FF2B5EF4-FFF2-40B4-BE49-F238E27FC236}">
                <a16:creationId xmlns:a16="http://schemas.microsoft.com/office/drawing/2014/main" id="{C0BDF967-787E-624D-9FB2-76A85B1C400C}"/>
              </a:ext>
            </a:extLst>
          </p:cNvPr>
          <p:cNvSpPr/>
          <p:nvPr/>
        </p:nvSpPr>
        <p:spPr>
          <a:xfrm>
            <a:off x="2383971" y="4596493"/>
            <a:ext cx="1191986" cy="1543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39028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B0119F-592B-7B4E-B16F-D6EA4D36AFC7}"/>
              </a:ext>
            </a:extLst>
          </p:cNvPr>
          <p:cNvSpPr>
            <a:spLocks noGrp="1"/>
          </p:cNvSpPr>
          <p:nvPr>
            <p:ph type="title"/>
          </p:nvPr>
        </p:nvSpPr>
        <p:spPr>
          <a:xfrm>
            <a:off x="1141413" y="466118"/>
            <a:ext cx="9905998" cy="1478570"/>
          </a:xfrm>
        </p:spPr>
        <p:txBody>
          <a:bodyPr/>
          <a:lstStyle/>
          <a:p>
            <a:r>
              <a:rPr lang="fr-FR" dirty="0"/>
              <a:t>INSPECTION DES DONNEES :</a:t>
            </a:r>
          </a:p>
        </p:txBody>
      </p:sp>
      <p:sp>
        <p:nvSpPr>
          <p:cNvPr id="3" name="Espace réservé du contenu 2">
            <a:extLst>
              <a:ext uri="{FF2B5EF4-FFF2-40B4-BE49-F238E27FC236}">
                <a16:creationId xmlns:a16="http://schemas.microsoft.com/office/drawing/2014/main" id="{A5CDC286-8862-FC41-A5BA-E388CB66C4EB}"/>
              </a:ext>
            </a:extLst>
          </p:cNvPr>
          <p:cNvSpPr>
            <a:spLocks noGrp="1"/>
          </p:cNvSpPr>
          <p:nvPr>
            <p:ph idx="1"/>
          </p:nvPr>
        </p:nvSpPr>
        <p:spPr>
          <a:xfrm>
            <a:off x="1141413" y="1579565"/>
            <a:ext cx="9905998" cy="3333748"/>
          </a:xfrm>
        </p:spPr>
        <p:txBody>
          <a:bodyPr>
            <a:normAutofit/>
          </a:bodyPr>
          <a:lstStyle/>
          <a:p>
            <a:pPr>
              <a:buFont typeface="Wingdings" pitchFamily="2" charset="2"/>
              <a:buChar char="§"/>
            </a:pPr>
            <a:r>
              <a:rPr lang="fr-FR" sz="2000" b="1" dirty="0"/>
              <a:t> </a:t>
            </a:r>
            <a:r>
              <a:rPr lang="fr-FR" sz="2000" b="1" u="sng" dirty="0"/>
              <a:t>Deuxième Fichier : </a:t>
            </a:r>
            <a:r>
              <a:rPr lang="fr-FR" sz="2000" b="1" u="sng" dirty="0" err="1"/>
              <a:t>EdStatsCountry.csv</a:t>
            </a:r>
            <a:r>
              <a:rPr lang="fr-FR" sz="2000" b="1" u="sng" dirty="0"/>
              <a:t> : </a:t>
            </a:r>
            <a:endParaRPr lang="fr-FR" sz="2000" b="1" dirty="0"/>
          </a:p>
          <a:p>
            <a:pPr marL="0" indent="0">
              <a:buNone/>
            </a:pPr>
            <a:r>
              <a:rPr lang="fr-FR" sz="2000" b="1" dirty="0"/>
              <a:t>    Information sur des données commerciales et industrielles, par pays. </a:t>
            </a:r>
          </a:p>
          <a:p>
            <a:pPr marL="0" indent="0">
              <a:buNone/>
            </a:pPr>
            <a:r>
              <a:rPr lang="fr-FR" sz="2000" b="1" dirty="0"/>
              <a:t>    3 Variables utiles : Country Code, Short Name et </a:t>
            </a:r>
            <a:r>
              <a:rPr lang="fr-FR" sz="2000" b="1" dirty="0" err="1"/>
              <a:t>Region</a:t>
            </a:r>
            <a:r>
              <a:rPr lang="fr-FR" sz="2000" b="1" dirty="0"/>
              <a:t>.</a:t>
            </a:r>
          </a:p>
          <a:p>
            <a:pPr marL="0" indent="0">
              <a:buNone/>
            </a:pPr>
            <a:r>
              <a:rPr lang="fr-FR" sz="2000" b="1" dirty="0"/>
              <a:t>    Dataframe initiale constituée de 241 Lignes et de 32 Variables.</a:t>
            </a:r>
          </a:p>
          <a:p>
            <a:pPr marL="0" indent="0">
              <a:buNone/>
            </a:pPr>
            <a:r>
              <a:rPr lang="fr-FR" sz="2000" b="1" dirty="0"/>
              <a:t>    Colonne ‘</a:t>
            </a:r>
            <a:r>
              <a:rPr lang="fr-FR" sz="2000" b="1" dirty="0" err="1"/>
              <a:t>Unnamed</a:t>
            </a:r>
            <a:r>
              <a:rPr lang="fr-FR" sz="2000" b="1" dirty="0"/>
              <a:t> :31’, constituée de Valeurs manquantes.</a:t>
            </a:r>
          </a:p>
          <a:p>
            <a:pPr marL="0" indent="0">
              <a:buNone/>
            </a:pPr>
            <a:r>
              <a:rPr lang="fr-FR" sz="2000" b="1" dirty="0"/>
              <a:t>    Aucune valeur dupliquée.</a:t>
            </a:r>
          </a:p>
        </p:txBody>
      </p:sp>
      <p:pic>
        <p:nvPicPr>
          <p:cNvPr id="4" name="Image 3">
            <a:extLst>
              <a:ext uri="{FF2B5EF4-FFF2-40B4-BE49-F238E27FC236}">
                <a16:creationId xmlns:a16="http://schemas.microsoft.com/office/drawing/2014/main" id="{B79E3F7E-5F64-1346-8918-114E27DDDB8E}"/>
              </a:ext>
            </a:extLst>
          </p:cNvPr>
          <p:cNvPicPr>
            <a:picLocks noChangeAspect="1"/>
          </p:cNvPicPr>
          <p:nvPr/>
        </p:nvPicPr>
        <p:blipFill>
          <a:blip r:embed="rId2"/>
          <a:stretch>
            <a:fillRect/>
          </a:stretch>
        </p:blipFill>
        <p:spPr>
          <a:xfrm>
            <a:off x="2621629" y="4660617"/>
            <a:ext cx="6948741" cy="1960568"/>
          </a:xfrm>
          <a:prstGeom prst="rect">
            <a:avLst/>
          </a:prstGeom>
        </p:spPr>
      </p:pic>
      <p:sp>
        <p:nvSpPr>
          <p:cNvPr id="5" name="Rectangle 4">
            <a:extLst>
              <a:ext uri="{FF2B5EF4-FFF2-40B4-BE49-F238E27FC236}">
                <a16:creationId xmlns:a16="http://schemas.microsoft.com/office/drawing/2014/main" id="{0C02DA76-AA95-DE43-8DB5-CB12D374BFC0}"/>
              </a:ext>
            </a:extLst>
          </p:cNvPr>
          <p:cNvSpPr/>
          <p:nvPr/>
        </p:nvSpPr>
        <p:spPr>
          <a:xfrm>
            <a:off x="2800350" y="4767943"/>
            <a:ext cx="669471" cy="16083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07931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B0119F-592B-7B4E-B16F-D6EA4D36AFC7}"/>
              </a:ext>
            </a:extLst>
          </p:cNvPr>
          <p:cNvSpPr>
            <a:spLocks noGrp="1"/>
          </p:cNvSpPr>
          <p:nvPr>
            <p:ph type="title"/>
          </p:nvPr>
        </p:nvSpPr>
        <p:spPr>
          <a:xfrm>
            <a:off x="1143001" y="370260"/>
            <a:ext cx="9905998" cy="1478570"/>
          </a:xfrm>
        </p:spPr>
        <p:txBody>
          <a:bodyPr/>
          <a:lstStyle/>
          <a:p>
            <a:r>
              <a:rPr lang="fr-FR" dirty="0"/>
              <a:t>INSPECTION DES DONNEES :</a:t>
            </a:r>
          </a:p>
        </p:txBody>
      </p:sp>
      <p:sp>
        <p:nvSpPr>
          <p:cNvPr id="3" name="Espace réservé du contenu 2">
            <a:extLst>
              <a:ext uri="{FF2B5EF4-FFF2-40B4-BE49-F238E27FC236}">
                <a16:creationId xmlns:a16="http://schemas.microsoft.com/office/drawing/2014/main" id="{A5CDC286-8862-FC41-A5BA-E388CB66C4EB}"/>
              </a:ext>
            </a:extLst>
          </p:cNvPr>
          <p:cNvSpPr>
            <a:spLocks noGrp="1"/>
          </p:cNvSpPr>
          <p:nvPr>
            <p:ph idx="1"/>
          </p:nvPr>
        </p:nvSpPr>
        <p:spPr>
          <a:xfrm>
            <a:off x="1143000" y="1594830"/>
            <a:ext cx="9905999" cy="2694782"/>
          </a:xfrm>
        </p:spPr>
        <p:txBody>
          <a:bodyPr>
            <a:noAutofit/>
          </a:bodyPr>
          <a:lstStyle/>
          <a:p>
            <a:pPr>
              <a:buFont typeface="Wingdings" pitchFamily="2" charset="2"/>
              <a:buChar char="§"/>
            </a:pPr>
            <a:r>
              <a:rPr lang="fr-FR" sz="1800" b="1" dirty="0"/>
              <a:t> </a:t>
            </a:r>
            <a:r>
              <a:rPr lang="fr-FR" sz="1800" b="1" u="sng" dirty="0"/>
              <a:t>Troisième Fichier : </a:t>
            </a:r>
            <a:r>
              <a:rPr lang="fr-FR" sz="1800" b="1" u="sng" dirty="0" err="1"/>
              <a:t>EdStatsData.csv</a:t>
            </a:r>
            <a:r>
              <a:rPr lang="fr-FR" sz="1800" b="1" u="sng" dirty="0"/>
              <a:t> : </a:t>
            </a:r>
            <a:endParaRPr lang="fr-FR" sz="1800" b="1" dirty="0"/>
          </a:p>
          <a:p>
            <a:pPr marL="0" indent="0">
              <a:buNone/>
            </a:pPr>
            <a:r>
              <a:rPr lang="fr-FR" sz="1800" b="1" dirty="0"/>
              <a:t>    Evolution de plusieurs indicateurs, par pays et entre 1970 et 2100. </a:t>
            </a:r>
          </a:p>
          <a:p>
            <a:pPr marL="0" indent="0">
              <a:buNone/>
            </a:pPr>
            <a:r>
              <a:rPr lang="fr-FR" sz="1800" b="1" dirty="0"/>
              <a:t>    2014, année de référence de notre étude.</a:t>
            </a:r>
          </a:p>
          <a:p>
            <a:pPr marL="0" indent="0">
              <a:buNone/>
            </a:pPr>
            <a:r>
              <a:rPr lang="fr-FR" sz="1800" b="1" dirty="0"/>
              <a:t>    Dataframe initiale constituée de 886930 Lignes et de 70 Variables.</a:t>
            </a:r>
          </a:p>
          <a:p>
            <a:pPr marL="0" indent="0">
              <a:buNone/>
            </a:pPr>
            <a:r>
              <a:rPr lang="fr-FR" sz="1800" b="1" dirty="0"/>
              <a:t>    Colonne ‘</a:t>
            </a:r>
            <a:r>
              <a:rPr lang="fr-FR" sz="1800" b="1" dirty="0" err="1"/>
              <a:t>Unnamed</a:t>
            </a:r>
            <a:r>
              <a:rPr lang="fr-FR" sz="1800" b="1" dirty="0"/>
              <a:t> :69’, constituée de Valeurs manquantes.</a:t>
            </a:r>
          </a:p>
          <a:p>
            <a:pPr marL="0" indent="0">
              <a:buNone/>
            </a:pPr>
            <a:r>
              <a:rPr lang="fr-FR" sz="1800" b="1" dirty="0"/>
              <a:t>    Aucune valeur dupliquée.</a:t>
            </a:r>
          </a:p>
        </p:txBody>
      </p:sp>
      <p:pic>
        <p:nvPicPr>
          <p:cNvPr id="4" name="Image 3">
            <a:extLst>
              <a:ext uri="{FF2B5EF4-FFF2-40B4-BE49-F238E27FC236}">
                <a16:creationId xmlns:a16="http://schemas.microsoft.com/office/drawing/2014/main" id="{65B141C3-24A1-944C-A04A-7988196C1F34}"/>
              </a:ext>
            </a:extLst>
          </p:cNvPr>
          <p:cNvPicPr>
            <a:picLocks noChangeAspect="1"/>
          </p:cNvPicPr>
          <p:nvPr/>
        </p:nvPicPr>
        <p:blipFill>
          <a:blip r:embed="rId2"/>
          <a:stretch>
            <a:fillRect/>
          </a:stretch>
        </p:blipFill>
        <p:spPr>
          <a:xfrm>
            <a:off x="1428043" y="4401438"/>
            <a:ext cx="9620956" cy="2225488"/>
          </a:xfrm>
          <a:prstGeom prst="rect">
            <a:avLst/>
          </a:prstGeom>
        </p:spPr>
      </p:pic>
      <p:sp>
        <p:nvSpPr>
          <p:cNvPr id="5" name="Rectangle 4">
            <a:extLst>
              <a:ext uri="{FF2B5EF4-FFF2-40B4-BE49-F238E27FC236}">
                <a16:creationId xmlns:a16="http://schemas.microsoft.com/office/drawing/2014/main" id="{FC400DE6-A52B-BE40-8BF2-250AD4A467DD}"/>
              </a:ext>
            </a:extLst>
          </p:cNvPr>
          <p:cNvSpPr/>
          <p:nvPr/>
        </p:nvSpPr>
        <p:spPr>
          <a:xfrm>
            <a:off x="2050243" y="4458144"/>
            <a:ext cx="4188278" cy="21120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33465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5B34E7-61EF-5544-8129-4FBF4F3F3413}"/>
              </a:ext>
            </a:extLst>
          </p:cNvPr>
          <p:cNvSpPr>
            <a:spLocks noGrp="1"/>
          </p:cNvSpPr>
          <p:nvPr>
            <p:ph type="title"/>
          </p:nvPr>
        </p:nvSpPr>
        <p:spPr/>
        <p:txBody>
          <a:bodyPr/>
          <a:lstStyle/>
          <a:p>
            <a:r>
              <a:rPr lang="fr-FR" dirty="0"/>
              <a:t>Pourcentage de Valeurs Manquantes selon les différentes Variables :</a:t>
            </a:r>
          </a:p>
        </p:txBody>
      </p:sp>
      <p:pic>
        <p:nvPicPr>
          <p:cNvPr id="4" name="Image 3">
            <a:extLst>
              <a:ext uri="{FF2B5EF4-FFF2-40B4-BE49-F238E27FC236}">
                <a16:creationId xmlns:a16="http://schemas.microsoft.com/office/drawing/2014/main" id="{044D512A-E4FD-574B-9316-FD8A1D04C1B4}"/>
              </a:ext>
            </a:extLst>
          </p:cNvPr>
          <p:cNvPicPr>
            <a:picLocks noChangeAspect="1"/>
          </p:cNvPicPr>
          <p:nvPr/>
        </p:nvPicPr>
        <p:blipFill>
          <a:blip r:embed="rId2"/>
          <a:stretch>
            <a:fillRect/>
          </a:stretch>
        </p:blipFill>
        <p:spPr>
          <a:xfrm>
            <a:off x="1750105" y="2277243"/>
            <a:ext cx="8688614" cy="4395537"/>
          </a:xfrm>
          <a:prstGeom prst="rect">
            <a:avLst/>
          </a:prstGeom>
        </p:spPr>
      </p:pic>
      <p:sp>
        <p:nvSpPr>
          <p:cNvPr id="5" name="Rectangle 4">
            <a:extLst>
              <a:ext uri="{FF2B5EF4-FFF2-40B4-BE49-F238E27FC236}">
                <a16:creationId xmlns:a16="http://schemas.microsoft.com/office/drawing/2014/main" id="{B9D3AE48-28F5-DE40-B33C-4960EF99FC5D}"/>
              </a:ext>
            </a:extLst>
          </p:cNvPr>
          <p:cNvSpPr/>
          <p:nvPr/>
        </p:nvSpPr>
        <p:spPr>
          <a:xfrm>
            <a:off x="8784771" y="2816679"/>
            <a:ext cx="342901" cy="35207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72791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7791</TotalTime>
  <Words>1454</Words>
  <Application>Microsoft Macintosh PowerPoint</Application>
  <PresentationFormat>Grand écran</PresentationFormat>
  <Paragraphs>153</Paragraphs>
  <Slides>35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35</vt:i4>
      </vt:variant>
    </vt:vector>
  </HeadingPairs>
  <TitlesOfParts>
    <vt:vector size="39" baseType="lpstr">
      <vt:lpstr>Arial</vt:lpstr>
      <vt:lpstr>Tw Cen MT</vt:lpstr>
      <vt:lpstr>Wingdings</vt:lpstr>
      <vt:lpstr>Circuit</vt:lpstr>
      <vt:lpstr>PROJET 2 OPEN CLASS ROOMS  DATA SCIENCE   ANALYSE DES DONNEES DE SYSTEMES EDUCATIFS</vt:lpstr>
      <vt:lpstr>Introduction </vt:lpstr>
      <vt:lpstr>Plan </vt:lpstr>
      <vt:lpstr>METHODE DE TRAVAIL :</vt:lpstr>
      <vt:lpstr>INSPECTION DES DONNEES</vt:lpstr>
      <vt:lpstr>INSPECTION DES DONNEES :</vt:lpstr>
      <vt:lpstr>INSPECTION DES DONNEES :</vt:lpstr>
      <vt:lpstr>INSPECTION DES DONNEES :</vt:lpstr>
      <vt:lpstr>Pourcentage de Valeurs Manquantes selon les différentes Variables :</vt:lpstr>
      <vt:lpstr>INSPECTION DES DONNEES :</vt:lpstr>
      <vt:lpstr>INSPECTION DES DONNEES :</vt:lpstr>
      <vt:lpstr>BILAN :</vt:lpstr>
      <vt:lpstr>RECHERCHE DES INDICATEURS PERTINENTS</vt:lpstr>
      <vt:lpstr>RECHERCHE DES INDICATEURS PERTINENTS :</vt:lpstr>
      <vt:lpstr>RECHERCHE DES INDICATEURS PERTINENTS :</vt:lpstr>
      <vt:lpstr>CIBLAGE</vt:lpstr>
      <vt:lpstr>CIBLAGE</vt:lpstr>
      <vt:lpstr>PROPORTION DES INDICATEURS RETENUS EN 2014</vt:lpstr>
      <vt:lpstr>Matrice de remplissage des valeurs manquantes en fonction des indicateurs choisis ET DE LA REGION “SOUTH ASIA” :</vt:lpstr>
      <vt:lpstr>CHOIX DES INDICATEUR PERTINENTS :</vt:lpstr>
      <vt:lpstr>Analyse Graphique par Matplotlib et par Seaborn  </vt:lpstr>
      <vt:lpstr> REPRESENTATION PAR MATPLOTLIB :</vt:lpstr>
      <vt:lpstr>CONCLUSION de l’ANALYSE GRAPHIQUE DES INDICATEURS PAR MATPLOTLIB : </vt:lpstr>
      <vt:lpstr>Dataframe utile à l'élaboration des différentes boxplots par Indicateur :</vt:lpstr>
      <vt:lpstr>  REPRESENTATION PAR SEABORN :</vt:lpstr>
      <vt:lpstr>  REPRESENTATION PAR SEABORN :</vt:lpstr>
      <vt:lpstr>CONCLUSION de l’ANALYSE GRAPHIQUE PAR SEABORN : </vt:lpstr>
      <vt:lpstr>SCORING PAR PAYS ET PAR ZONE GEOGRAPHIQUE  </vt:lpstr>
      <vt:lpstr>FORMULE DE DETERMINATION DU SCORE </vt:lpstr>
      <vt:lpstr>SCORING :  TOP 5 DES PAYS SELON LEURS SCORES TOTAUX </vt:lpstr>
      <vt:lpstr>SCORING :  TOP 5 DES ZONES GEOGRAPHIQUES SELON LEURS SCORES TOTAUX </vt:lpstr>
      <vt:lpstr>PREDICTIONS</vt:lpstr>
      <vt:lpstr>CONCLUSION</vt:lpstr>
      <vt:lpstr>PERSPECTIVES</vt:lpstr>
      <vt:lpstr>TOOLBOX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 OPEN CLASS ROOMS  DATA SCIENCE   ANALYSE DES DONNEES DE SYSTEMES EDUCATIFS</dc:title>
  <dc:creator>Sylvain Gabillet</dc:creator>
  <cp:lastModifiedBy>Sylvain Gabillet</cp:lastModifiedBy>
  <cp:revision>51</cp:revision>
  <dcterms:created xsi:type="dcterms:W3CDTF">2022-01-31T10:45:43Z</dcterms:created>
  <dcterms:modified xsi:type="dcterms:W3CDTF">2022-02-06T06:22:46Z</dcterms:modified>
</cp:coreProperties>
</file>