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58" r:id="rId4"/>
    <p:sldId id="261" r:id="rId5"/>
    <p:sldId id="260" r:id="rId6"/>
    <p:sldId id="259" r:id="rId7"/>
    <p:sldId id="262" r:id="rId8"/>
    <p:sldId id="263" r:id="rId9"/>
    <p:sldId id="287" r:id="rId10"/>
    <p:sldId id="288" r:id="rId11"/>
    <p:sldId id="264" r:id="rId12"/>
    <p:sldId id="289" r:id="rId13"/>
    <p:sldId id="290" r:id="rId14"/>
    <p:sldId id="310" r:id="rId15"/>
    <p:sldId id="292" r:id="rId16"/>
    <p:sldId id="308" r:id="rId17"/>
    <p:sldId id="309" r:id="rId18"/>
    <p:sldId id="293" r:id="rId19"/>
    <p:sldId id="294" r:id="rId20"/>
    <p:sldId id="295" r:id="rId21"/>
    <p:sldId id="296" r:id="rId22"/>
    <p:sldId id="297" r:id="rId23"/>
    <p:sldId id="298" r:id="rId24"/>
    <p:sldId id="301" r:id="rId25"/>
    <p:sldId id="302" r:id="rId26"/>
    <p:sldId id="303" r:id="rId27"/>
    <p:sldId id="299" r:id="rId28"/>
    <p:sldId id="304" r:id="rId29"/>
    <p:sldId id="305" r:id="rId30"/>
    <p:sldId id="306" r:id="rId31"/>
    <p:sldId id="30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D3FF10A-93B2-AF4C-9EA6-4652777FCD5B}">
          <p14:sldIdLst>
            <p14:sldId id="256"/>
            <p14:sldId id="286"/>
            <p14:sldId id="258"/>
            <p14:sldId id="261"/>
            <p14:sldId id="260"/>
            <p14:sldId id="259"/>
            <p14:sldId id="262"/>
            <p14:sldId id="263"/>
            <p14:sldId id="287"/>
            <p14:sldId id="288"/>
            <p14:sldId id="264"/>
            <p14:sldId id="289"/>
            <p14:sldId id="290"/>
            <p14:sldId id="310"/>
            <p14:sldId id="292"/>
            <p14:sldId id="308"/>
            <p14:sldId id="309"/>
            <p14:sldId id="293"/>
            <p14:sldId id="294"/>
            <p14:sldId id="295"/>
            <p14:sldId id="296"/>
            <p14:sldId id="297"/>
            <p14:sldId id="298"/>
            <p14:sldId id="301"/>
            <p14:sldId id="302"/>
            <p14:sldId id="303"/>
            <p14:sldId id="299"/>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17"/>
    <p:restoredTop sz="96327"/>
  </p:normalViewPr>
  <p:slideViewPr>
    <p:cSldViewPr snapToGrid="0" snapToObjects="1">
      <p:cViewPr varScale="1">
        <p:scale>
          <a:sx n="90" d="100"/>
          <a:sy n="90" d="100"/>
        </p:scale>
        <p:origin x="216" y="1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493E7-65FB-4EC9-9A9A-ADAA52843794}"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39335DE6-446F-4818-8379-EC68E725E5B5}">
      <dgm:prSet/>
      <dgm:spPr/>
      <dgm:t>
        <a:bodyPr/>
        <a:lstStyle/>
        <a:p>
          <a:pPr>
            <a:defRPr cap="all"/>
          </a:pPr>
          <a:r>
            <a:rPr lang="fr-FR" dirty="0"/>
            <a:t>VISUALISATION DU SCORE ET INTERPRETATION POUR CHAQUE CLIENT</a:t>
          </a:r>
          <a:endParaRPr lang="en-US" dirty="0"/>
        </a:p>
      </dgm:t>
    </dgm:pt>
    <dgm:pt modelId="{F18709A9-D9CC-4918-A36C-8892989E7C3F}" type="parTrans" cxnId="{609A1406-145B-43F4-9A2D-BEEBD0A2CC2A}">
      <dgm:prSet/>
      <dgm:spPr/>
      <dgm:t>
        <a:bodyPr/>
        <a:lstStyle/>
        <a:p>
          <a:endParaRPr lang="en-US"/>
        </a:p>
      </dgm:t>
    </dgm:pt>
    <dgm:pt modelId="{24CFA5CB-8B99-4F95-831A-3247C22BC3D6}" type="sibTrans" cxnId="{609A1406-145B-43F4-9A2D-BEEBD0A2CC2A}">
      <dgm:prSet/>
      <dgm:spPr/>
      <dgm:t>
        <a:bodyPr/>
        <a:lstStyle/>
        <a:p>
          <a:endParaRPr lang="en-US"/>
        </a:p>
      </dgm:t>
    </dgm:pt>
    <dgm:pt modelId="{C55DB288-36C3-48AF-A80B-7D28A83A4C23}">
      <dgm:prSet/>
      <dgm:spPr/>
      <dgm:t>
        <a:bodyPr/>
        <a:lstStyle/>
        <a:p>
          <a:pPr>
            <a:defRPr cap="all"/>
          </a:pPr>
          <a:r>
            <a:rPr lang="en-US" dirty="0"/>
            <a:t>VISUALISATION DES INFORMATIONS RELATIVES A UN CLIENT</a:t>
          </a:r>
        </a:p>
      </dgm:t>
    </dgm:pt>
    <dgm:pt modelId="{91E21220-D199-4ADA-B69A-11EFFB6E3DF5}" type="parTrans" cxnId="{0BE06D09-59A1-41BC-8198-BE6EB2FDDDDF}">
      <dgm:prSet/>
      <dgm:spPr/>
      <dgm:t>
        <a:bodyPr/>
        <a:lstStyle/>
        <a:p>
          <a:endParaRPr lang="en-US"/>
        </a:p>
      </dgm:t>
    </dgm:pt>
    <dgm:pt modelId="{A414DE37-2E11-465C-A535-B9D75FED0B3B}" type="sibTrans" cxnId="{0BE06D09-59A1-41BC-8198-BE6EB2FDDDDF}">
      <dgm:prSet/>
      <dgm:spPr/>
      <dgm:t>
        <a:bodyPr/>
        <a:lstStyle/>
        <a:p>
          <a:endParaRPr lang="en-US"/>
        </a:p>
      </dgm:t>
    </dgm:pt>
    <dgm:pt modelId="{53641177-84E5-493E-90B8-A65FF8240D6C}">
      <dgm:prSet/>
      <dgm:spPr/>
      <dgm:t>
        <a:bodyPr/>
        <a:lstStyle/>
        <a:p>
          <a:pPr>
            <a:defRPr cap="all"/>
          </a:pPr>
          <a:r>
            <a:rPr lang="fr-FR" dirty="0"/>
            <a:t>COMPARAISON DES INFORMATIONS ENTRE CLIENTS</a:t>
          </a:r>
          <a:endParaRPr lang="en-US" dirty="0"/>
        </a:p>
      </dgm:t>
    </dgm:pt>
    <dgm:pt modelId="{DDFB4BCD-75E3-4860-A3E4-EB5DF3F34480}" type="parTrans" cxnId="{0AEB1B02-0F76-4B28-B0DE-1C40ADBF5993}">
      <dgm:prSet/>
      <dgm:spPr/>
      <dgm:t>
        <a:bodyPr/>
        <a:lstStyle/>
        <a:p>
          <a:endParaRPr lang="en-US"/>
        </a:p>
      </dgm:t>
    </dgm:pt>
    <dgm:pt modelId="{841425AD-D28E-4CE2-95B3-5FA47E333D61}" type="sibTrans" cxnId="{0AEB1B02-0F76-4B28-B0DE-1C40ADBF5993}">
      <dgm:prSet/>
      <dgm:spPr/>
      <dgm:t>
        <a:bodyPr/>
        <a:lstStyle/>
        <a:p>
          <a:endParaRPr lang="en-US"/>
        </a:p>
      </dgm:t>
    </dgm:pt>
    <dgm:pt modelId="{98846D36-9A1A-514C-9124-A3E6901A1335}" type="pres">
      <dgm:prSet presAssocID="{5B0493E7-65FB-4EC9-9A9A-ADAA52843794}" presName="outerComposite" presStyleCnt="0">
        <dgm:presLayoutVars>
          <dgm:chMax val="5"/>
          <dgm:dir/>
          <dgm:resizeHandles val="exact"/>
        </dgm:presLayoutVars>
      </dgm:prSet>
      <dgm:spPr/>
    </dgm:pt>
    <dgm:pt modelId="{5456058F-D970-D64A-B306-091E4C525C2C}" type="pres">
      <dgm:prSet presAssocID="{5B0493E7-65FB-4EC9-9A9A-ADAA52843794}" presName="dummyMaxCanvas" presStyleCnt="0">
        <dgm:presLayoutVars/>
      </dgm:prSet>
      <dgm:spPr/>
    </dgm:pt>
    <dgm:pt modelId="{B3FDB04F-BE87-484E-935D-FA4661F866C0}" type="pres">
      <dgm:prSet presAssocID="{5B0493E7-65FB-4EC9-9A9A-ADAA52843794}" presName="ThreeNodes_1" presStyleLbl="node1" presStyleIdx="0" presStyleCnt="3">
        <dgm:presLayoutVars>
          <dgm:bulletEnabled val="1"/>
        </dgm:presLayoutVars>
      </dgm:prSet>
      <dgm:spPr/>
    </dgm:pt>
    <dgm:pt modelId="{5C1D0B84-F8F0-FC4F-875A-FB53D0ADBB6B}" type="pres">
      <dgm:prSet presAssocID="{5B0493E7-65FB-4EC9-9A9A-ADAA52843794}" presName="ThreeNodes_2" presStyleLbl="node1" presStyleIdx="1" presStyleCnt="3">
        <dgm:presLayoutVars>
          <dgm:bulletEnabled val="1"/>
        </dgm:presLayoutVars>
      </dgm:prSet>
      <dgm:spPr/>
    </dgm:pt>
    <dgm:pt modelId="{CE01E46F-909C-F64A-A6B4-2948564D0FB2}" type="pres">
      <dgm:prSet presAssocID="{5B0493E7-65FB-4EC9-9A9A-ADAA52843794}" presName="ThreeNodes_3" presStyleLbl="node1" presStyleIdx="2" presStyleCnt="3">
        <dgm:presLayoutVars>
          <dgm:bulletEnabled val="1"/>
        </dgm:presLayoutVars>
      </dgm:prSet>
      <dgm:spPr/>
    </dgm:pt>
    <dgm:pt modelId="{E77B7094-CA3D-C34B-87EB-AA3D19E8C609}" type="pres">
      <dgm:prSet presAssocID="{5B0493E7-65FB-4EC9-9A9A-ADAA52843794}" presName="ThreeConn_1-2" presStyleLbl="fgAccFollowNode1" presStyleIdx="0" presStyleCnt="2">
        <dgm:presLayoutVars>
          <dgm:bulletEnabled val="1"/>
        </dgm:presLayoutVars>
      </dgm:prSet>
      <dgm:spPr/>
    </dgm:pt>
    <dgm:pt modelId="{E34152EC-5C8D-2D4B-9E75-67B03E6962D1}" type="pres">
      <dgm:prSet presAssocID="{5B0493E7-65FB-4EC9-9A9A-ADAA52843794}" presName="ThreeConn_2-3" presStyleLbl="fgAccFollowNode1" presStyleIdx="1" presStyleCnt="2">
        <dgm:presLayoutVars>
          <dgm:bulletEnabled val="1"/>
        </dgm:presLayoutVars>
      </dgm:prSet>
      <dgm:spPr/>
    </dgm:pt>
    <dgm:pt modelId="{B1F24D9D-C4BC-1541-9FB6-8DD6C1BDFC9A}" type="pres">
      <dgm:prSet presAssocID="{5B0493E7-65FB-4EC9-9A9A-ADAA52843794}" presName="ThreeNodes_1_text" presStyleLbl="node1" presStyleIdx="2" presStyleCnt="3">
        <dgm:presLayoutVars>
          <dgm:bulletEnabled val="1"/>
        </dgm:presLayoutVars>
      </dgm:prSet>
      <dgm:spPr/>
    </dgm:pt>
    <dgm:pt modelId="{40736BA9-C6BF-1447-B449-1C162A9DC214}" type="pres">
      <dgm:prSet presAssocID="{5B0493E7-65FB-4EC9-9A9A-ADAA52843794}" presName="ThreeNodes_2_text" presStyleLbl="node1" presStyleIdx="2" presStyleCnt="3">
        <dgm:presLayoutVars>
          <dgm:bulletEnabled val="1"/>
        </dgm:presLayoutVars>
      </dgm:prSet>
      <dgm:spPr/>
    </dgm:pt>
    <dgm:pt modelId="{B420D1B0-A999-3542-B5DA-87A6FA0E8520}" type="pres">
      <dgm:prSet presAssocID="{5B0493E7-65FB-4EC9-9A9A-ADAA52843794}" presName="ThreeNodes_3_text" presStyleLbl="node1" presStyleIdx="2" presStyleCnt="3">
        <dgm:presLayoutVars>
          <dgm:bulletEnabled val="1"/>
        </dgm:presLayoutVars>
      </dgm:prSet>
      <dgm:spPr/>
    </dgm:pt>
  </dgm:ptLst>
  <dgm:cxnLst>
    <dgm:cxn modelId="{0AEB1B02-0F76-4B28-B0DE-1C40ADBF5993}" srcId="{5B0493E7-65FB-4EC9-9A9A-ADAA52843794}" destId="{53641177-84E5-493E-90B8-A65FF8240D6C}" srcOrd="2" destOrd="0" parTransId="{DDFB4BCD-75E3-4860-A3E4-EB5DF3F34480}" sibTransId="{841425AD-D28E-4CE2-95B3-5FA47E333D61}"/>
    <dgm:cxn modelId="{609A1406-145B-43F4-9A2D-BEEBD0A2CC2A}" srcId="{5B0493E7-65FB-4EC9-9A9A-ADAA52843794}" destId="{39335DE6-446F-4818-8379-EC68E725E5B5}" srcOrd="0" destOrd="0" parTransId="{F18709A9-D9CC-4918-A36C-8892989E7C3F}" sibTransId="{24CFA5CB-8B99-4F95-831A-3247C22BC3D6}"/>
    <dgm:cxn modelId="{3502C707-BC39-1D4E-8995-BFCE85F14DAB}" type="presOf" srcId="{24CFA5CB-8B99-4F95-831A-3247C22BC3D6}" destId="{E77B7094-CA3D-C34B-87EB-AA3D19E8C609}" srcOrd="0" destOrd="0" presId="urn:microsoft.com/office/officeart/2005/8/layout/vProcess5"/>
    <dgm:cxn modelId="{0BE06D09-59A1-41BC-8198-BE6EB2FDDDDF}" srcId="{5B0493E7-65FB-4EC9-9A9A-ADAA52843794}" destId="{C55DB288-36C3-48AF-A80B-7D28A83A4C23}" srcOrd="1" destOrd="0" parTransId="{91E21220-D199-4ADA-B69A-11EFFB6E3DF5}" sibTransId="{A414DE37-2E11-465C-A535-B9D75FED0B3B}"/>
    <dgm:cxn modelId="{3645BC1E-2924-B84D-A31D-D6FED4E169ED}" type="presOf" srcId="{C55DB288-36C3-48AF-A80B-7D28A83A4C23}" destId="{40736BA9-C6BF-1447-B449-1C162A9DC214}" srcOrd="1" destOrd="0" presId="urn:microsoft.com/office/officeart/2005/8/layout/vProcess5"/>
    <dgm:cxn modelId="{D294994A-9867-C244-BB43-D0DD0593051F}" type="presOf" srcId="{53641177-84E5-493E-90B8-A65FF8240D6C}" destId="{B420D1B0-A999-3542-B5DA-87A6FA0E8520}" srcOrd="1" destOrd="0" presId="urn:microsoft.com/office/officeart/2005/8/layout/vProcess5"/>
    <dgm:cxn modelId="{6375C559-6E54-7F43-BB50-BB14F71AFF85}" type="presOf" srcId="{39335DE6-446F-4818-8379-EC68E725E5B5}" destId="{B1F24D9D-C4BC-1541-9FB6-8DD6C1BDFC9A}" srcOrd="1" destOrd="0" presId="urn:microsoft.com/office/officeart/2005/8/layout/vProcess5"/>
    <dgm:cxn modelId="{D9CE6381-3D61-0D46-A0F1-753A89DDDCF1}" type="presOf" srcId="{39335DE6-446F-4818-8379-EC68E725E5B5}" destId="{B3FDB04F-BE87-484E-935D-FA4661F866C0}" srcOrd="0" destOrd="0" presId="urn:microsoft.com/office/officeart/2005/8/layout/vProcess5"/>
    <dgm:cxn modelId="{20B1BEA9-F0E8-7041-9E31-FD0FBEE2BA23}" type="presOf" srcId="{5B0493E7-65FB-4EC9-9A9A-ADAA52843794}" destId="{98846D36-9A1A-514C-9124-A3E6901A1335}" srcOrd="0" destOrd="0" presId="urn:microsoft.com/office/officeart/2005/8/layout/vProcess5"/>
    <dgm:cxn modelId="{C37473B4-223C-FC4B-B74B-3E6E3F3362E7}" type="presOf" srcId="{53641177-84E5-493E-90B8-A65FF8240D6C}" destId="{CE01E46F-909C-F64A-A6B4-2948564D0FB2}" srcOrd="0" destOrd="0" presId="urn:microsoft.com/office/officeart/2005/8/layout/vProcess5"/>
    <dgm:cxn modelId="{834740D6-6411-2042-9D9D-C0EEF9BC694A}" type="presOf" srcId="{C55DB288-36C3-48AF-A80B-7D28A83A4C23}" destId="{5C1D0B84-F8F0-FC4F-875A-FB53D0ADBB6B}" srcOrd="0" destOrd="0" presId="urn:microsoft.com/office/officeart/2005/8/layout/vProcess5"/>
    <dgm:cxn modelId="{7F1012EB-FF97-8D49-B8AC-451EA3271921}" type="presOf" srcId="{A414DE37-2E11-465C-A535-B9D75FED0B3B}" destId="{E34152EC-5C8D-2D4B-9E75-67B03E6962D1}" srcOrd="0" destOrd="0" presId="urn:microsoft.com/office/officeart/2005/8/layout/vProcess5"/>
    <dgm:cxn modelId="{D0859ACA-4B90-0543-AC39-D8FCBFBF34CE}" type="presParOf" srcId="{98846D36-9A1A-514C-9124-A3E6901A1335}" destId="{5456058F-D970-D64A-B306-091E4C525C2C}" srcOrd="0" destOrd="0" presId="urn:microsoft.com/office/officeart/2005/8/layout/vProcess5"/>
    <dgm:cxn modelId="{79C6D21E-866F-F549-B59E-0138E735414D}" type="presParOf" srcId="{98846D36-9A1A-514C-9124-A3E6901A1335}" destId="{B3FDB04F-BE87-484E-935D-FA4661F866C0}" srcOrd="1" destOrd="0" presId="urn:microsoft.com/office/officeart/2005/8/layout/vProcess5"/>
    <dgm:cxn modelId="{25ECE007-F34E-CC45-9ABE-7D45E83084EB}" type="presParOf" srcId="{98846D36-9A1A-514C-9124-A3E6901A1335}" destId="{5C1D0B84-F8F0-FC4F-875A-FB53D0ADBB6B}" srcOrd="2" destOrd="0" presId="urn:microsoft.com/office/officeart/2005/8/layout/vProcess5"/>
    <dgm:cxn modelId="{A95AB3AD-1AB0-484B-BE3E-2EEC397AC088}" type="presParOf" srcId="{98846D36-9A1A-514C-9124-A3E6901A1335}" destId="{CE01E46F-909C-F64A-A6B4-2948564D0FB2}" srcOrd="3" destOrd="0" presId="urn:microsoft.com/office/officeart/2005/8/layout/vProcess5"/>
    <dgm:cxn modelId="{75A98FE6-F3D2-DE43-9052-5D3CA7D9B90B}" type="presParOf" srcId="{98846D36-9A1A-514C-9124-A3E6901A1335}" destId="{E77B7094-CA3D-C34B-87EB-AA3D19E8C609}" srcOrd="4" destOrd="0" presId="urn:microsoft.com/office/officeart/2005/8/layout/vProcess5"/>
    <dgm:cxn modelId="{6C1FD07C-45D3-6F4F-AFDE-68FC20715A13}" type="presParOf" srcId="{98846D36-9A1A-514C-9124-A3E6901A1335}" destId="{E34152EC-5C8D-2D4B-9E75-67B03E6962D1}" srcOrd="5" destOrd="0" presId="urn:microsoft.com/office/officeart/2005/8/layout/vProcess5"/>
    <dgm:cxn modelId="{77F9C1F4-68F4-C840-AC53-EE99B1A5A0FD}" type="presParOf" srcId="{98846D36-9A1A-514C-9124-A3E6901A1335}" destId="{B1F24D9D-C4BC-1541-9FB6-8DD6C1BDFC9A}" srcOrd="6" destOrd="0" presId="urn:microsoft.com/office/officeart/2005/8/layout/vProcess5"/>
    <dgm:cxn modelId="{A14AD243-AEDA-2D48-806A-0E31A74B18FB}" type="presParOf" srcId="{98846D36-9A1A-514C-9124-A3E6901A1335}" destId="{40736BA9-C6BF-1447-B449-1C162A9DC214}" srcOrd="7" destOrd="0" presId="urn:microsoft.com/office/officeart/2005/8/layout/vProcess5"/>
    <dgm:cxn modelId="{CB2DEB6D-4AA6-584A-BE25-9A32F506BF99}" type="presParOf" srcId="{98846D36-9A1A-514C-9124-A3E6901A1335}" destId="{B420D1B0-A999-3542-B5DA-87A6FA0E852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18DA4C-DFA8-46FC-9EC1-25B5E7CC59F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0FED423-5C77-4ACD-9133-059612B0EED4}">
      <dgm:prSet/>
      <dgm:spPr/>
      <dgm:t>
        <a:bodyPr/>
        <a:lstStyle/>
        <a:p>
          <a:pPr>
            <a:lnSpc>
              <a:spcPct val="100000"/>
            </a:lnSpc>
            <a:defRPr cap="all"/>
          </a:pPr>
          <a:r>
            <a:rPr lang="fr-FR" dirty="0"/>
            <a:t>SPLIT TRAIN 70% TEST 30%</a:t>
          </a:r>
          <a:endParaRPr lang="en-US" dirty="0"/>
        </a:p>
      </dgm:t>
    </dgm:pt>
    <dgm:pt modelId="{E6DED009-C9A2-41BB-918B-5CE207C4A160}" type="parTrans" cxnId="{8EC9AC47-4CFE-4387-96B4-6F8BFC96B09C}">
      <dgm:prSet/>
      <dgm:spPr/>
      <dgm:t>
        <a:bodyPr/>
        <a:lstStyle/>
        <a:p>
          <a:endParaRPr lang="en-US"/>
        </a:p>
      </dgm:t>
    </dgm:pt>
    <dgm:pt modelId="{C13EB1D8-DCE9-42DA-B9DC-62687950BA7F}" type="sibTrans" cxnId="{8EC9AC47-4CFE-4387-96B4-6F8BFC96B09C}">
      <dgm:prSet/>
      <dgm:spPr/>
      <dgm:t>
        <a:bodyPr/>
        <a:lstStyle/>
        <a:p>
          <a:endParaRPr lang="en-US"/>
        </a:p>
      </dgm:t>
    </dgm:pt>
    <dgm:pt modelId="{E0FFB7F7-1050-45BF-90B3-114AFFBA12A5}">
      <dgm:prSet/>
      <dgm:spPr/>
      <dgm:t>
        <a:bodyPr/>
        <a:lstStyle/>
        <a:p>
          <a:pPr>
            <a:lnSpc>
              <a:spcPct val="100000"/>
            </a:lnSpc>
            <a:defRPr cap="all"/>
          </a:pPr>
          <a:r>
            <a:rPr lang="fr-FR"/>
            <a:t>ENCODAGE DES VARIABLES CATEGORIQUES PAR GET DUMMIES</a:t>
          </a:r>
          <a:endParaRPr lang="en-US"/>
        </a:p>
      </dgm:t>
    </dgm:pt>
    <dgm:pt modelId="{5D334001-BB77-4556-8B39-9E7F45E71854}" type="parTrans" cxnId="{BB74BDC7-E869-4AB4-83BC-129C6F18198D}">
      <dgm:prSet/>
      <dgm:spPr/>
      <dgm:t>
        <a:bodyPr/>
        <a:lstStyle/>
        <a:p>
          <a:endParaRPr lang="en-US"/>
        </a:p>
      </dgm:t>
    </dgm:pt>
    <dgm:pt modelId="{96542424-1D30-4EDD-82A2-1134020915D7}" type="sibTrans" cxnId="{BB74BDC7-E869-4AB4-83BC-129C6F18198D}">
      <dgm:prSet/>
      <dgm:spPr/>
      <dgm:t>
        <a:bodyPr/>
        <a:lstStyle/>
        <a:p>
          <a:endParaRPr lang="en-US"/>
        </a:p>
      </dgm:t>
    </dgm:pt>
    <dgm:pt modelId="{E32730A5-0949-4950-BDD3-24CBB56A881F}">
      <dgm:prSet/>
      <dgm:spPr/>
      <dgm:t>
        <a:bodyPr/>
        <a:lstStyle/>
        <a:p>
          <a:pPr>
            <a:lnSpc>
              <a:spcPct val="100000"/>
            </a:lnSpc>
            <a:defRPr cap="all"/>
          </a:pPr>
          <a:r>
            <a:rPr lang="fr-FR" dirty="0"/>
            <a:t>STANDARDISATION DES DONNEES PAR MINMAXSCALER</a:t>
          </a:r>
          <a:endParaRPr lang="en-US" dirty="0"/>
        </a:p>
      </dgm:t>
    </dgm:pt>
    <dgm:pt modelId="{D1873615-4642-4C13-B76B-8DB1EFE46A93}" type="parTrans" cxnId="{80B469AF-4B40-487F-B549-9F973FCA0C0D}">
      <dgm:prSet/>
      <dgm:spPr/>
      <dgm:t>
        <a:bodyPr/>
        <a:lstStyle/>
        <a:p>
          <a:endParaRPr lang="en-US"/>
        </a:p>
      </dgm:t>
    </dgm:pt>
    <dgm:pt modelId="{F6E94D06-AFF0-4858-AA88-74E4116026B7}" type="sibTrans" cxnId="{80B469AF-4B40-487F-B549-9F973FCA0C0D}">
      <dgm:prSet/>
      <dgm:spPr/>
      <dgm:t>
        <a:bodyPr/>
        <a:lstStyle/>
        <a:p>
          <a:endParaRPr lang="en-US"/>
        </a:p>
      </dgm:t>
    </dgm:pt>
    <dgm:pt modelId="{38B2A2C7-4E02-4F7D-AEC6-169F6A2B3F45}">
      <dgm:prSet/>
      <dgm:spPr/>
      <dgm:t>
        <a:bodyPr/>
        <a:lstStyle/>
        <a:p>
          <a:pPr>
            <a:lnSpc>
              <a:spcPct val="100000"/>
            </a:lnSpc>
            <a:defRPr cap="all"/>
          </a:pPr>
          <a:r>
            <a:rPr lang="fr-FR"/>
            <a:t>SAUVEGARDE</a:t>
          </a:r>
          <a:endParaRPr lang="en-US"/>
        </a:p>
      </dgm:t>
    </dgm:pt>
    <dgm:pt modelId="{37EC2F7D-AF1E-4325-B6A1-E59269241349}" type="parTrans" cxnId="{5EE7716A-2C90-4861-92CB-1E0BE385D452}">
      <dgm:prSet/>
      <dgm:spPr/>
      <dgm:t>
        <a:bodyPr/>
        <a:lstStyle/>
        <a:p>
          <a:endParaRPr lang="en-US"/>
        </a:p>
      </dgm:t>
    </dgm:pt>
    <dgm:pt modelId="{0902CC69-5C19-4275-9521-B6567E26D682}" type="sibTrans" cxnId="{5EE7716A-2C90-4861-92CB-1E0BE385D452}">
      <dgm:prSet/>
      <dgm:spPr/>
      <dgm:t>
        <a:bodyPr/>
        <a:lstStyle/>
        <a:p>
          <a:endParaRPr lang="en-US"/>
        </a:p>
      </dgm:t>
    </dgm:pt>
    <dgm:pt modelId="{779209B4-899E-428D-94F4-E0185FB41EC6}" type="pres">
      <dgm:prSet presAssocID="{3118DA4C-DFA8-46FC-9EC1-25B5E7CC59FB}" presName="root" presStyleCnt="0">
        <dgm:presLayoutVars>
          <dgm:dir/>
          <dgm:resizeHandles val="exact"/>
        </dgm:presLayoutVars>
      </dgm:prSet>
      <dgm:spPr/>
    </dgm:pt>
    <dgm:pt modelId="{AE5485F1-24B6-4C4F-A5CE-EA2C60458E2A}" type="pres">
      <dgm:prSet presAssocID="{00FED423-5C77-4ACD-9133-059612B0EED4}" presName="compNode" presStyleCnt="0"/>
      <dgm:spPr/>
    </dgm:pt>
    <dgm:pt modelId="{1ACD60E1-D5E6-4148-9EFF-5B14E06FF62C}" type="pres">
      <dgm:prSet presAssocID="{00FED423-5C77-4ACD-9133-059612B0EED4}" presName="iconBgRect" presStyleLbl="bgShp" presStyleIdx="0" presStyleCnt="4"/>
      <dgm:spPr/>
    </dgm:pt>
    <dgm:pt modelId="{2D49A32B-F04C-42F9-BAE4-E0E964E4333A}" type="pres">
      <dgm:prSet presAssocID="{00FED423-5C77-4ACD-9133-059612B0EE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0B70EE0E-3C79-4521-9AEE-AC898B75E485}" type="pres">
      <dgm:prSet presAssocID="{00FED423-5C77-4ACD-9133-059612B0EED4}" presName="spaceRect" presStyleCnt="0"/>
      <dgm:spPr/>
    </dgm:pt>
    <dgm:pt modelId="{FBFE0840-A636-427A-9660-7A0BC23E2EA4}" type="pres">
      <dgm:prSet presAssocID="{00FED423-5C77-4ACD-9133-059612B0EED4}" presName="textRect" presStyleLbl="revTx" presStyleIdx="0" presStyleCnt="4">
        <dgm:presLayoutVars>
          <dgm:chMax val="1"/>
          <dgm:chPref val="1"/>
        </dgm:presLayoutVars>
      </dgm:prSet>
      <dgm:spPr/>
    </dgm:pt>
    <dgm:pt modelId="{2D9E5F23-ACCD-4634-8B64-A1DA5DF7D5AA}" type="pres">
      <dgm:prSet presAssocID="{C13EB1D8-DCE9-42DA-B9DC-62687950BA7F}" presName="sibTrans" presStyleCnt="0"/>
      <dgm:spPr/>
    </dgm:pt>
    <dgm:pt modelId="{81F153A8-6BD0-4DBA-BCB3-2C0B00AABDAD}" type="pres">
      <dgm:prSet presAssocID="{E0FFB7F7-1050-45BF-90B3-114AFFBA12A5}" presName="compNode" presStyleCnt="0"/>
      <dgm:spPr/>
    </dgm:pt>
    <dgm:pt modelId="{5B06A211-E1C0-4611-A6DC-EADAE18375B5}" type="pres">
      <dgm:prSet presAssocID="{E0FFB7F7-1050-45BF-90B3-114AFFBA12A5}" presName="iconBgRect" presStyleLbl="bgShp" presStyleIdx="1" presStyleCnt="4"/>
      <dgm:spPr/>
    </dgm:pt>
    <dgm:pt modelId="{AD9D55A9-131B-47E1-BA66-37A286EDF5FA}" type="pres">
      <dgm:prSet presAssocID="{E0FFB7F7-1050-45BF-90B3-114AFFBA12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de-barres"/>
        </a:ext>
      </dgm:extLst>
    </dgm:pt>
    <dgm:pt modelId="{30DE5A66-3618-4B23-8AD7-83534E977436}" type="pres">
      <dgm:prSet presAssocID="{E0FFB7F7-1050-45BF-90B3-114AFFBA12A5}" presName="spaceRect" presStyleCnt="0"/>
      <dgm:spPr/>
    </dgm:pt>
    <dgm:pt modelId="{0865B162-468C-489A-9D3A-36F26FA168E6}" type="pres">
      <dgm:prSet presAssocID="{E0FFB7F7-1050-45BF-90B3-114AFFBA12A5}" presName="textRect" presStyleLbl="revTx" presStyleIdx="1" presStyleCnt="4">
        <dgm:presLayoutVars>
          <dgm:chMax val="1"/>
          <dgm:chPref val="1"/>
        </dgm:presLayoutVars>
      </dgm:prSet>
      <dgm:spPr/>
    </dgm:pt>
    <dgm:pt modelId="{794D8CC4-27CC-4080-B8F9-37D4C7A9D52C}" type="pres">
      <dgm:prSet presAssocID="{96542424-1D30-4EDD-82A2-1134020915D7}" presName="sibTrans" presStyleCnt="0"/>
      <dgm:spPr/>
    </dgm:pt>
    <dgm:pt modelId="{81D1C6E6-903A-4026-97D0-AFD51D2CBC16}" type="pres">
      <dgm:prSet presAssocID="{E32730A5-0949-4950-BDD3-24CBB56A881F}" presName="compNode" presStyleCnt="0"/>
      <dgm:spPr/>
    </dgm:pt>
    <dgm:pt modelId="{BEC223E6-9EFD-4E70-9DBF-6C8384DFDE87}" type="pres">
      <dgm:prSet presAssocID="{E32730A5-0949-4950-BDD3-24CBB56A881F}" presName="iconBgRect" presStyleLbl="bgShp" presStyleIdx="2" presStyleCnt="4"/>
      <dgm:spPr/>
    </dgm:pt>
    <dgm:pt modelId="{6BA5FD6F-F4F8-4743-AE7C-4C36DC923737}" type="pres">
      <dgm:prSet presAssocID="{E32730A5-0949-4950-BDD3-24CBB56A88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B8108885-03FE-41B8-A486-60C15A6F4E66}" type="pres">
      <dgm:prSet presAssocID="{E32730A5-0949-4950-BDD3-24CBB56A881F}" presName="spaceRect" presStyleCnt="0"/>
      <dgm:spPr/>
    </dgm:pt>
    <dgm:pt modelId="{98F51294-4472-4CFE-8605-420A0DD406B1}" type="pres">
      <dgm:prSet presAssocID="{E32730A5-0949-4950-BDD3-24CBB56A881F}" presName="textRect" presStyleLbl="revTx" presStyleIdx="2" presStyleCnt="4">
        <dgm:presLayoutVars>
          <dgm:chMax val="1"/>
          <dgm:chPref val="1"/>
        </dgm:presLayoutVars>
      </dgm:prSet>
      <dgm:spPr/>
    </dgm:pt>
    <dgm:pt modelId="{59BFCC59-6C46-4DEA-B423-011FAD118B17}" type="pres">
      <dgm:prSet presAssocID="{F6E94D06-AFF0-4858-AA88-74E4116026B7}" presName="sibTrans" presStyleCnt="0"/>
      <dgm:spPr/>
    </dgm:pt>
    <dgm:pt modelId="{0DDEE53E-CFD5-4642-81D1-25E1CA163A5C}" type="pres">
      <dgm:prSet presAssocID="{38B2A2C7-4E02-4F7D-AEC6-169F6A2B3F45}" presName="compNode" presStyleCnt="0"/>
      <dgm:spPr/>
    </dgm:pt>
    <dgm:pt modelId="{F2EC1D1B-808C-447D-9289-415DCFD8BC03}" type="pres">
      <dgm:prSet presAssocID="{38B2A2C7-4E02-4F7D-AEC6-169F6A2B3F45}" presName="iconBgRect" presStyleLbl="bgShp" presStyleIdx="3" presStyleCnt="4"/>
      <dgm:spPr/>
    </dgm:pt>
    <dgm:pt modelId="{02293366-3DA5-4353-A4A2-8B86B94D575E}" type="pres">
      <dgm:prSet presAssocID="{38B2A2C7-4E02-4F7D-AEC6-169F6A2B3F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rrou"/>
        </a:ext>
      </dgm:extLst>
    </dgm:pt>
    <dgm:pt modelId="{A62F67C4-3A4B-426A-95A6-18DEF8E56F62}" type="pres">
      <dgm:prSet presAssocID="{38B2A2C7-4E02-4F7D-AEC6-169F6A2B3F45}" presName="spaceRect" presStyleCnt="0"/>
      <dgm:spPr/>
    </dgm:pt>
    <dgm:pt modelId="{F2FF8D3F-9F0B-42B1-BEB1-17C955AD0F29}" type="pres">
      <dgm:prSet presAssocID="{38B2A2C7-4E02-4F7D-AEC6-169F6A2B3F45}" presName="textRect" presStyleLbl="revTx" presStyleIdx="3" presStyleCnt="4">
        <dgm:presLayoutVars>
          <dgm:chMax val="1"/>
          <dgm:chPref val="1"/>
        </dgm:presLayoutVars>
      </dgm:prSet>
      <dgm:spPr/>
    </dgm:pt>
  </dgm:ptLst>
  <dgm:cxnLst>
    <dgm:cxn modelId="{98BD1B2C-7F6A-4EF9-AFD6-4EECA3AF4A29}" type="presOf" srcId="{3118DA4C-DFA8-46FC-9EC1-25B5E7CC59FB}" destId="{779209B4-899E-428D-94F4-E0185FB41EC6}" srcOrd="0" destOrd="0" presId="urn:microsoft.com/office/officeart/2018/5/layout/IconCircleLabelList"/>
    <dgm:cxn modelId="{8EC9AC47-4CFE-4387-96B4-6F8BFC96B09C}" srcId="{3118DA4C-DFA8-46FC-9EC1-25B5E7CC59FB}" destId="{00FED423-5C77-4ACD-9133-059612B0EED4}" srcOrd="0" destOrd="0" parTransId="{E6DED009-C9A2-41BB-918B-5CE207C4A160}" sibTransId="{C13EB1D8-DCE9-42DA-B9DC-62687950BA7F}"/>
    <dgm:cxn modelId="{2A78BF52-3D4F-449D-A685-5B217E1577FC}" type="presOf" srcId="{E32730A5-0949-4950-BDD3-24CBB56A881F}" destId="{98F51294-4472-4CFE-8605-420A0DD406B1}" srcOrd="0" destOrd="0" presId="urn:microsoft.com/office/officeart/2018/5/layout/IconCircleLabelList"/>
    <dgm:cxn modelId="{5EE7716A-2C90-4861-92CB-1E0BE385D452}" srcId="{3118DA4C-DFA8-46FC-9EC1-25B5E7CC59FB}" destId="{38B2A2C7-4E02-4F7D-AEC6-169F6A2B3F45}" srcOrd="3" destOrd="0" parTransId="{37EC2F7D-AF1E-4325-B6A1-E59269241349}" sibTransId="{0902CC69-5C19-4275-9521-B6567E26D682}"/>
    <dgm:cxn modelId="{87CC4384-212F-47B4-B777-56AC4D1BF431}" type="presOf" srcId="{E0FFB7F7-1050-45BF-90B3-114AFFBA12A5}" destId="{0865B162-468C-489A-9D3A-36F26FA168E6}" srcOrd="0" destOrd="0" presId="urn:microsoft.com/office/officeart/2018/5/layout/IconCircleLabelList"/>
    <dgm:cxn modelId="{80B469AF-4B40-487F-B549-9F973FCA0C0D}" srcId="{3118DA4C-DFA8-46FC-9EC1-25B5E7CC59FB}" destId="{E32730A5-0949-4950-BDD3-24CBB56A881F}" srcOrd="2" destOrd="0" parTransId="{D1873615-4642-4C13-B76B-8DB1EFE46A93}" sibTransId="{F6E94D06-AFF0-4858-AA88-74E4116026B7}"/>
    <dgm:cxn modelId="{CC7440B1-E2C5-4713-A61F-CA677011D300}" type="presOf" srcId="{38B2A2C7-4E02-4F7D-AEC6-169F6A2B3F45}" destId="{F2FF8D3F-9F0B-42B1-BEB1-17C955AD0F29}" srcOrd="0" destOrd="0" presId="urn:microsoft.com/office/officeart/2018/5/layout/IconCircleLabelList"/>
    <dgm:cxn modelId="{298175C1-5D15-4843-A3F1-294403FFABD3}" type="presOf" srcId="{00FED423-5C77-4ACD-9133-059612B0EED4}" destId="{FBFE0840-A636-427A-9660-7A0BC23E2EA4}" srcOrd="0" destOrd="0" presId="urn:microsoft.com/office/officeart/2018/5/layout/IconCircleLabelList"/>
    <dgm:cxn modelId="{BB74BDC7-E869-4AB4-83BC-129C6F18198D}" srcId="{3118DA4C-DFA8-46FC-9EC1-25B5E7CC59FB}" destId="{E0FFB7F7-1050-45BF-90B3-114AFFBA12A5}" srcOrd="1" destOrd="0" parTransId="{5D334001-BB77-4556-8B39-9E7F45E71854}" sibTransId="{96542424-1D30-4EDD-82A2-1134020915D7}"/>
    <dgm:cxn modelId="{C0DFBEFE-43D6-4966-B252-6B40785EC55F}" type="presParOf" srcId="{779209B4-899E-428D-94F4-E0185FB41EC6}" destId="{AE5485F1-24B6-4C4F-A5CE-EA2C60458E2A}" srcOrd="0" destOrd="0" presId="urn:microsoft.com/office/officeart/2018/5/layout/IconCircleLabelList"/>
    <dgm:cxn modelId="{23DF2F93-F731-43E0-8226-2AB136BC3729}" type="presParOf" srcId="{AE5485F1-24B6-4C4F-A5CE-EA2C60458E2A}" destId="{1ACD60E1-D5E6-4148-9EFF-5B14E06FF62C}" srcOrd="0" destOrd="0" presId="urn:microsoft.com/office/officeart/2018/5/layout/IconCircleLabelList"/>
    <dgm:cxn modelId="{F18732BA-C756-462E-98E5-59073195527F}" type="presParOf" srcId="{AE5485F1-24B6-4C4F-A5CE-EA2C60458E2A}" destId="{2D49A32B-F04C-42F9-BAE4-E0E964E4333A}" srcOrd="1" destOrd="0" presId="urn:microsoft.com/office/officeart/2018/5/layout/IconCircleLabelList"/>
    <dgm:cxn modelId="{2D770090-28F6-4B25-B73B-2D34D2F1D3BD}" type="presParOf" srcId="{AE5485F1-24B6-4C4F-A5CE-EA2C60458E2A}" destId="{0B70EE0E-3C79-4521-9AEE-AC898B75E485}" srcOrd="2" destOrd="0" presId="urn:microsoft.com/office/officeart/2018/5/layout/IconCircleLabelList"/>
    <dgm:cxn modelId="{2E0DD79D-6CB9-484C-9B26-3BA2BF289E35}" type="presParOf" srcId="{AE5485F1-24B6-4C4F-A5CE-EA2C60458E2A}" destId="{FBFE0840-A636-427A-9660-7A0BC23E2EA4}" srcOrd="3" destOrd="0" presId="urn:microsoft.com/office/officeart/2018/5/layout/IconCircleLabelList"/>
    <dgm:cxn modelId="{62BB60BC-B2EC-4E76-8364-E902FD7980BF}" type="presParOf" srcId="{779209B4-899E-428D-94F4-E0185FB41EC6}" destId="{2D9E5F23-ACCD-4634-8B64-A1DA5DF7D5AA}" srcOrd="1" destOrd="0" presId="urn:microsoft.com/office/officeart/2018/5/layout/IconCircleLabelList"/>
    <dgm:cxn modelId="{27866402-CD8B-4EAF-9C16-239C1499E2E8}" type="presParOf" srcId="{779209B4-899E-428D-94F4-E0185FB41EC6}" destId="{81F153A8-6BD0-4DBA-BCB3-2C0B00AABDAD}" srcOrd="2" destOrd="0" presId="urn:microsoft.com/office/officeart/2018/5/layout/IconCircleLabelList"/>
    <dgm:cxn modelId="{C01A1364-9195-43DB-B9BF-4E2807D7285E}" type="presParOf" srcId="{81F153A8-6BD0-4DBA-BCB3-2C0B00AABDAD}" destId="{5B06A211-E1C0-4611-A6DC-EADAE18375B5}" srcOrd="0" destOrd="0" presId="urn:microsoft.com/office/officeart/2018/5/layout/IconCircleLabelList"/>
    <dgm:cxn modelId="{08E74720-EC11-424C-9C0F-1B74F90FF58B}" type="presParOf" srcId="{81F153A8-6BD0-4DBA-BCB3-2C0B00AABDAD}" destId="{AD9D55A9-131B-47E1-BA66-37A286EDF5FA}" srcOrd="1" destOrd="0" presId="urn:microsoft.com/office/officeart/2018/5/layout/IconCircleLabelList"/>
    <dgm:cxn modelId="{99DF35B5-C7EA-4271-8921-8088665AC1BE}" type="presParOf" srcId="{81F153A8-6BD0-4DBA-BCB3-2C0B00AABDAD}" destId="{30DE5A66-3618-4B23-8AD7-83534E977436}" srcOrd="2" destOrd="0" presId="urn:microsoft.com/office/officeart/2018/5/layout/IconCircleLabelList"/>
    <dgm:cxn modelId="{3401EEED-D779-4A9E-9FD1-E0FD050F168C}" type="presParOf" srcId="{81F153A8-6BD0-4DBA-BCB3-2C0B00AABDAD}" destId="{0865B162-468C-489A-9D3A-36F26FA168E6}" srcOrd="3" destOrd="0" presId="urn:microsoft.com/office/officeart/2018/5/layout/IconCircleLabelList"/>
    <dgm:cxn modelId="{982018E1-F51F-46D6-8C09-2C765449E66A}" type="presParOf" srcId="{779209B4-899E-428D-94F4-E0185FB41EC6}" destId="{794D8CC4-27CC-4080-B8F9-37D4C7A9D52C}" srcOrd="3" destOrd="0" presId="urn:microsoft.com/office/officeart/2018/5/layout/IconCircleLabelList"/>
    <dgm:cxn modelId="{E59127FE-D344-4190-BFB5-F3F9FBC7D8AC}" type="presParOf" srcId="{779209B4-899E-428D-94F4-E0185FB41EC6}" destId="{81D1C6E6-903A-4026-97D0-AFD51D2CBC16}" srcOrd="4" destOrd="0" presId="urn:microsoft.com/office/officeart/2018/5/layout/IconCircleLabelList"/>
    <dgm:cxn modelId="{866153F4-8C6F-4141-B907-4367F9DB7B41}" type="presParOf" srcId="{81D1C6E6-903A-4026-97D0-AFD51D2CBC16}" destId="{BEC223E6-9EFD-4E70-9DBF-6C8384DFDE87}" srcOrd="0" destOrd="0" presId="urn:microsoft.com/office/officeart/2018/5/layout/IconCircleLabelList"/>
    <dgm:cxn modelId="{99CC23F3-4C0A-4386-9B32-31D68A69EB60}" type="presParOf" srcId="{81D1C6E6-903A-4026-97D0-AFD51D2CBC16}" destId="{6BA5FD6F-F4F8-4743-AE7C-4C36DC923737}" srcOrd="1" destOrd="0" presId="urn:microsoft.com/office/officeart/2018/5/layout/IconCircleLabelList"/>
    <dgm:cxn modelId="{0860AD8E-C62E-4197-9C1F-64F264ED6FCC}" type="presParOf" srcId="{81D1C6E6-903A-4026-97D0-AFD51D2CBC16}" destId="{B8108885-03FE-41B8-A486-60C15A6F4E66}" srcOrd="2" destOrd="0" presId="urn:microsoft.com/office/officeart/2018/5/layout/IconCircleLabelList"/>
    <dgm:cxn modelId="{C4ACBC8D-8282-4955-ADEE-59439025A1B1}" type="presParOf" srcId="{81D1C6E6-903A-4026-97D0-AFD51D2CBC16}" destId="{98F51294-4472-4CFE-8605-420A0DD406B1}" srcOrd="3" destOrd="0" presId="urn:microsoft.com/office/officeart/2018/5/layout/IconCircleLabelList"/>
    <dgm:cxn modelId="{6035B516-57E9-4F8C-84F1-8EAEBC053B1C}" type="presParOf" srcId="{779209B4-899E-428D-94F4-E0185FB41EC6}" destId="{59BFCC59-6C46-4DEA-B423-011FAD118B17}" srcOrd="5" destOrd="0" presId="urn:microsoft.com/office/officeart/2018/5/layout/IconCircleLabelList"/>
    <dgm:cxn modelId="{84B06BCD-CC58-4DF3-AE25-A6569F4279A2}" type="presParOf" srcId="{779209B4-899E-428D-94F4-E0185FB41EC6}" destId="{0DDEE53E-CFD5-4642-81D1-25E1CA163A5C}" srcOrd="6" destOrd="0" presId="urn:microsoft.com/office/officeart/2018/5/layout/IconCircleLabelList"/>
    <dgm:cxn modelId="{764F698E-088A-4493-86F6-8050489EBD6D}" type="presParOf" srcId="{0DDEE53E-CFD5-4642-81D1-25E1CA163A5C}" destId="{F2EC1D1B-808C-447D-9289-415DCFD8BC03}" srcOrd="0" destOrd="0" presId="urn:microsoft.com/office/officeart/2018/5/layout/IconCircleLabelList"/>
    <dgm:cxn modelId="{CE1ABE8F-B1CE-451E-BAC3-DB4B5AB359A3}" type="presParOf" srcId="{0DDEE53E-CFD5-4642-81D1-25E1CA163A5C}" destId="{02293366-3DA5-4353-A4A2-8B86B94D575E}" srcOrd="1" destOrd="0" presId="urn:microsoft.com/office/officeart/2018/5/layout/IconCircleLabelList"/>
    <dgm:cxn modelId="{64000B34-4A88-464A-9708-37823A18066F}" type="presParOf" srcId="{0DDEE53E-CFD5-4642-81D1-25E1CA163A5C}" destId="{A62F67C4-3A4B-426A-95A6-18DEF8E56F62}" srcOrd="2" destOrd="0" presId="urn:microsoft.com/office/officeart/2018/5/layout/IconCircleLabelList"/>
    <dgm:cxn modelId="{BCD22B62-2B21-4E54-A470-4426AE7F26E4}" type="presParOf" srcId="{0DDEE53E-CFD5-4642-81D1-25E1CA163A5C}" destId="{F2FF8D3F-9F0B-42B1-BEB1-17C955AD0F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CAA27-8256-40DA-BDDF-0DA5A8DCA2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C81854-B6C7-49AF-9BC3-640C5322E0B8}">
      <dgm:prSet/>
      <dgm:spPr/>
      <dgm:t>
        <a:bodyPr/>
        <a:lstStyle/>
        <a:p>
          <a:pPr>
            <a:lnSpc>
              <a:spcPct val="100000"/>
            </a:lnSpc>
          </a:pPr>
          <a:r>
            <a:rPr lang="fr-FR"/>
            <a:t>La Métrique Métier, dédiée au Secteur Bancaire, consiste à calculer le gain obtenu pour l'ensemble des individus du dataset. </a:t>
          </a:r>
          <a:endParaRPr lang="en-US"/>
        </a:p>
      </dgm:t>
    </dgm:pt>
    <dgm:pt modelId="{565B9CDC-E784-4DE7-86D9-AA0E8115098D}" type="parTrans" cxnId="{901484BC-C41F-4276-A322-3106B79FBBC2}">
      <dgm:prSet/>
      <dgm:spPr/>
      <dgm:t>
        <a:bodyPr/>
        <a:lstStyle/>
        <a:p>
          <a:endParaRPr lang="en-US"/>
        </a:p>
      </dgm:t>
    </dgm:pt>
    <dgm:pt modelId="{1F7F0B4E-3794-4AF5-96CF-446E1C8A1334}" type="sibTrans" cxnId="{901484BC-C41F-4276-A322-3106B79FBBC2}">
      <dgm:prSet/>
      <dgm:spPr/>
      <dgm:t>
        <a:bodyPr/>
        <a:lstStyle/>
        <a:p>
          <a:endParaRPr lang="en-US"/>
        </a:p>
      </dgm:t>
    </dgm:pt>
    <dgm:pt modelId="{A1FAEAC3-0C04-42FC-906A-69D4EE1B3D9C}">
      <dgm:prSet/>
      <dgm:spPr/>
      <dgm:t>
        <a:bodyPr/>
        <a:lstStyle/>
        <a:p>
          <a:pPr>
            <a:lnSpc>
              <a:spcPct val="100000"/>
            </a:lnSpc>
          </a:pPr>
          <a:r>
            <a:rPr lang="fr-FR"/>
            <a:t>On va donc pénaliser le défaut de paiement (avec une pondération importante correspondant aux potentielles pertes en capital) et majorer un remboursement (faible pondération correspondant aux intérêts générés). </a:t>
          </a:r>
          <a:endParaRPr lang="en-US"/>
        </a:p>
      </dgm:t>
    </dgm:pt>
    <dgm:pt modelId="{FA73BB3F-C41A-4237-967A-E02D8BABB3BC}" type="parTrans" cxnId="{C7B4C1CF-BE13-4DDE-86A8-58F977D480C8}">
      <dgm:prSet/>
      <dgm:spPr/>
      <dgm:t>
        <a:bodyPr/>
        <a:lstStyle/>
        <a:p>
          <a:endParaRPr lang="en-US"/>
        </a:p>
      </dgm:t>
    </dgm:pt>
    <dgm:pt modelId="{984CD274-B7AD-4731-BD97-1B82EAC617A8}" type="sibTrans" cxnId="{C7B4C1CF-BE13-4DDE-86A8-58F977D480C8}">
      <dgm:prSet/>
      <dgm:spPr/>
      <dgm:t>
        <a:bodyPr/>
        <a:lstStyle/>
        <a:p>
          <a:endParaRPr lang="en-US"/>
        </a:p>
      </dgm:t>
    </dgm:pt>
    <dgm:pt modelId="{E1C4E9A0-78F5-4B69-AF51-F7F984D272C5}" type="pres">
      <dgm:prSet presAssocID="{8D9CAA27-8256-40DA-BDDF-0DA5A8DCA227}" presName="root" presStyleCnt="0">
        <dgm:presLayoutVars>
          <dgm:dir/>
          <dgm:resizeHandles val="exact"/>
        </dgm:presLayoutVars>
      </dgm:prSet>
      <dgm:spPr/>
    </dgm:pt>
    <dgm:pt modelId="{1F717CF9-E23A-46F2-A55C-8DBA1E9BDF11}" type="pres">
      <dgm:prSet presAssocID="{B4C81854-B6C7-49AF-9BC3-640C5322E0B8}" presName="compNode" presStyleCnt="0"/>
      <dgm:spPr/>
    </dgm:pt>
    <dgm:pt modelId="{EC5D47A3-8526-46FB-8236-3D695A703EAC}" type="pres">
      <dgm:prSet presAssocID="{B4C81854-B6C7-49AF-9BC3-640C5322E0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rice"/>
        </a:ext>
      </dgm:extLst>
    </dgm:pt>
    <dgm:pt modelId="{879926F0-E27A-47AD-B7C7-E857BE4F13C2}" type="pres">
      <dgm:prSet presAssocID="{B4C81854-B6C7-49AF-9BC3-640C5322E0B8}" presName="spaceRect" presStyleCnt="0"/>
      <dgm:spPr/>
    </dgm:pt>
    <dgm:pt modelId="{7EE3A5A9-CDF7-4FFE-A159-B0F75215AE2D}" type="pres">
      <dgm:prSet presAssocID="{B4C81854-B6C7-49AF-9BC3-640C5322E0B8}" presName="textRect" presStyleLbl="revTx" presStyleIdx="0" presStyleCnt="2">
        <dgm:presLayoutVars>
          <dgm:chMax val="1"/>
          <dgm:chPref val="1"/>
        </dgm:presLayoutVars>
      </dgm:prSet>
      <dgm:spPr/>
    </dgm:pt>
    <dgm:pt modelId="{7EE12C1C-8C18-4853-B8A3-303E63AC62A2}" type="pres">
      <dgm:prSet presAssocID="{1F7F0B4E-3794-4AF5-96CF-446E1C8A1334}" presName="sibTrans" presStyleCnt="0"/>
      <dgm:spPr/>
    </dgm:pt>
    <dgm:pt modelId="{9EB45554-A785-493A-BE00-BC44A73A1AAA}" type="pres">
      <dgm:prSet presAssocID="{A1FAEAC3-0C04-42FC-906A-69D4EE1B3D9C}" presName="compNode" presStyleCnt="0"/>
      <dgm:spPr/>
    </dgm:pt>
    <dgm:pt modelId="{3FBCC1F7-6AAB-4DD8-91F8-5968617A3D96}" type="pres">
      <dgm:prSet presAssocID="{A1FAEAC3-0C04-42FC-906A-69D4EE1B3D9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ge"/>
        </a:ext>
      </dgm:extLst>
    </dgm:pt>
    <dgm:pt modelId="{EB374E7B-1DC3-43D7-8B63-9348BB67427D}" type="pres">
      <dgm:prSet presAssocID="{A1FAEAC3-0C04-42FC-906A-69D4EE1B3D9C}" presName="spaceRect" presStyleCnt="0"/>
      <dgm:spPr/>
    </dgm:pt>
    <dgm:pt modelId="{43E7045F-789C-4513-9AC8-11633A6ED766}" type="pres">
      <dgm:prSet presAssocID="{A1FAEAC3-0C04-42FC-906A-69D4EE1B3D9C}" presName="textRect" presStyleLbl="revTx" presStyleIdx="1" presStyleCnt="2">
        <dgm:presLayoutVars>
          <dgm:chMax val="1"/>
          <dgm:chPref val="1"/>
        </dgm:presLayoutVars>
      </dgm:prSet>
      <dgm:spPr/>
    </dgm:pt>
  </dgm:ptLst>
  <dgm:cxnLst>
    <dgm:cxn modelId="{A109C430-3B0D-9842-A8CE-38E50133E7A7}" type="presOf" srcId="{B4C81854-B6C7-49AF-9BC3-640C5322E0B8}" destId="{7EE3A5A9-CDF7-4FFE-A159-B0F75215AE2D}" srcOrd="0" destOrd="0" presId="urn:microsoft.com/office/officeart/2018/2/layout/IconLabelList"/>
    <dgm:cxn modelId="{901484BC-C41F-4276-A322-3106B79FBBC2}" srcId="{8D9CAA27-8256-40DA-BDDF-0DA5A8DCA227}" destId="{B4C81854-B6C7-49AF-9BC3-640C5322E0B8}" srcOrd="0" destOrd="0" parTransId="{565B9CDC-E784-4DE7-86D9-AA0E8115098D}" sibTransId="{1F7F0B4E-3794-4AF5-96CF-446E1C8A1334}"/>
    <dgm:cxn modelId="{9E3F92BF-EA6B-CB42-8B0C-D01567701CB3}" type="presOf" srcId="{A1FAEAC3-0C04-42FC-906A-69D4EE1B3D9C}" destId="{43E7045F-789C-4513-9AC8-11633A6ED766}" srcOrd="0" destOrd="0" presId="urn:microsoft.com/office/officeart/2018/2/layout/IconLabelList"/>
    <dgm:cxn modelId="{162B38C1-15C4-DD4B-A006-17C500FEFFCE}" type="presOf" srcId="{8D9CAA27-8256-40DA-BDDF-0DA5A8DCA227}" destId="{E1C4E9A0-78F5-4B69-AF51-F7F984D272C5}" srcOrd="0" destOrd="0" presId="urn:microsoft.com/office/officeart/2018/2/layout/IconLabelList"/>
    <dgm:cxn modelId="{C7B4C1CF-BE13-4DDE-86A8-58F977D480C8}" srcId="{8D9CAA27-8256-40DA-BDDF-0DA5A8DCA227}" destId="{A1FAEAC3-0C04-42FC-906A-69D4EE1B3D9C}" srcOrd="1" destOrd="0" parTransId="{FA73BB3F-C41A-4237-967A-E02D8BABB3BC}" sibTransId="{984CD274-B7AD-4731-BD97-1B82EAC617A8}"/>
    <dgm:cxn modelId="{922389CD-55E8-7C43-AA2A-A5125EEC38BB}" type="presParOf" srcId="{E1C4E9A0-78F5-4B69-AF51-F7F984D272C5}" destId="{1F717CF9-E23A-46F2-A55C-8DBA1E9BDF11}" srcOrd="0" destOrd="0" presId="urn:microsoft.com/office/officeart/2018/2/layout/IconLabelList"/>
    <dgm:cxn modelId="{03BF58CD-36F8-304F-A8D0-4A1814D3A5B0}" type="presParOf" srcId="{1F717CF9-E23A-46F2-A55C-8DBA1E9BDF11}" destId="{EC5D47A3-8526-46FB-8236-3D695A703EAC}" srcOrd="0" destOrd="0" presId="urn:microsoft.com/office/officeart/2018/2/layout/IconLabelList"/>
    <dgm:cxn modelId="{0139ACE2-447A-154B-8B68-CD59C4EDBF3B}" type="presParOf" srcId="{1F717CF9-E23A-46F2-A55C-8DBA1E9BDF11}" destId="{879926F0-E27A-47AD-B7C7-E857BE4F13C2}" srcOrd="1" destOrd="0" presId="urn:microsoft.com/office/officeart/2018/2/layout/IconLabelList"/>
    <dgm:cxn modelId="{01398795-DA38-D84C-A1C6-2B55FAFC3206}" type="presParOf" srcId="{1F717CF9-E23A-46F2-A55C-8DBA1E9BDF11}" destId="{7EE3A5A9-CDF7-4FFE-A159-B0F75215AE2D}" srcOrd="2" destOrd="0" presId="urn:microsoft.com/office/officeart/2018/2/layout/IconLabelList"/>
    <dgm:cxn modelId="{DDE4AA0F-3AED-C049-8144-B3EFF328EEC5}" type="presParOf" srcId="{E1C4E9A0-78F5-4B69-AF51-F7F984D272C5}" destId="{7EE12C1C-8C18-4853-B8A3-303E63AC62A2}" srcOrd="1" destOrd="0" presId="urn:microsoft.com/office/officeart/2018/2/layout/IconLabelList"/>
    <dgm:cxn modelId="{2DAC3113-5F29-0249-92F3-5F56CB91F092}" type="presParOf" srcId="{E1C4E9A0-78F5-4B69-AF51-F7F984D272C5}" destId="{9EB45554-A785-493A-BE00-BC44A73A1AAA}" srcOrd="2" destOrd="0" presId="urn:microsoft.com/office/officeart/2018/2/layout/IconLabelList"/>
    <dgm:cxn modelId="{9EEC6829-4FCC-DD46-9C7E-C7E252F3037A}" type="presParOf" srcId="{9EB45554-A785-493A-BE00-BC44A73A1AAA}" destId="{3FBCC1F7-6AAB-4DD8-91F8-5968617A3D96}" srcOrd="0" destOrd="0" presId="urn:microsoft.com/office/officeart/2018/2/layout/IconLabelList"/>
    <dgm:cxn modelId="{DD39AB8C-5865-1E48-A758-1B179FF9908F}" type="presParOf" srcId="{9EB45554-A785-493A-BE00-BC44A73A1AAA}" destId="{EB374E7B-1DC3-43D7-8B63-9348BB67427D}" srcOrd="1" destOrd="0" presId="urn:microsoft.com/office/officeart/2018/2/layout/IconLabelList"/>
    <dgm:cxn modelId="{CCD63F05-21FD-2342-9BD5-16908A3713B1}" type="presParOf" srcId="{9EB45554-A785-493A-BE00-BC44A73A1AAA}" destId="{43E7045F-789C-4513-9AC8-11633A6ED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D45DDF-7AD4-4055-90F3-212DC8E126C5}"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40D4D197-69D3-46A0-80FF-693BB09F1ED4}">
      <dgm:prSet/>
      <dgm:spPr/>
      <dgm:t>
        <a:bodyPr/>
        <a:lstStyle/>
        <a:p>
          <a:r>
            <a:rPr lang="fr-FR" b="0" i="0" dirty="0"/>
            <a:t>A partir de quel seuil de probabilité allons nous choisir de classer le client comme un client de confiance ou un client à risques ?</a:t>
          </a:r>
          <a:endParaRPr lang="en-US" dirty="0"/>
        </a:p>
      </dgm:t>
    </dgm:pt>
    <dgm:pt modelId="{0BBCFD2B-4532-4176-A650-B4DCA1A58334}" type="parTrans" cxnId="{3F833EBC-25A3-43D2-AB52-8AC6BA17E95A}">
      <dgm:prSet/>
      <dgm:spPr/>
      <dgm:t>
        <a:bodyPr/>
        <a:lstStyle/>
        <a:p>
          <a:endParaRPr lang="en-US"/>
        </a:p>
      </dgm:t>
    </dgm:pt>
    <dgm:pt modelId="{A0719897-0E06-4FFB-8C84-7269BF25631A}" type="sibTrans" cxnId="{3F833EBC-25A3-43D2-AB52-8AC6BA17E95A}">
      <dgm:prSet/>
      <dgm:spPr/>
      <dgm:t>
        <a:bodyPr/>
        <a:lstStyle/>
        <a:p>
          <a:endParaRPr lang="en-US"/>
        </a:p>
      </dgm:t>
    </dgm:pt>
    <dgm:pt modelId="{CA3D4477-71C6-4B5E-8E47-A710FE96F7D5}">
      <dgm:prSet/>
      <dgm:spPr/>
      <dgm:t>
        <a:bodyPr/>
        <a:lstStyle/>
        <a:p>
          <a:r>
            <a:rPr lang="fr-FR" b="0" i="0" dirty="0"/>
            <a:t>Ne pas prêter d'argent à un client qui aurait remboursé son prêt est un manque à gagner pour l'entreprise. Cependant, lorsque l'entreprise prête à un client qui ne pourra pas rembourser son prêt, il s'agit d'une perte sèche.</a:t>
          </a:r>
          <a:endParaRPr lang="en-US" dirty="0"/>
        </a:p>
      </dgm:t>
    </dgm:pt>
    <dgm:pt modelId="{8B623282-DDC7-4463-B432-81BAD24CD8AB}" type="parTrans" cxnId="{0213D244-47FB-4FA4-A6AE-2C12625F1F55}">
      <dgm:prSet/>
      <dgm:spPr/>
      <dgm:t>
        <a:bodyPr/>
        <a:lstStyle/>
        <a:p>
          <a:endParaRPr lang="en-US"/>
        </a:p>
      </dgm:t>
    </dgm:pt>
    <dgm:pt modelId="{823456F4-6B58-4C89-A88F-2CFF11ED5CD6}" type="sibTrans" cxnId="{0213D244-47FB-4FA4-A6AE-2C12625F1F55}">
      <dgm:prSet/>
      <dgm:spPr/>
      <dgm:t>
        <a:bodyPr/>
        <a:lstStyle/>
        <a:p>
          <a:endParaRPr lang="en-US"/>
        </a:p>
      </dgm:t>
    </dgm:pt>
    <dgm:pt modelId="{1EA9A572-5C60-4B38-BEA2-47FA3328C6E5}">
      <dgm:prSet/>
      <dgm:spPr/>
      <dgm:t>
        <a:bodyPr/>
        <a:lstStyle/>
        <a:p>
          <a:r>
            <a:rPr lang="fr-FR" b="0" i="0"/>
            <a:t>On peut aisement comprendre qu'il y a un plus gros risque de prêter de l'argent à un client qui ne remboursera pas son prêt, qu'il y a de gain à prêter à un client qui remboursera et payera ses intêrets.</a:t>
          </a:r>
          <a:endParaRPr lang="en-US"/>
        </a:p>
      </dgm:t>
    </dgm:pt>
    <dgm:pt modelId="{2670B808-A8D4-4B5A-8610-0826EBA52C75}" type="parTrans" cxnId="{7E6E570F-8419-47CB-A261-83B952DAF0FB}">
      <dgm:prSet/>
      <dgm:spPr/>
      <dgm:t>
        <a:bodyPr/>
        <a:lstStyle/>
        <a:p>
          <a:endParaRPr lang="en-US"/>
        </a:p>
      </dgm:t>
    </dgm:pt>
    <dgm:pt modelId="{61E3C8BE-96BD-45AB-A5F2-FCB1D3C0EBE6}" type="sibTrans" cxnId="{7E6E570F-8419-47CB-A261-83B952DAF0FB}">
      <dgm:prSet/>
      <dgm:spPr/>
      <dgm:t>
        <a:bodyPr/>
        <a:lstStyle/>
        <a:p>
          <a:endParaRPr lang="en-US"/>
        </a:p>
      </dgm:t>
    </dgm:pt>
    <dgm:pt modelId="{DB20F4E8-E34F-4247-BB13-D08AEFC4AE5A}">
      <dgm:prSet/>
      <dgm:spPr/>
      <dgm:t>
        <a:bodyPr/>
        <a:lstStyle/>
        <a:p>
          <a:r>
            <a:rPr lang="fr-FR" b="0" i="0"/>
            <a:t>Il nous faut donc déterminer le coût lorsque l'entreprise prête à un mauvais client comparé au coût de refuser de prêter à un bon client.</a:t>
          </a:r>
          <a:endParaRPr lang="en-US"/>
        </a:p>
      </dgm:t>
    </dgm:pt>
    <dgm:pt modelId="{E39304F7-CCA9-4CD7-AD79-00E000252736}" type="parTrans" cxnId="{5E854BD4-D3CE-42B0-943D-B464C2D9467B}">
      <dgm:prSet/>
      <dgm:spPr/>
      <dgm:t>
        <a:bodyPr/>
        <a:lstStyle/>
        <a:p>
          <a:endParaRPr lang="en-US"/>
        </a:p>
      </dgm:t>
    </dgm:pt>
    <dgm:pt modelId="{663E6EB9-7C6A-44B5-BA10-A25F442B6054}" type="sibTrans" cxnId="{5E854BD4-D3CE-42B0-943D-B464C2D9467B}">
      <dgm:prSet/>
      <dgm:spPr/>
      <dgm:t>
        <a:bodyPr/>
        <a:lstStyle/>
        <a:p>
          <a:endParaRPr lang="en-US"/>
        </a:p>
      </dgm:t>
    </dgm:pt>
    <dgm:pt modelId="{5DA90C14-52F6-6140-9140-804DFAD86A16}" type="pres">
      <dgm:prSet presAssocID="{E5D45DDF-7AD4-4055-90F3-212DC8E126C5}" presName="outerComposite" presStyleCnt="0">
        <dgm:presLayoutVars>
          <dgm:chMax val="5"/>
          <dgm:dir/>
          <dgm:resizeHandles val="exact"/>
        </dgm:presLayoutVars>
      </dgm:prSet>
      <dgm:spPr/>
    </dgm:pt>
    <dgm:pt modelId="{09833292-5ED4-BF41-91BB-EFEDC913A84D}" type="pres">
      <dgm:prSet presAssocID="{E5D45DDF-7AD4-4055-90F3-212DC8E126C5}" presName="dummyMaxCanvas" presStyleCnt="0">
        <dgm:presLayoutVars/>
      </dgm:prSet>
      <dgm:spPr/>
    </dgm:pt>
    <dgm:pt modelId="{6090F81C-8595-1D4E-A644-A4405FA539A8}" type="pres">
      <dgm:prSet presAssocID="{E5D45DDF-7AD4-4055-90F3-212DC8E126C5}" presName="FourNodes_1" presStyleLbl="node1" presStyleIdx="0" presStyleCnt="4">
        <dgm:presLayoutVars>
          <dgm:bulletEnabled val="1"/>
        </dgm:presLayoutVars>
      </dgm:prSet>
      <dgm:spPr/>
    </dgm:pt>
    <dgm:pt modelId="{5CFBBD1D-2086-4946-BC58-0240EE035E8B}" type="pres">
      <dgm:prSet presAssocID="{E5D45DDF-7AD4-4055-90F3-212DC8E126C5}" presName="FourNodes_2" presStyleLbl="node1" presStyleIdx="1" presStyleCnt="4">
        <dgm:presLayoutVars>
          <dgm:bulletEnabled val="1"/>
        </dgm:presLayoutVars>
      </dgm:prSet>
      <dgm:spPr/>
    </dgm:pt>
    <dgm:pt modelId="{3BBEF917-91AE-304C-A483-FE0C1737711E}" type="pres">
      <dgm:prSet presAssocID="{E5D45DDF-7AD4-4055-90F3-212DC8E126C5}" presName="FourNodes_3" presStyleLbl="node1" presStyleIdx="2" presStyleCnt="4">
        <dgm:presLayoutVars>
          <dgm:bulletEnabled val="1"/>
        </dgm:presLayoutVars>
      </dgm:prSet>
      <dgm:spPr/>
    </dgm:pt>
    <dgm:pt modelId="{18C4EF0D-461E-ED4A-BEA4-ED2FA6FFB1CA}" type="pres">
      <dgm:prSet presAssocID="{E5D45DDF-7AD4-4055-90F3-212DC8E126C5}" presName="FourNodes_4" presStyleLbl="node1" presStyleIdx="3" presStyleCnt="4">
        <dgm:presLayoutVars>
          <dgm:bulletEnabled val="1"/>
        </dgm:presLayoutVars>
      </dgm:prSet>
      <dgm:spPr/>
    </dgm:pt>
    <dgm:pt modelId="{34982D5B-4206-3F4B-A417-CA7E79984E6A}" type="pres">
      <dgm:prSet presAssocID="{E5D45DDF-7AD4-4055-90F3-212DC8E126C5}" presName="FourConn_1-2" presStyleLbl="fgAccFollowNode1" presStyleIdx="0" presStyleCnt="3">
        <dgm:presLayoutVars>
          <dgm:bulletEnabled val="1"/>
        </dgm:presLayoutVars>
      </dgm:prSet>
      <dgm:spPr/>
    </dgm:pt>
    <dgm:pt modelId="{1DEBD4B5-9DDF-1741-B3A2-FE64E528DDDB}" type="pres">
      <dgm:prSet presAssocID="{E5D45DDF-7AD4-4055-90F3-212DC8E126C5}" presName="FourConn_2-3" presStyleLbl="fgAccFollowNode1" presStyleIdx="1" presStyleCnt="3">
        <dgm:presLayoutVars>
          <dgm:bulletEnabled val="1"/>
        </dgm:presLayoutVars>
      </dgm:prSet>
      <dgm:spPr/>
    </dgm:pt>
    <dgm:pt modelId="{A003ED27-CFB4-1E4F-BB4C-64B812B9C611}" type="pres">
      <dgm:prSet presAssocID="{E5D45DDF-7AD4-4055-90F3-212DC8E126C5}" presName="FourConn_3-4" presStyleLbl="fgAccFollowNode1" presStyleIdx="2" presStyleCnt="3">
        <dgm:presLayoutVars>
          <dgm:bulletEnabled val="1"/>
        </dgm:presLayoutVars>
      </dgm:prSet>
      <dgm:spPr/>
    </dgm:pt>
    <dgm:pt modelId="{9025A249-D695-034D-A6A6-C67C84931DF4}" type="pres">
      <dgm:prSet presAssocID="{E5D45DDF-7AD4-4055-90F3-212DC8E126C5}" presName="FourNodes_1_text" presStyleLbl="node1" presStyleIdx="3" presStyleCnt="4">
        <dgm:presLayoutVars>
          <dgm:bulletEnabled val="1"/>
        </dgm:presLayoutVars>
      </dgm:prSet>
      <dgm:spPr/>
    </dgm:pt>
    <dgm:pt modelId="{BFBE71D8-5EC6-C24F-B555-0E9B51BC40A4}" type="pres">
      <dgm:prSet presAssocID="{E5D45DDF-7AD4-4055-90F3-212DC8E126C5}" presName="FourNodes_2_text" presStyleLbl="node1" presStyleIdx="3" presStyleCnt="4">
        <dgm:presLayoutVars>
          <dgm:bulletEnabled val="1"/>
        </dgm:presLayoutVars>
      </dgm:prSet>
      <dgm:spPr/>
    </dgm:pt>
    <dgm:pt modelId="{831D545A-F1F2-6741-81A5-E1B9F5263657}" type="pres">
      <dgm:prSet presAssocID="{E5D45DDF-7AD4-4055-90F3-212DC8E126C5}" presName="FourNodes_3_text" presStyleLbl="node1" presStyleIdx="3" presStyleCnt="4">
        <dgm:presLayoutVars>
          <dgm:bulletEnabled val="1"/>
        </dgm:presLayoutVars>
      </dgm:prSet>
      <dgm:spPr/>
    </dgm:pt>
    <dgm:pt modelId="{54AD8E34-A0C6-754C-94DD-CE7759C25438}" type="pres">
      <dgm:prSet presAssocID="{E5D45DDF-7AD4-4055-90F3-212DC8E126C5}" presName="FourNodes_4_text" presStyleLbl="node1" presStyleIdx="3" presStyleCnt="4">
        <dgm:presLayoutVars>
          <dgm:bulletEnabled val="1"/>
        </dgm:presLayoutVars>
      </dgm:prSet>
      <dgm:spPr/>
    </dgm:pt>
  </dgm:ptLst>
  <dgm:cxnLst>
    <dgm:cxn modelId="{7E6E570F-8419-47CB-A261-83B952DAF0FB}" srcId="{E5D45DDF-7AD4-4055-90F3-212DC8E126C5}" destId="{1EA9A572-5C60-4B38-BEA2-47FA3328C6E5}" srcOrd="2" destOrd="0" parTransId="{2670B808-A8D4-4B5A-8610-0826EBA52C75}" sibTransId="{61E3C8BE-96BD-45AB-A5F2-FCB1D3C0EBE6}"/>
    <dgm:cxn modelId="{CC33F712-7AE6-334E-AC7A-9C244ABDC269}" type="presOf" srcId="{1EA9A572-5C60-4B38-BEA2-47FA3328C6E5}" destId="{3BBEF917-91AE-304C-A483-FE0C1737711E}" srcOrd="0" destOrd="0" presId="urn:microsoft.com/office/officeart/2005/8/layout/vProcess5"/>
    <dgm:cxn modelId="{6DED1F1D-658E-704B-A9E9-4A0958EB60C2}" type="presOf" srcId="{823456F4-6B58-4C89-A88F-2CFF11ED5CD6}" destId="{1DEBD4B5-9DDF-1741-B3A2-FE64E528DDDB}" srcOrd="0" destOrd="0" presId="urn:microsoft.com/office/officeart/2005/8/layout/vProcess5"/>
    <dgm:cxn modelId="{F4D19B32-4441-F241-A5CA-4C528ABD71DD}" type="presOf" srcId="{61E3C8BE-96BD-45AB-A5F2-FCB1D3C0EBE6}" destId="{A003ED27-CFB4-1E4F-BB4C-64B812B9C611}" srcOrd="0" destOrd="0" presId="urn:microsoft.com/office/officeart/2005/8/layout/vProcess5"/>
    <dgm:cxn modelId="{A00C1D36-A899-8946-985B-4B41A374E127}" type="presOf" srcId="{CA3D4477-71C6-4B5E-8E47-A710FE96F7D5}" destId="{5CFBBD1D-2086-4946-BC58-0240EE035E8B}" srcOrd="0" destOrd="0" presId="urn:microsoft.com/office/officeart/2005/8/layout/vProcess5"/>
    <dgm:cxn modelId="{7066863A-65DC-4A48-8672-C763576F31EA}" type="presOf" srcId="{A0719897-0E06-4FFB-8C84-7269BF25631A}" destId="{34982D5B-4206-3F4B-A417-CA7E79984E6A}" srcOrd="0" destOrd="0" presId="urn:microsoft.com/office/officeart/2005/8/layout/vProcess5"/>
    <dgm:cxn modelId="{C324C840-BD1F-B247-B8BB-BDDC1F5424C4}" type="presOf" srcId="{40D4D197-69D3-46A0-80FF-693BB09F1ED4}" destId="{6090F81C-8595-1D4E-A644-A4405FA539A8}" srcOrd="0" destOrd="0" presId="urn:microsoft.com/office/officeart/2005/8/layout/vProcess5"/>
    <dgm:cxn modelId="{0213D244-47FB-4FA4-A6AE-2C12625F1F55}" srcId="{E5D45DDF-7AD4-4055-90F3-212DC8E126C5}" destId="{CA3D4477-71C6-4B5E-8E47-A710FE96F7D5}" srcOrd="1" destOrd="0" parTransId="{8B623282-DDC7-4463-B432-81BAD24CD8AB}" sibTransId="{823456F4-6B58-4C89-A88F-2CFF11ED5CD6}"/>
    <dgm:cxn modelId="{97B2B95A-0F5B-9748-B477-84F7810AB9F2}" type="presOf" srcId="{40D4D197-69D3-46A0-80FF-693BB09F1ED4}" destId="{9025A249-D695-034D-A6A6-C67C84931DF4}" srcOrd="1" destOrd="0" presId="urn:microsoft.com/office/officeart/2005/8/layout/vProcess5"/>
    <dgm:cxn modelId="{CC9FA667-FAFF-8E4E-8227-31DD57B365D9}" type="presOf" srcId="{DB20F4E8-E34F-4247-BB13-D08AEFC4AE5A}" destId="{54AD8E34-A0C6-754C-94DD-CE7759C25438}" srcOrd="1" destOrd="0" presId="urn:microsoft.com/office/officeart/2005/8/layout/vProcess5"/>
    <dgm:cxn modelId="{FFC0FFB9-8438-5C4E-AEBF-E76744038403}" type="presOf" srcId="{DB20F4E8-E34F-4247-BB13-D08AEFC4AE5A}" destId="{18C4EF0D-461E-ED4A-BEA4-ED2FA6FFB1CA}" srcOrd="0" destOrd="0" presId="urn:microsoft.com/office/officeart/2005/8/layout/vProcess5"/>
    <dgm:cxn modelId="{3F833EBC-25A3-43D2-AB52-8AC6BA17E95A}" srcId="{E5D45DDF-7AD4-4055-90F3-212DC8E126C5}" destId="{40D4D197-69D3-46A0-80FF-693BB09F1ED4}" srcOrd="0" destOrd="0" parTransId="{0BBCFD2B-4532-4176-A650-B4DCA1A58334}" sibTransId="{A0719897-0E06-4FFB-8C84-7269BF25631A}"/>
    <dgm:cxn modelId="{E44BF8C8-30D6-204F-BA19-BA8FA9BA76B1}" type="presOf" srcId="{E5D45DDF-7AD4-4055-90F3-212DC8E126C5}" destId="{5DA90C14-52F6-6140-9140-804DFAD86A16}" srcOrd="0" destOrd="0" presId="urn:microsoft.com/office/officeart/2005/8/layout/vProcess5"/>
    <dgm:cxn modelId="{7DA076D0-0404-C840-92BE-026D37F46738}" type="presOf" srcId="{CA3D4477-71C6-4B5E-8E47-A710FE96F7D5}" destId="{BFBE71D8-5EC6-C24F-B555-0E9B51BC40A4}" srcOrd="1" destOrd="0" presId="urn:microsoft.com/office/officeart/2005/8/layout/vProcess5"/>
    <dgm:cxn modelId="{5E854BD4-D3CE-42B0-943D-B464C2D9467B}" srcId="{E5D45DDF-7AD4-4055-90F3-212DC8E126C5}" destId="{DB20F4E8-E34F-4247-BB13-D08AEFC4AE5A}" srcOrd="3" destOrd="0" parTransId="{E39304F7-CCA9-4CD7-AD79-00E000252736}" sibTransId="{663E6EB9-7C6A-44B5-BA10-A25F442B6054}"/>
    <dgm:cxn modelId="{DE0217F5-627A-5742-A055-65B0647802CB}" type="presOf" srcId="{1EA9A572-5C60-4B38-BEA2-47FA3328C6E5}" destId="{831D545A-F1F2-6741-81A5-E1B9F5263657}" srcOrd="1" destOrd="0" presId="urn:microsoft.com/office/officeart/2005/8/layout/vProcess5"/>
    <dgm:cxn modelId="{20AB895F-3818-EA4E-9054-65D4DF982885}" type="presParOf" srcId="{5DA90C14-52F6-6140-9140-804DFAD86A16}" destId="{09833292-5ED4-BF41-91BB-EFEDC913A84D}" srcOrd="0" destOrd="0" presId="urn:microsoft.com/office/officeart/2005/8/layout/vProcess5"/>
    <dgm:cxn modelId="{15343C71-A2F5-4244-AC43-95F6247AF0F9}" type="presParOf" srcId="{5DA90C14-52F6-6140-9140-804DFAD86A16}" destId="{6090F81C-8595-1D4E-A644-A4405FA539A8}" srcOrd="1" destOrd="0" presId="urn:microsoft.com/office/officeart/2005/8/layout/vProcess5"/>
    <dgm:cxn modelId="{D098E1A0-59C9-2645-A4E8-21788F2720A1}" type="presParOf" srcId="{5DA90C14-52F6-6140-9140-804DFAD86A16}" destId="{5CFBBD1D-2086-4946-BC58-0240EE035E8B}" srcOrd="2" destOrd="0" presId="urn:microsoft.com/office/officeart/2005/8/layout/vProcess5"/>
    <dgm:cxn modelId="{EE90478C-E7E4-FD48-9E64-1853BDFE6397}" type="presParOf" srcId="{5DA90C14-52F6-6140-9140-804DFAD86A16}" destId="{3BBEF917-91AE-304C-A483-FE0C1737711E}" srcOrd="3" destOrd="0" presId="urn:microsoft.com/office/officeart/2005/8/layout/vProcess5"/>
    <dgm:cxn modelId="{63E085DD-AEE5-E344-861B-EEE46B662870}" type="presParOf" srcId="{5DA90C14-52F6-6140-9140-804DFAD86A16}" destId="{18C4EF0D-461E-ED4A-BEA4-ED2FA6FFB1CA}" srcOrd="4" destOrd="0" presId="urn:microsoft.com/office/officeart/2005/8/layout/vProcess5"/>
    <dgm:cxn modelId="{760F1659-E4DA-1946-9FFF-CC5AB23F8FF8}" type="presParOf" srcId="{5DA90C14-52F6-6140-9140-804DFAD86A16}" destId="{34982D5B-4206-3F4B-A417-CA7E79984E6A}" srcOrd="5" destOrd="0" presId="urn:microsoft.com/office/officeart/2005/8/layout/vProcess5"/>
    <dgm:cxn modelId="{638F52D0-F085-4548-9171-929332A9A088}" type="presParOf" srcId="{5DA90C14-52F6-6140-9140-804DFAD86A16}" destId="{1DEBD4B5-9DDF-1741-B3A2-FE64E528DDDB}" srcOrd="6" destOrd="0" presId="urn:microsoft.com/office/officeart/2005/8/layout/vProcess5"/>
    <dgm:cxn modelId="{8326D974-A64B-564B-B1FF-7E7E84FBCEE8}" type="presParOf" srcId="{5DA90C14-52F6-6140-9140-804DFAD86A16}" destId="{A003ED27-CFB4-1E4F-BB4C-64B812B9C611}" srcOrd="7" destOrd="0" presId="urn:microsoft.com/office/officeart/2005/8/layout/vProcess5"/>
    <dgm:cxn modelId="{0A77373A-226C-4041-BBCB-C424494CC141}" type="presParOf" srcId="{5DA90C14-52F6-6140-9140-804DFAD86A16}" destId="{9025A249-D695-034D-A6A6-C67C84931DF4}" srcOrd="8" destOrd="0" presId="urn:microsoft.com/office/officeart/2005/8/layout/vProcess5"/>
    <dgm:cxn modelId="{933CE2E9-9F1F-774C-9AA0-9CF55F867FA2}" type="presParOf" srcId="{5DA90C14-52F6-6140-9140-804DFAD86A16}" destId="{BFBE71D8-5EC6-C24F-B555-0E9B51BC40A4}" srcOrd="9" destOrd="0" presId="urn:microsoft.com/office/officeart/2005/8/layout/vProcess5"/>
    <dgm:cxn modelId="{CAA18046-B855-2346-A808-241BCDB10D49}" type="presParOf" srcId="{5DA90C14-52F6-6140-9140-804DFAD86A16}" destId="{831D545A-F1F2-6741-81A5-E1B9F5263657}" srcOrd="10" destOrd="0" presId="urn:microsoft.com/office/officeart/2005/8/layout/vProcess5"/>
    <dgm:cxn modelId="{965AF302-03AA-2B45-93BF-75E2DF32D580}" type="presParOf" srcId="{5DA90C14-52F6-6140-9140-804DFAD86A16}" destId="{54AD8E34-A0C6-754C-94DD-CE7759C2543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DB04F-BE87-484E-935D-FA4661F866C0}">
      <dsp:nvSpPr>
        <dsp:cNvPr id="0" name=""/>
        <dsp:cNvSpPr/>
      </dsp:nvSpPr>
      <dsp:spPr>
        <a:xfrm>
          <a:off x="0" y="0"/>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VISUALISATION DU SCORE ET INTERPRETATION POUR CHAQUE CLIENT</a:t>
          </a:r>
          <a:endParaRPr lang="en-US" sz="2700" kern="1200" dirty="0"/>
        </a:p>
      </dsp:txBody>
      <dsp:txXfrm>
        <a:off x="27614" y="27614"/>
        <a:ext cx="7402727" cy="887588"/>
      </dsp:txXfrm>
    </dsp:sp>
    <dsp:sp modelId="{5C1D0B84-F8F0-FC4F-875A-FB53D0ADBB6B}">
      <dsp:nvSpPr>
        <dsp:cNvPr id="0" name=""/>
        <dsp:cNvSpPr/>
      </dsp:nvSpPr>
      <dsp:spPr>
        <a:xfrm>
          <a:off x="742949" y="1099952"/>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en-US" sz="2700" kern="1200" dirty="0"/>
            <a:t>VISUALISATION DES INFORMATIONS RELATIVES A UN CLIENT</a:t>
          </a:r>
        </a:p>
      </dsp:txBody>
      <dsp:txXfrm>
        <a:off x="770563" y="1127566"/>
        <a:ext cx="7009091" cy="887588"/>
      </dsp:txXfrm>
    </dsp:sp>
    <dsp:sp modelId="{CE01E46F-909C-F64A-A6B4-2948564D0FB2}">
      <dsp:nvSpPr>
        <dsp:cNvPr id="0" name=""/>
        <dsp:cNvSpPr/>
      </dsp:nvSpPr>
      <dsp:spPr>
        <a:xfrm>
          <a:off x="1485899" y="2199904"/>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COMPARAISON DES INFORMATIONS ENTRE CLIENTS</a:t>
          </a:r>
          <a:endParaRPr lang="en-US" sz="2700" kern="1200" dirty="0"/>
        </a:p>
      </dsp:txBody>
      <dsp:txXfrm>
        <a:off x="1513513" y="2227518"/>
        <a:ext cx="7009091" cy="887588"/>
      </dsp:txXfrm>
    </dsp:sp>
    <dsp:sp modelId="{E77B7094-CA3D-C34B-87EB-AA3D19E8C609}">
      <dsp:nvSpPr>
        <dsp:cNvPr id="0" name=""/>
        <dsp:cNvSpPr/>
      </dsp:nvSpPr>
      <dsp:spPr>
        <a:xfrm>
          <a:off x="7807269" y="714969"/>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945156" y="714969"/>
        <a:ext cx="337056" cy="461155"/>
      </dsp:txXfrm>
    </dsp:sp>
    <dsp:sp modelId="{E34152EC-5C8D-2D4B-9E75-67B03E6962D1}">
      <dsp:nvSpPr>
        <dsp:cNvPr id="0" name=""/>
        <dsp:cNvSpPr/>
      </dsp:nvSpPr>
      <dsp:spPr>
        <a:xfrm>
          <a:off x="8550219" y="1808635"/>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688106" y="1808635"/>
        <a:ext cx="337056" cy="461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D60E1-D5E6-4148-9EFF-5B14E06FF62C}">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9A32B-F04C-42F9-BAE4-E0E964E4333A}">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FE0840-A636-427A-9660-7A0BC23E2EA4}">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dirty="0"/>
            <a:t>SPLIT TRAIN 70% TEST 30%</a:t>
          </a:r>
          <a:endParaRPr lang="en-US" sz="1400" kern="1200" dirty="0"/>
        </a:p>
      </dsp:txBody>
      <dsp:txXfrm>
        <a:off x="307380" y="2253749"/>
        <a:ext cx="2053312" cy="720000"/>
      </dsp:txXfrm>
    </dsp:sp>
    <dsp:sp modelId="{5B06A211-E1C0-4611-A6DC-EADAE18375B5}">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D55A9-131B-47E1-BA66-37A286EDF5FA}">
      <dsp:nvSpPr>
        <dsp:cNvPr id="0" name=""/>
        <dsp:cNvSpPr/>
      </dsp:nvSpPr>
      <dsp:spPr>
        <a:xfrm>
          <a:off x="3387348" y="878030"/>
          <a:ext cx="718659" cy="71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5B162-468C-489A-9D3A-36F26FA168E6}">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ENCODAGE DES VARIABLES CATEGORIQUES PAR GET DUMMIES</a:t>
          </a:r>
          <a:endParaRPr lang="en-US" sz="1400" kern="1200"/>
        </a:p>
      </dsp:txBody>
      <dsp:txXfrm>
        <a:off x="2720022" y="2253749"/>
        <a:ext cx="2053312" cy="720000"/>
      </dsp:txXfrm>
    </dsp:sp>
    <dsp:sp modelId="{BEC223E6-9EFD-4E70-9DBF-6C8384DFDE87}">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5FD6F-F4F8-4743-AE7C-4C36DC923737}">
      <dsp:nvSpPr>
        <dsp:cNvPr id="0" name=""/>
        <dsp:cNvSpPr/>
      </dsp:nvSpPr>
      <dsp:spPr>
        <a:xfrm>
          <a:off x="5799990" y="878030"/>
          <a:ext cx="718659" cy="71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51294-4472-4CFE-8605-420A0DD406B1}">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dirty="0"/>
            <a:t>STANDARDISATION DES DONNEES PAR MINMAXSCALER</a:t>
          </a:r>
          <a:endParaRPr lang="en-US" sz="1400" kern="1200" dirty="0"/>
        </a:p>
      </dsp:txBody>
      <dsp:txXfrm>
        <a:off x="5132664" y="2253749"/>
        <a:ext cx="2053312" cy="720000"/>
      </dsp:txXfrm>
    </dsp:sp>
    <dsp:sp modelId="{F2EC1D1B-808C-447D-9289-415DCFD8BC03}">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93366-3DA5-4353-A4A2-8B86B94D575E}">
      <dsp:nvSpPr>
        <dsp:cNvPr id="0" name=""/>
        <dsp:cNvSpPr/>
      </dsp:nvSpPr>
      <dsp:spPr>
        <a:xfrm>
          <a:off x="8212633"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F8D3F-9F0B-42B1-BEB1-17C955AD0F2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SAUVEGARDE</a:t>
          </a:r>
          <a:endParaRPr lang="en-US" sz="1400" kern="1200"/>
        </a:p>
      </dsp:txBody>
      <dsp:txXfrm>
        <a:off x="7545306" y="2253749"/>
        <a:ext cx="20533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D47A3-8526-46FB-8236-3D695A703EAC}">
      <dsp:nvSpPr>
        <dsp:cNvPr id="0" name=""/>
        <dsp:cNvSpPr/>
      </dsp:nvSpPr>
      <dsp:spPr>
        <a:xfrm>
          <a:off x="1443000" y="2037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E3A5A9-CDF7-4FFE-A159-B0F75215AE2D}">
      <dsp:nvSpPr>
        <dsp:cNvPr id="0" name=""/>
        <dsp:cNvSpPr/>
      </dsp:nvSpPr>
      <dsp:spPr>
        <a:xfrm>
          <a:off x="255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La Métrique Métier, dédiée au Secteur Bancaire, consiste à calculer le gain obtenu pour l'ensemble des individus du dataset. </a:t>
          </a:r>
          <a:endParaRPr lang="en-US" sz="1300" kern="1200"/>
        </a:p>
      </dsp:txBody>
      <dsp:txXfrm>
        <a:off x="255000" y="2617978"/>
        <a:ext cx="4320000" cy="720000"/>
      </dsp:txXfrm>
    </dsp:sp>
    <dsp:sp modelId="{3FBCC1F7-6AAB-4DD8-91F8-5968617A3D96}">
      <dsp:nvSpPr>
        <dsp:cNvPr id="0" name=""/>
        <dsp:cNvSpPr/>
      </dsp:nvSpPr>
      <dsp:spPr>
        <a:xfrm>
          <a:off x="6519000" y="2037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7045F-789C-4513-9AC8-11633A6ED766}">
      <dsp:nvSpPr>
        <dsp:cNvPr id="0" name=""/>
        <dsp:cNvSpPr/>
      </dsp:nvSpPr>
      <dsp:spPr>
        <a:xfrm>
          <a:off x="5331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On va donc pénaliser le défaut de paiement (avec une pondération importante correspondant aux potentielles pertes en capital) et majorer un remboursement (faible pondération correspondant aux intérêts générés). </a:t>
          </a:r>
          <a:endParaRPr lang="en-US" sz="1300" kern="1200"/>
        </a:p>
      </dsp:txBody>
      <dsp:txXfrm>
        <a:off x="5331000" y="2617978"/>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0F81C-8595-1D4E-A644-A4405FA539A8}">
      <dsp:nvSpPr>
        <dsp:cNvPr id="0" name=""/>
        <dsp:cNvSpPr/>
      </dsp:nvSpPr>
      <dsp:spPr>
        <a:xfrm>
          <a:off x="0" y="0"/>
          <a:ext cx="7924799" cy="788667"/>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dirty="0"/>
            <a:t>A partir de quel seuil de probabilité allons nous choisir de classer le client comme un client de confiance ou un client à risques ?</a:t>
          </a:r>
          <a:endParaRPr lang="en-US" sz="1600" kern="1200" dirty="0"/>
        </a:p>
      </dsp:txBody>
      <dsp:txXfrm>
        <a:off x="23099" y="23099"/>
        <a:ext cx="7007124" cy="742469"/>
      </dsp:txXfrm>
    </dsp:sp>
    <dsp:sp modelId="{5CFBBD1D-2086-4946-BC58-0240EE035E8B}">
      <dsp:nvSpPr>
        <dsp:cNvPr id="0" name=""/>
        <dsp:cNvSpPr/>
      </dsp:nvSpPr>
      <dsp:spPr>
        <a:xfrm>
          <a:off x="663701" y="932061"/>
          <a:ext cx="7924799" cy="788667"/>
        </a:xfrm>
        <a:prstGeom prst="roundRect">
          <a:avLst>
            <a:gd name="adj" fmla="val 10000"/>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dirty="0"/>
            <a:t>Ne pas prêter d'argent à un client qui aurait remboursé son prêt est un manque à gagner pour l'entreprise. Cependant, lorsque l'entreprise prête à un client qui ne pourra pas rembourser son prêt, il s'agit d'une perte sèche.</a:t>
          </a:r>
          <a:endParaRPr lang="en-US" sz="1600" kern="1200" dirty="0"/>
        </a:p>
      </dsp:txBody>
      <dsp:txXfrm>
        <a:off x="686800" y="955160"/>
        <a:ext cx="6702265" cy="742469"/>
      </dsp:txXfrm>
    </dsp:sp>
    <dsp:sp modelId="{3BBEF917-91AE-304C-A483-FE0C1737711E}">
      <dsp:nvSpPr>
        <dsp:cNvPr id="0" name=""/>
        <dsp:cNvSpPr/>
      </dsp:nvSpPr>
      <dsp:spPr>
        <a:xfrm>
          <a:off x="1317497" y="1864122"/>
          <a:ext cx="7924799" cy="788667"/>
        </a:xfrm>
        <a:prstGeom prst="roundRect">
          <a:avLst>
            <a:gd name="adj" fmla="val 10000"/>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a:t>On peut aisement comprendre qu'il y a un plus gros risque de prêter de l'argent à un client qui ne remboursera pas son prêt, qu'il y a de gain à prêter à un client qui remboursera et payera ses intêrets.</a:t>
          </a:r>
          <a:endParaRPr lang="en-US" sz="1600" kern="1200"/>
        </a:p>
      </dsp:txBody>
      <dsp:txXfrm>
        <a:off x="1340596" y="1887221"/>
        <a:ext cx="6712171" cy="742468"/>
      </dsp:txXfrm>
    </dsp:sp>
    <dsp:sp modelId="{18C4EF0D-461E-ED4A-BEA4-ED2FA6FFB1CA}">
      <dsp:nvSpPr>
        <dsp:cNvPr id="0" name=""/>
        <dsp:cNvSpPr/>
      </dsp:nvSpPr>
      <dsp:spPr>
        <a:xfrm>
          <a:off x="1981199" y="2796183"/>
          <a:ext cx="7924799" cy="788667"/>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a:t>Il nous faut donc déterminer le coût lorsque l'entreprise prête à un mauvais client comparé au coût de refuser de prêter à un bon client.</a:t>
          </a:r>
          <a:endParaRPr lang="en-US" sz="1600" kern="1200"/>
        </a:p>
      </dsp:txBody>
      <dsp:txXfrm>
        <a:off x="2004298" y="2819282"/>
        <a:ext cx="6702265" cy="742468"/>
      </dsp:txXfrm>
    </dsp:sp>
    <dsp:sp modelId="{34982D5B-4206-3F4B-A417-CA7E79984E6A}">
      <dsp:nvSpPr>
        <dsp:cNvPr id="0" name=""/>
        <dsp:cNvSpPr/>
      </dsp:nvSpPr>
      <dsp:spPr>
        <a:xfrm>
          <a:off x="7412165" y="604047"/>
          <a:ext cx="512633" cy="51263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27507" y="604047"/>
        <a:ext cx="281949" cy="385756"/>
      </dsp:txXfrm>
    </dsp:sp>
    <dsp:sp modelId="{1DEBD4B5-9DDF-1741-B3A2-FE64E528DDDB}">
      <dsp:nvSpPr>
        <dsp:cNvPr id="0" name=""/>
        <dsp:cNvSpPr/>
      </dsp:nvSpPr>
      <dsp:spPr>
        <a:xfrm>
          <a:off x="8075867" y="1536108"/>
          <a:ext cx="512633" cy="512633"/>
        </a:xfrm>
        <a:prstGeom prst="downArrow">
          <a:avLst>
            <a:gd name="adj1" fmla="val 55000"/>
            <a:gd name="adj2" fmla="val 45000"/>
          </a:avLst>
        </a:prstGeom>
        <a:solidFill>
          <a:schemeClr val="accent2">
            <a:tint val="40000"/>
            <a:alpha val="90000"/>
            <a:hueOff val="-597868"/>
            <a:satOff val="-21282"/>
            <a:lumOff val="-1353"/>
            <a:alphaOff val="0"/>
          </a:schemeClr>
        </a:solidFill>
        <a:ln w="9525" cap="flat" cmpd="sng" algn="ctr">
          <a:solidFill>
            <a:schemeClr val="accent2">
              <a:tint val="40000"/>
              <a:alpha val="90000"/>
              <a:hueOff val="-597868"/>
              <a:satOff val="-21282"/>
              <a:lumOff val="-1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1209" y="1536108"/>
        <a:ext cx="281949" cy="385756"/>
      </dsp:txXfrm>
    </dsp:sp>
    <dsp:sp modelId="{A003ED27-CFB4-1E4F-BB4C-64B812B9C611}">
      <dsp:nvSpPr>
        <dsp:cNvPr id="0" name=""/>
        <dsp:cNvSpPr/>
      </dsp:nvSpPr>
      <dsp:spPr>
        <a:xfrm>
          <a:off x="8729663" y="2468169"/>
          <a:ext cx="512633" cy="512633"/>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5005" y="2468169"/>
        <a:ext cx="281949" cy="3857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ser.oc-static.com/upload/2019/02/25/15510866018677_logo%20projet%20fintech.png"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7scoringopenclassrooms.herokuap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ECF46-51D8-3F48-8A6E-2CE7AF84404E}"/>
              </a:ext>
            </a:extLst>
          </p:cNvPr>
          <p:cNvSpPr>
            <a:spLocks noGrp="1"/>
          </p:cNvSpPr>
          <p:nvPr>
            <p:ph type="ctrTitle"/>
          </p:nvPr>
        </p:nvSpPr>
        <p:spPr>
          <a:xfrm>
            <a:off x="522514" y="238471"/>
            <a:ext cx="11435011" cy="2387600"/>
          </a:xfrm>
        </p:spPr>
        <p:txBody>
          <a:bodyPr>
            <a:normAutofit/>
          </a:bodyPr>
          <a:lstStyle/>
          <a:p>
            <a:pPr algn="ctr"/>
            <a:r>
              <a:rPr lang="fr-FR" sz="3600" dirty="0"/>
              <a:t>PROJET 7 OPEN CLASS ROOMS </a:t>
            </a:r>
            <a:br>
              <a:rPr lang="fr-FR" sz="3600" dirty="0"/>
            </a:br>
            <a:r>
              <a:rPr lang="fr-FR" sz="3600" dirty="0"/>
              <a:t>DATA SCIENCE  </a:t>
            </a:r>
            <a:br>
              <a:rPr lang="fr-FR" sz="3600" dirty="0"/>
            </a:br>
            <a:r>
              <a:rPr lang="fr-FR" sz="3600" dirty="0"/>
              <a:t>IMPLEMENTEZ UN MODELE DE SCORING</a:t>
            </a:r>
          </a:p>
        </p:txBody>
      </p:sp>
      <p:sp>
        <p:nvSpPr>
          <p:cNvPr id="3" name="Sous-titre 2">
            <a:extLst>
              <a:ext uri="{FF2B5EF4-FFF2-40B4-BE49-F238E27FC236}">
                <a16:creationId xmlns:a16="http://schemas.microsoft.com/office/drawing/2014/main" id="{46AE00D5-4BF9-6C43-A41C-4BD0FA608823}"/>
              </a:ext>
            </a:extLst>
          </p:cNvPr>
          <p:cNvSpPr>
            <a:spLocks noGrp="1"/>
          </p:cNvSpPr>
          <p:nvPr>
            <p:ph type="subTitle" idx="1"/>
          </p:nvPr>
        </p:nvSpPr>
        <p:spPr>
          <a:xfrm>
            <a:off x="3281090" y="6016627"/>
            <a:ext cx="6655374" cy="602902"/>
          </a:xfrm>
        </p:spPr>
        <p:txBody>
          <a:bodyPr>
            <a:noAutofit/>
          </a:bodyPr>
          <a:lstStyle/>
          <a:p>
            <a:r>
              <a:rPr lang="fr-FR" sz="1600" dirty="0"/>
              <a:t>ETUDIANT : Sylvain CARLEVATO, MENTOR : ISAAC YIMGAING KUISSU</a:t>
            </a:r>
          </a:p>
        </p:txBody>
      </p:sp>
      <p:pic>
        <p:nvPicPr>
          <p:cNvPr id="1032" name="Picture 8">
            <a:extLst>
              <a:ext uri="{FF2B5EF4-FFF2-40B4-BE49-F238E27FC236}">
                <a16:creationId xmlns:a16="http://schemas.microsoft.com/office/drawing/2014/main" id="{14531113-636F-A846-A24A-79AAF573C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728" y="238471"/>
            <a:ext cx="1479797" cy="14797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ogo entreprise ">
            <a:hlinkClick r:id="rId3"/>
            <a:extLst>
              <a:ext uri="{FF2B5EF4-FFF2-40B4-BE49-F238E27FC236}">
                <a16:creationId xmlns:a16="http://schemas.microsoft.com/office/drawing/2014/main" id="{3E8BCD9C-F4C3-90ED-7811-A2C898700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747" y="2984606"/>
            <a:ext cx="2912506" cy="2673486"/>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9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3F83D-036D-0B98-5968-A13DECEB29F9}"/>
              </a:ext>
            </a:extLst>
          </p:cNvPr>
          <p:cNvSpPr>
            <a:spLocks noGrp="1"/>
          </p:cNvSpPr>
          <p:nvPr>
            <p:ph type="title"/>
          </p:nvPr>
        </p:nvSpPr>
        <p:spPr>
          <a:xfrm>
            <a:off x="1935891" y="299121"/>
            <a:ext cx="9905998" cy="1478570"/>
          </a:xfrm>
        </p:spPr>
        <p:txBody>
          <a:bodyPr/>
          <a:lstStyle/>
          <a:p>
            <a:r>
              <a:rPr lang="fr-FR" dirty="0"/>
              <a:t>FEATURE ENGINEERING : VARIABLES CREEES</a:t>
            </a:r>
          </a:p>
        </p:txBody>
      </p:sp>
      <p:pic>
        <p:nvPicPr>
          <p:cNvPr id="3" name="Image 2">
            <a:extLst>
              <a:ext uri="{FF2B5EF4-FFF2-40B4-BE49-F238E27FC236}">
                <a16:creationId xmlns:a16="http://schemas.microsoft.com/office/drawing/2014/main" id="{FC877F06-E7A7-F990-1453-2A940E42B0C4}"/>
              </a:ext>
            </a:extLst>
          </p:cNvPr>
          <p:cNvPicPr>
            <a:picLocks noChangeAspect="1"/>
          </p:cNvPicPr>
          <p:nvPr/>
        </p:nvPicPr>
        <p:blipFill>
          <a:blip r:embed="rId2"/>
          <a:stretch>
            <a:fillRect/>
          </a:stretch>
        </p:blipFill>
        <p:spPr>
          <a:xfrm>
            <a:off x="3627518" y="1928092"/>
            <a:ext cx="5041366" cy="4169293"/>
          </a:xfrm>
          <a:prstGeom prst="rect">
            <a:avLst/>
          </a:prstGeom>
          <a:ln w="38100">
            <a:solidFill>
              <a:schemeClr val="bg1"/>
            </a:solidFill>
          </a:ln>
        </p:spPr>
      </p:pic>
    </p:spTree>
    <p:extLst>
      <p:ext uri="{BB962C8B-B14F-4D97-AF65-F5344CB8AC3E}">
        <p14:creationId xmlns:p14="http://schemas.microsoft.com/office/powerpoint/2010/main" val="44235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5BADC94-9EF9-A5FC-A771-EC6FC4A6CA43}"/>
              </a:ext>
            </a:extLst>
          </p:cNvPr>
          <p:cNvSpPr>
            <a:spLocks noGrp="1"/>
          </p:cNvSpPr>
          <p:nvPr>
            <p:ph type="title"/>
          </p:nvPr>
        </p:nvSpPr>
        <p:spPr>
          <a:xfrm>
            <a:off x="2639747" y="2505868"/>
            <a:ext cx="6858000" cy="1367896"/>
          </a:xfrm>
        </p:spPr>
        <p:txBody>
          <a:bodyPr vert="horz" lIns="91440" tIns="45720" rIns="91440" bIns="45720" rtlCol="0" anchor="b">
            <a:normAutofit/>
          </a:bodyPr>
          <a:lstStyle/>
          <a:p>
            <a:pPr algn="ctr"/>
            <a:r>
              <a:rPr lang="en-US" sz="4800" dirty="0">
                <a:solidFill>
                  <a:srgbClr val="FFFFFF"/>
                </a:solidFill>
              </a:rPr>
              <a:t>DATA PREPROCESSING</a:t>
            </a:r>
          </a:p>
        </p:txBody>
      </p:sp>
    </p:spTree>
    <p:extLst>
      <p:ext uri="{BB962C8B-B14F-4D97-AF65-F5344CB8AC3E}">
        <p14:creationId xmlns:p14="http://schemas.microsoft.com/office/powerpoint/2010/main" val="14617095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wd">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6BFB556-B0C3-CC40-022B-73CDA3AFC485}"/>
              </a:ext>
            </a:extLst>
          </p:cNvPr>
          <p:cNvSpPr>
            <a:spLocks noGrp="1"/>
          </p:cNvSpPr>
          <p:nvPr>
            <p:ph type="title"/>
          </p:nvPr>
        </p:nvSpPr>
        <p:spPr>
          <a:xfrm>
            <a:off x="1141413" y="618518"/>
            <a:ext cx="9905998" cy="1478570"/>
          </a:xfrm>
        </p:spPr>
        <p:txBody>
          <a:bodyPr>
            <a:normAutofit/>
          </a:bodyPr>
          <a:lstStyle/>
          <a:p>
            <a:r>
              <a:rPr lang="fr-FR" dirty="0"/>
              <a:t>PROCESS</a:t>
            </a:r>
          </a:p>
        </p:txBody>
      </p:sp>
      <p:graphicFrame>
        <p:nvGraphicFramePr>
          <p:cNvPr id="70" name="Espace réservé du contenu 2">
            <a:extLst>
              <a:ext uri="{FF2B5EF4-FFF2-40B4-BE49-F238E27FC236}">
                <a16:creationId xmlns:a16="http://schemas.microsoft.com/office/drawing/2014/main" id="{E4BA2FE6-1234-2C57-F865-F2BA10681769}"/>
              </a:ext>
            </a:extLst>
          </p:cNvPr>
          <p:cNvGraphicFramePr>
            <a:graphicFrameLocks noGrp="1"/>
          </p:cNvGraphicFramePr>
          <p:nvPr>
            <p:ph idx="1"/>
            <p:extLst>
              <p:ext uri="{D42A27DB-BD31-4B8C-83A1-F6EECF244321}">
                <p14:modId xmlns:p14="http://schemas.microsoft.com/office/powerpoint/2010/main" val="208500210"/>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99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362F2D-2844-D8DE-6B5C-C9DA52AEC90F}"/>
              </a:ext>
            </a:extLst>
          </p:cNvPr>
          <p:cNvSpPr>
            <a:spLocks noGrp="1"/>
          </p:cNvSpPr>
          <p:nvPr>
            <p:ph type="title"/>
          </p:nvPr>
        </p:nvSpPr>
        <p:spPr>
          <a:xfrm>
            <a:off x="1141413" y="326180"/>
            <a:ext cx="9905998" cy="1478570"/>
          </a:xfrm>
        </p:spPr>
        <p:txBody>
          <a:bodyPr/>
          <a:lstStyle/>
          <a:p>
            <a:r>
              <a:rPr lang="fr-FR" dirty="0" err="1"/>
              <a:t>Resampling</a:t>
            </a:r>
            <a:r>
              <a:rPr lang="fr-FR" dirty="0"/>
              <a:t> : OVERSAMPLING : SMOTE </a:t>
            </a:r>
          </a:p>
        </p:txBody>
      </p:sp>
      <p:sp>
        <p:nvSpPr>
          <p:cNvPr id="6" name="Espace réservé du contenu 5">
            <a:extLst>
              <a:ext uri="{FF2B5EF4-FFF2-40B4-BE49-F238E27FC236}">
                <a16:creationId xmlns:a16="http://schemas.microsoft.com/office/drawing/2014/main" id="{9BBBCDF8-25EB-32A4-87FA-D9BB2EE2B354}"/>
              </a:ext>
            </a:extLst>
          </p:cNvPr>
          <p:cNvSpPr>
            <a:spLocks noGrp="1"/>
          </p:cNvSpPr>
          <p:nvPr>
            <p:ph idx="1"/>
          </p:nvPr>
        </p:nvSpPr>
        <p:spPr>
          <a:xfrm>
            <a:off x="1141413" y="1804750"/>
            <a:ext cx="9905998" cy="1777080"/>
          </a:xfrm>
        </p:spPr>
        <p:txBody>
          <a:bodyPr/>
          <a:lstStyle/>
          <a:p>
            <a:pPr algn="just"/>
            <a:r>
              <a:rPr lang="fr-FR" dirty="0"/>
              <a:t>Le SMOTE, acronyme pour </a:t>
            </a:r>
            <a:r>
              <a:rPr lang="fr-FR" dirty="0" err="1"/>
              <a:t>Synthetic</a:t>
            </a:r>
            <a:r>
              <a:rPr lang="fr-FR" dirty="0"/>
              <a:t> </a:t>
            </a:r>
            <a:r>
              <a:rPr lang="fr-FR" dirty="0" err="1"/>
              <a:t>Minority</a:t>
            </a:r>
            <a:r>
              <a:rPr lang="fr-FR" dirty="0"/>
              <a:t> </a:t>
            </a:r>
            <a:r>
              <a:rPr lang="fr-FR" dirty="0" err="1"/>
              <a:t>Oversampling</a:t>
            </a:r>
            <a:r>
              <a:rPr lang="fr-FR" dirty="0"/>
              <a:t> Technique est une méthode de suréchantillonnage des observations minoritaires.</a:t>
            </a:r>
          </a:p>
          <a:p>
            <a:r>
              <a:rPr lang="fr-FR" dirty="0"/>
              <a:t>On procède à un sur-échantillonnage.</a:t>
            </a:r>
          </a:p>
          <a:p>
            <a:endParaRPr lang="fr-FR" dirty="0"/>
          </a:p>
        </p:txBody>
      </p:sp>
      <p:pic>
        <p:nvPicPr>
          <p:cNvPr id="4" name="Image 3">
            <a:extLst>
              <a:ext uri="{FF2B5EF4-FFF2-40B4-BE49-F238E27FC236}">
                <a16:creationId xmlns:a16="http://schemas.microsoft.com/office/drawing/2014/main" id="{4B646D8A-FB2C-0A4E-A9D7-24ABDAB20B15}"/>
              </a:ext>
            </a:extLst>
          </p:cNvPr>
          <p:cNvPicPr>
            <a:picLocks noChangeAspect="1"/>
          </p:cNvPicPr>
          <p:nvPr/>
        </p:nvPicPr>
        <p:blipFill>
          <a:blip r:embed="rId2"/>
          <a:stretch>
            <a:fillRect/>
          </a:stretch>
        </p:blipFill>
        <p:spPr>
          <a:xfrm>
            <a:off x="2059594" y="3990110"/>
            <a:ext cx="8472631" cy="1580386"/>
          </a:xfrm>
          <a:prstGeom prst="rect">
            <a:avLst/>
          </a:prstGeom>
          <a:ln w="38100">
            <a:solidFill>
              <a:schemeClr val="bg1"/>
            </a:solidFill>
          </a:ln>
        </p:spPr>
      </p:pic>
    </p:spTree>
    <p:extLst>
      <p:ext uri="{BB962C8B-B14F-4D97-AF65-F5344CB8AC3E}">
        <p14:creationId xmlns:p14="http://schemas.microsoft.com/office/powerpoint/2010/main" val="293594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C6D1F0DE-26AA-1BD5-86D5-0F3B9F8AF81F}"/>
              </a:ext>
            </a:extLst>
          </p:cNvPr>
          <p:cNvSpPr>
            <a:spLocks noGrp="1"/>
          </p:cNvSpPr>
          <p:nvPr>
            <p:ph type="title"/>
          </p:nvPr>
        </p:nvSpPr>
        <p:spPr>
          <a:xfrm>
            <a:off x="2669778" y="2557463"/>
            <a:ext cx="6858000" cy="1367896"/>
          </a:xfrm>
        </p:spPr>
        <p:txBody>
          <a:bodyPr vert="horz" lIns="91440" tIns="45720" rIns="91440" bIns="45720" rtlCol="0" anchor="b">
            <a:normAutofit/>
          </a:bodyPr>
          <a:lstStyle/>
          <a:p>
            <a:pPr algn="ctr"/>
            <a:r>
              <a:rPr lang="en-US" sz="4800" dirty="0">
                <a:solidFill>
                  <a:srgbClr val="FFFFFF"/>
                </a:solidFill>
              </a:rPr>
              <a:t>FONCTION COUT METIER</a:t>
            </a:r>
          </a:p>
        </p:txBody>
      </p:sp>
    </p:spTree>
    <p:extLst>
      <p:ext uri="{BB962C8B-B14F-4D97-AF65-F5344CB8AC3E}">
        <p14:creationId xmlns:p14="http://schemas.microsoft.com/office/powerpoint/2010/main" val="27364399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774691-FDE7-61E4-6130-157CBEF9C679}"/>
              </a:ext>
            </a:extLst>
          </p:cNvPr>
          <p:cNvSpPr>
            <a:spLocks noGrp="1"/>
          </p:cNvSpPr>
          <p:nvPr>
            <p:ph type="title"/>
          </p:nvPr>
        </p:nvSpPr>
        <p:spPr>
          <a:xfrm>
            <a:off x="1141413" y="618518"/>
            <a:ext cx="9905998" cy="1478570"/>
          </a:xfrm>
        </p:spPr>
        <p:txBody>
          <a:bodyPr>
            <a:normAutofit/>
          </a:bodyPr>
          <a:lstStyle/>
          <a:p>
            <a:r>
              <a:rPr lang="fr-FR" dirty="0"/>
              <a:t>SECTEUR BANCAIRE</a:t>
            </a:r>
          </a:p>
        </p:txBody>
      </p:sp>
      <p:graphicFrame>
        <p:nvGraphicFramePr>
          <p:cNvPr id="5" name="Espace réservé du contenu 2">
            <a:extLst>
              <a:ext uri="{FF2B5EF4-FFF2-40B4-BE49-F238E27FC236}">
                <a16:creationId xmlns:a16="http://schemas.microsoft.com/office/drawing/2014/main" id="{8D139C0E-21B2-DB52-BA29-0BB750676EE3}"/>
              </a:ext>
            </a:extLst>
          </p:cNvPr>
          <p:cNvGraphicFramePr>
            <a:graphicFrameLocks noGrp="1"/>
          </p:cNvGraphicFramePr>
          <p:nvPr>
            <p:ph idx="1"/>
            <p:extLst>
              <p:ext uri="{D42A27DB-BD31-4B8C-83A1-F6EECF244321}">
                <p14:modId xmlns:p14="http://schemas.microsoft.com/office/powerpoint/2010/main" val="125482422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609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6D0721-8678-F7F0-8D71-0F1E4C5858D1}"/>
              </a:ext>
            </a:extLst>
          </p:cNvPr>
          <p:cNvSpPr>
            <a:spLocks noGrp="1"/>
          </p:cNvSpPr>
          <p:nvPr>
            <p:ph type="title"/>
          </p:nvPr>
        </p:nvSpPr>
        <p:spPr>
          <a:xfrm>
            <a:off x="1141413" y="618518"/>
            <a:ext cx="9905998" cy="1478570"/>
          </a:xfrm>
        </p:spPr>
        <p:txBody>
          <a:bodyPr>
            <a:normAutofit/>
          </a:bodyPr>
          <a:lstStyle/>
          <a:p>
            <a:r>
              <a:rPr lang="fr-FR" dirty="0"/>
              <a:t>FONCTION DE COUT : CONCEPT</a:t>
            </a:r>
          </a:p>
        </p:txBody>
      </p:sp>
      <p:graphicFrame>
        <p:nvGraphicFramePr>
          <p:cNvPr id="5" name="Espace réservé du contenu 2">
            <a:extLst>
              <a:ext uri="{FF2B5EF4-FFF2-40B4-BE49-F238E27FC236}">
                <a16:creationId xmlns:a16="http://schemas.microsoft.com/office/drawing/2014/main" id="{0A33F391-EB39-E534-71F7-763107EEE57A}"/>
              </a:ext>
            </a:extLst>
          </p:cNvPr>
          <p:cNvGraphicFramePr>
            <a:graphicFrameLocks noGrp="1"/>
          </p:cNvGraphicFramePr>
          <p:nvPr>
            <p:ph idx="1"/>
            <p:extLst>
              <p:ext uri="{D42A27DB-BD31-4B8C-83A1-F6EECF244321}">
                <p14:modId xmlns:p14="http://schemas.microsoft.com/office/powerpoint/2010/main" val="3181653851"/>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64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3"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D9077B-6D36-24B6-7828-F8ADBE3CF3CC}"/>
              </a:ext>
            </a:extLst>
          </p:cNvPr>
          <p:cNvSpPr>
            <a:spLocks noGrp="1"/>
          </p:cNvSpPr>
          <p:nvPr>
            <p:ph type="title"/>
          </p:nvPr>
        </p:nvSpPr>
        <p:spPr>
          <a:xfrm>
            <a:off x="1577445" y="1168078"/>
            <a:ext cx="9048219" cy="1092200"/>
          </a:xfrm>
        </p:spPr>
        <p:txBody>
          <a:bodyPr anchor="ctr">
            <a:normAutofit/>
          </a:bodyPr>
          <a:lstStyle/>
          <a:p>
            <a:pPr algn="ctr"/>
            <a:r>
              <a:rPr lang="fr-FR" dirty="0">
                <a:solidFill>
                  <a:srgbClr val="FFFFFF"/>
                </a:solidFill>
              </a:rPr>
              <a:t>FONCTION DE COUT : SEUIL DE PROBABILITE</a:t>
            </a:r>
          </a:p>
        </p:txBody>
      </p:sp>
      <p:sp>
        <p:nvSpPr>
          <p:cNvPr id="29" name="Espace réservé du contenu 2">
            <a:extLst>
              <a:ext uri="{FF2B5EF4-FFF2-40B4-BE49-F238E27FC236}">
                <a16:creationId xmlns:a16="http://schemas.microsoft.com/office/drawing/2014/main" id="{7A0A0F76-D443-6EAC-3AE1-99B7931804FC}"/>
              </a:ext>
            </a:extLst>
          </p:cNvPr>
          <p:cNvSpPr>
            <a:spLocks noGrp="1"/>
          </p:cNvSpPr>
          <p:nvPr>
            <p:ph idx="1"/>
          </p:nvPr>
        </p:nvSpPr>
        <p:spPr>
          <a:xfrm>
            <a:off x="1577446" y="2413001"/>
            <a:ext cx="9048218" cy="3033180"/>
          </a:xfrm>
        </p:spPr>
        <p:txBody>
          <a:bodyPr anchor="ctr">
            <a:normAutofit/>
          </a:bodyPr>
          <a:lstStyle/>
          <a:p>
            <a:pPr>
              <a:lnSpc>
                <a:spcPct val="110000"/>
              </a:lnSpc>
              <a:buFont typeface="Arial" panose="020B0604020202020204" pitchFamily="34" charset="0"/>
              <a:buChar char="•"/>
            </a:pPr>
            <a:r>
              <a:rPr lang="fr-FR" sz="1100" b="0" i="0" u="none" strike="noStrike" dirty="0">
                <a:solidFill>
                  <a:srgbClr val="FFFFFF"/>
                </a:solidFill>
                <a:effectLst/>
                <a:latin typeface="Helvetica Neue" panose="02000503000000020004" pitchFamily="2" charset="0"/>
              </a:rPr>
              <a:t>FN ---&gt; Perte de 50% du capital prêté en moyenne ---&gt; Perte de 50</a:t>
            </a:r>
          </a:p>
          <a:p>
            <a:pPr>
              <a:lnSpc>
                <a:spcPct val="110000"/>
              </a:lnSpc>
              <a:buFont typeface="Arial" panose="020B0604020202020204" pitchFamily="34" charset="0"/>
              <a:buChar char="•"/>
            </a:pPr>
            <a:endParaRPr lang="fr-FR" sz="1100" b="0" i="0" u="none" strike="noStrike" dirty="0">
              <a:solidFill>
                <a:srgbClr val="FFFFFF"/>
              </a:solidFill>
              <a:effectLst/>
              <a:latin typeface="Helvetica Neue" panose="02000503000000020004" pitchFamily="2" charset="0"/>
            </a:endParaRPr>
          </a:p>
          <a:p>
            <a:pPr>
              <a:lnSpc>
                <a:spcPct val="110000"/>
              </a:lnSpc>
              <a:buFont typeface="Arial" panose="020B0604020202020204" pitchFamily="34" charset="0"/>
              <a:buChar char="•"/>
            </a:pPr>
            <a:r>
              <a:rPr lang="fr-FR" sz="1100" b="0" i="0" u="none" strike="noStrike" dirty="0">
                <a:solidFill>
                  <a:srgbClr val="FFFFFF"/>
                </a:solidFill>
                <a:effectLst/>
                <a:latin typeface="Helvetica Neue" panose="02000503000000020004" pitchFamily="2" charset="0"/>
              </a:rPr>
              <a:t>FP ---&gt; Manque à gagner de 1% / an sur en moyenne 10 ans (capital va de 100 à 0 soit moyenne de 50) ---&gt; 10% de 50 ---&gt; Perte de 5</a:t>
            </a:r>
          </a:p>
          <a:p>
            <a:pPr>
              <a:lnSpc>
                <a:spcPct val="110000"/>
              </a:lnSpc>
              <a:buFont typeface="Arial" panose="020B0604020202020204" pitchFamily="34" charset="0"/>
              <a:buChar char="•"/>
            </a:pPr>
            <a:endParaRPr lang="fr-FR" sz="1100" b="0" i="0" u="none" strike="noStrike" dirty="0">
              <a:solidFill>
                <a:srgbClr val="FFFFFF"/>
              </a:solidFill>
              <a:effectLst/>
              <a:latin typeface="Helvetica Neue" panose="02000503000000020004" pitchFamily="2" charset="0"/>
            </a:endParaRPr>
          </a:p>
          <a:p>
            <a:pPr>
              <a:lnSpc>
                <a:spcPct val="110000"/>
              </a:lnSpc>
            </a:pPr>
            <a:r>
              <a:rPr lang="fr-FR" sz="1100" b="0" i="0" u="none" strike="noStrike" dirty="0">
                <a:solidFill>
                  <a:srgbClr val="FFFFFF"/>
                </a:solidFill>
                <a:effectLst/>
                <a:latin typeface="Helvetica Neue" panose="02000503000000020004" pitchFamily="2" charset="0"/>
              </a:rPr>
              <a:t>Les FN coûtent 10 fois plus chers que les FP.</a:t>
            </a:r>
          </a:p>
          <a:p>
            <a:pPr>
              <a:lnSpc>
                <a:spcPct val="110000"/>
              </a:lnSpc>
            </a:pPr>
            <a:endParaRPr lang="fr-FR" sz="1100" b="0" i="0" u="none" strike="noStrike" dirty="0">
              <a:solidFill>
                <a:srgbClr val="FFFFFF"/>
              </a:solidFill>
              <a:effectLst/>
              <a:latin typeface="Helvetica Neue" panose="02000503000000020004" pitchFamily="2" charset="0"/>
            </a:endParaRPr>
          </a:p>
          <a:p>
            <a:pPr>
              <a:lnSpc>
                <a:spcPct val="110000"/>
              </a:lnSpc>
            </a:pPr>
            <a:r>
              <a:rPr lang="fr-FR" sz="1100" dirty="0">
                <a:solidFill>
                  <a:srgbClr val="FFFFFF"/>
                </a:solidFill>
                <a:latin typeface="Helvetica Neue" panose="02000503000000020004" pitchFamily="2" charset="0"/>
              </a:rPr>
              <a:t>Détermination du Meilleur Bêta.</a:t>
            </a:r>
          </a:p>
          <a:p>
            <a:pPr>
              <a:lnSpc>
                <a:spcPct val="110000"/>
              </a:lnSpc>
            </a:pPr>
            <a:endParaRPr lang="fr-FR" sz="1100" dirty="0">
              <a:solidFill>
                <a:srgbClr val="FFFFFF"/>
              </a:solidFill>
              <a:latin typeface="Helvetica Neue" panose="02000503000000020004" pitchFamily="2" charset="0"/>
            </a:endParaRPr>
          </a:p>
          <a:p>
            <a:pPr>
              <a:lnSpc>
                <a:spcPct val="110000"/>
              </a:lnSpc>
            </a:pPr>
            <a:r>
              <a:rPr lang="fr-FR" sz="1100" b="0" i="0" u="none" strike="noStrike" dirty="0">
                <a:solidFill>
                  <a:srgbClr val="FFFFFF"/>
                </a:solidFill>
                <a:effectLst/>
                <a:latin typeface="Helvetica Neue" panose="02000503000000020004" pitchFamily="2" charset="0"/>
              </a:rPr>
              <a:t>Choix du</a:t>
            </a:r>
            <a:r>
              <a:rPr lang="fr-FR" sz="1100" dirty="0">
                <a:solidFill>
                  <a:srgbClr val="FFFFFF"/>
                </a:solidFill>
                <a:latin typeface="Helvetica Neue" panose="02000503000000020004" pitchFamily="2" charset="0"/>
              </a:rPr>
              <a:t> Seuil ou Bêta, entre 0.2 et 1.2</a:t>
            </a:r>
            <a:endParaRPr lang="fr-FR" sz="1100" b="0" i="0" u="none" strike="noStrike" dirty="0">
              <a:solidFill>
                <a:srgbClr val="FFFFFF"/>
              </a:solidFill>
              <a:effectLst/>
              <a:latin typeface="Helvetica Neue" panose="02000503000000020004" pitchFamily="2" charset="0"/>
            </a:endParaRPr>
          </a:p>
          <a:p>
            <a:pPr>
              <a:lnSpc>
                <a:spcPct val="110000"/>
              </a:lnSpc>
            </a:pPr>
            <a:endParaRPr lang="fr-FR" sz="1100" b="0" i="0" u="none" strike="noStrike" dirty="0">
              <a:solidFill>
                <a:srgbClr val="FFFFFF"/>
              </a:solidFill>
              <a:effectLst/>
              <a:latin typeface="Helvetica Neue" panose="02000503000000020004" pitchFamily="2" charset="0"/>
            </a:endParaRPr>
          </a:p>
        </p:txBody>
      </p:sp>
    </p:spTree>
    <p:extLst>
      <p:ext uri="{BB962C8B-B14F-4D97-AF65-F5344CB8AC3E}">
        <p14:creationId xmlns:p14="http://schemas.microsoft.com/office/powerpoint/2010/main" val="314241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3"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0"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1"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5"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6"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6"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7"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88"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9"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0"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1"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6"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7"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8"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9"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00"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1"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2"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3"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4"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5"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6"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7"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8"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9"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0"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1"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2"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14" name="Group 113">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18"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21"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2"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3"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4"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5"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6"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7"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8"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9"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0"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31"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2"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3"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4"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5"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6"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7"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8"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9"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0"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896C4A55-8CAC-0C67-9AB5-A6C32B553EB4}"/>
              </a:ext>
            </a:extLst>
          </p:cNvPr>
          <p:cNvSpPr>
            <a:spLocks noGrp="1"/>
          </p:cNvSpPr>
          <p:nvPr>
            <p:ph type="title"/>
          </p:nvPr>
        </p:nvSpPr>
        <p:spPr>
          <a:xfrm>
            <a:off x="2697427" y="2806511"/>
            <a:ext cx="6858000" cy="1367896"/>
          </a:xfrm>
        </p:spPr>
        <p:txBody>
          <a:bodyPr vert="horz" lIns="91440" tIns="45720" rIns="91440" bIns="45720" rtlCol="0" anchor="b">
            <a:normAutofit fontScale="90000"/>
          </a:bodyPr>
          <a:lstStyle/>
          <a:p>
            <a:pPr algn="ctr"/>
            <a:r>
              <a:rPr lang="en-US" sz="4800" dirty="0">
                <a:solidFill>
                  <a:srgbClr val="FFFFFF"/>
                </a:solidFill>
              </a:rPr>
              <a:t>MODELES DE CLASSIFICATION</a:t>
            </a:r>
          </a:p>
        </p:txBody>
      </p:sp>
    </p:spTree>
    <p:extLst>
      <p:ext uri="{BB962C8B-B14F-4D97-AF65-F5344CB8AC3E}">
        <p14:creationId xmlns:p14="http://schemas.microsoft.com/office/powerpoint/2010/main" val="10000082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1DCA1215-6DB9-7E75-3568-4B8433220DEE}"/>
              </a:ext>
            </a:extLst>
          </p:cNvPr>
          <p:cNvSpPr>
            <a:spLocks noGrp="1"/>
          </p:cNvSpPr>
          <p:nvPr>
            <p:ph type="title"/>
          </p:nvPr>
        </p:nvSpPr>
        <p:spPr>
          <a:xfrm>
            <a:off x="1141413" y="1082673"/>
            <a:ext cx="2869416" cy="4708528"/>
          </a:xfrm>
        </p:spPr>
        <p:txBody>
          <a:bodyPr>
            <a:normAutofit/>
          </a:bodyPr>
          <a:lstStyle/>
          <a:p>
            <a:pPr algn="r"/>
            <a:r>
              <a:rPr lang="fr-FR" sz="4000"/>
              <a:t>DIFFERENTS TYPES DE MODELES UTILISES</a:t>
            </a:r>
          </a:p>
        </p:txBody>
      </p:sp>
      <p:cxnSp>
        <p:nvCxnSpPr>
          <p:cNvPr id="54"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5" name="Espace réservé du contenu 2">
            <a:extLst>
              <a:ext uri="{FF2B5EF4-FFF2-40B4-BE49-F238E27FC236}">
                <a16:creationId xmlns:a16="http://schemas.microsoft.com/office/drawing/2014/main" id="{2C0B6C8A-256A-884D-DA2D-92668B9A75AF}"/>
              </a:ext>
            </a:extLst>
          </p:cNvPr>
          <p:cNvSpPr>
            <a:spLocks noGrp="1"/>
          </p:cNvSpPr>
          <p:nvPr>
            <p:ph idx="1"/>
          </p:nvPr>
        </p:nvSpPr>
        <p:spPr>
          <a:xfrm>
            <a:off x="5297763" y="1082673"/>
            <a:ext cx="5751237" cy="4708528"/>
          </a:xfrm>
        </p:spPr>
        <p:txBody>
          <a:bodyPr anchor="ctr">
            <a:normAutofit fontScale="92500" lnSpcReduction="10000"/>
          </a:bodyPr>
          <a:lstStyle/>
          <a:p>
            <a:pPr algn="just">
              <a:lnSpc>
                <a:spcPct val="110000"/>
              </a:lnSpc>
            </a:pPr>
            <a:r>
              <a:rPr lang="fr-FR" sz="1500" dirty="0"/>
              <a:t>Baseline : </a:t>
            </a:r>
            <a:r>
              <a:rPr lang="fr-FR" sz="1500" dirty="0" err="1"/>
              <a:t>Regression</a:t>
            </a:r>
            <a:r>
              <a:rPr lang="fr-FR" sz="1500" dirty="0"/>
              <a:t> Logistique : Modèle statistique permettant d'étudier les relations entre un ensemble de variables qualitatives Xi et une variable qualitative Y. </a:t>
            </a:r>
          </a:p>
          <a:p>
            <a:pPr>
              <a:lnSpc>
                <a:spcPct val="110000"/>
              </a:lnSpc>
            </a:pPr>
            <a:endParaRPr lang="fr-FR" sz="1500" dirty="0"/>
          </a:p>
          <a:p>
            <a:pPr algn="just">
              <a:lnSpc>
                <a:spcPct val="110000"/>
              </a:lnSpc>
            </a:pPr>
            <a:r>
              <a:rPr lang="fr-FR" sz="1500" dirty="0" err="1"/>
              <a:t>LightGBM</a:t>
            </a:r>
            <a:r>
              <a:rPr lang="fr-FR" sz="1500" dirty="0"/>
              <a:t> : Light GBM est une structure rapide, appropriée, de renforcement de gradient </a:t>
            </a:r>
            <a:r>
              <a:rPr lang="fr-FR" sz="1500" dirty="0" err="1"/>
              <a:t>boosting</a:t>
            </a:r>
            <a:r>
              <a:rPr lang="fr-FR" sz="1500" dirty="0"/>
              <a:t>, dépendant du calcul de l’arbre de choix, utilisée pour le positionnement, la caractérisation et de nombreuses autres missions d’IA.</a:t>
            </a:r>
          </a:p>
          <a:p>
            <a:pPr>
              <a:lnSpc>
                <a:spcPct val="110000"/>
              </a:lnSpc>
            </a:pPr>
            <a:endParaRPr lang="fr-FR" sz="1500" dirty="0"/>
          </a:p>
          <a:p>
            <a:pPr algn="just">
              <a:lnSpc>
                <a:spcPct val="110000"/>
              </a:lnSpc>
            </a:pPr>
            <a:r>
              <a:rPr lang="fr-FR" sz="1500" dirty="0"/>
              <a:t>CATBOOST : </a:t>
            </a:r>
            <a:r>
              <a:rPr lang="fr-FR" sz="1500" dirty="0" err="1"/>
              <a:t>CatBoost</a:t>
            </a:r>
            <a:r>
              <a:rPr lang="fr-FR" sz="1500" dirty="0"/>
              <a:t> est un algorithme de gradient </a:t>
            </a:r>
            <a:r>
              <a:rPr lang="fr-FR" sz="1500" dirty="0" err="1"/>
              <a:t>boosting</a:t>
            </a:r>
            <a:r>
              <a:rPr lang="fr-FR" sz="1500" dirty="0"/>
              <a:t> basé sur les arbres de décision. </a:t>
            </a:r>
          </a:p>
          <a:p>
            <a:pPr>
              <a:lnSpc>
                <a:spcPct val="110000"/>
              </a:lnSpc>
            </a:pPr>
            <a:endParaRPr lang="fr-FR" sz="1500" dirty="0"/>
          </a:p>
          <a:p>
            <a:pPr algn="just">
              <a:lnSpc>
                <a:spcPct val="110000"/>
              </a:lnSpc>
            </a:pPr>
            <a:r>
              <a:rPr lang="fr-FR" sz="1500" dirty="0"/>
              <a:t>XGBOOST : </a:t>
            </a:r>
            <a:r>
              <a:rPr lang="fr-FR" sz="1500" dirty="0" err="1"/>
              <a:t>XGBoost</a:t>
            </a:r>
            <a:r>
              <a:rPr lang="fr-FR" sz="1500" dirty="0"/>
              <a:t> est une implémentation évolutive et très précise de l'amplification de gradient qui repousse les limites de la puissance de calcul pour les algorithmes d'arbres boostés, conçue en grande partie pour dynamiser les performances du modèle d'apprentissage automatique et la vitesse de calcul.</a:t>
            </a:r>
          </a:p>
          <a:p>
            <a:pPr>
              <a:lnSpc>
                <a:spcPct val="110000"/>
              </a:lnSpc>
            </a:pPr>
            <a:endParaRPr lang="fr-FR" sz="15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28989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EE98C62B-82FA-F68E-7AEA-B5D6E12B0299}"/>
              </a:ext>
            </a:extLst>
          </p:cNvPr>
          <p:cNvSpPr>
            <a:spLocks noGrp="1"/>
          </p:cNvSpPr>
          <p:nvPr>
            <p:ph type="title"/>
          </p:nvPr>
        </p:nvSpPr>
        <p:spPr>
          <a:xfrm>
            <a:off x="1019015" y="1093787"/>
            <a:ext cx="3059969" cy="4697413"/>
          </a:xfrm>
        </p:spPr>
        <p:txBody>
          <a:bodyPr>
            <a:normAutofit/>
          </a:bodyPr>
          <a:lstStyle/>
          <a:p>
            <a:r>
              <a:rPr lang="fr-FR" sz="3300"/>
              <a:t>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5B0A24B-FCA3-248F-1224-3689902F1C65}"/>
              </a:ext>
            </a:extLst>
          </p:cNvPr>
          <p:cNvSpPr>
            <a:spLocks noGrp="1"/>
          </p:cNvSpPr>
          <p:nvPr>
            <p:ph idx="1"/>
          </p:nvPr>
        </p:nvSpPr>
        <p:spPr>
          <a:xfrm>
            <a:off x="5215467" y="1093788"/>
            <a:ext cx="5831944" cy="4697413"/>
          </a:xfrm>
        </p:spPr>
        <p:txBody>
          <a:bodyPr>
            <a:normAutofit/>
          </a:bodyPr>
          <a:lstStyle/>
          <a:p>
            <a:pPr>
              <a:lnSpc>
                <a:spcPct val="110000"/>
              </a:lnSpc>
            </a:pPr>
            <a:r>
              <a:rPr lang="fr-FR" sz="2000" dirty="0"/>
              <a:t>Crédits à la Consommation pour des Personnes ayant peu ou pas du tout d’Historique de Prêt.</a:t>
            </a:r>
          </a:p>
          <a:p>
            <a:pPr>
              <a:lnSpc>
                <a:spcPct val="110000"/>
              </a:lnSpc>
            </a:pPr>
            <a:endParaRPr lang="fr-FR" sz="2000" dirty="0"/>
          </a:p>
          <a:p>
            <a:pPr>
              <a:lnSpc>
                <a:spcPct val="110000"/>
              </a:lnSpc>
            </a:pPr>
            <a:r>
              <a:rPr lang="fr-FR" sz="2000" dirty="0"/>
              <a:t>Mise en œuvre d’un outil de “</a:t>
            </a:r>
            <a:r>
              <a:rPr lang="fr-FR" sz="2000" dirty="0" err="1"/>
              <a:t>scoring</a:t>
            </a:r>
            <a:r>
              <a:rPr lang="fr-FR" sz="2000" dirty="0"/>
              <a:t> crédit” pour calculer la probabilité qu’un client rembourse son crédit, puis classifie la demande en crédit accordé ou refusé.</a:t>
            </a:r>
          </a:p>
          <a:p>
            <a:pPr>
              <a:lnSpc>
                <a:spcPct val="110000"/>
              </a:lnSpc>
            </a:pPr>
            <a:endParaRPr lang="fr-FR" sz="2000" dirty="0"/>
          </a:p>
          <a:p>
            <a:pPr>
              <a:lnSpc>
                <a:spcPct val="110000"/>
              </a:lnSpc>
            </a:pPr>
            <a:r>
              <a:rPr lang="fr-FR" sz="2000" dirty="0"/>
              <a:t>Développement d’un Algorithme de Classification.</a:t>
            </a:r>
          </a:p>
          <a:p>
            <a:pPr>
              <a:lnSpc>
                <a:spcPct val="110000"/>
              </a:lnSpc>
            </a:pPr>
            <a:endParaRPr lang="fr-FR" sz="2000" dirty="0"/>
          </a:p>
          <a:p>
            <a:pPr>
              <a:lnSpc>
                <a:spcPct val="110000"/>
              </a:lnSpc>
            </a:pPr>
            <a:r>
              <a:rPr lang="fr-FR" sz="2000" dirty="0"/>
              <a:t>Développement d’un Dashboard Interactif.</a:t>
            </a:r>
          </a:p>
        </p:txBody>
      </p:sp>
    </p:spTree>
    <p:extLst>
      <p:ext uri="{BB962C8B-B14F-4D97-AF65-F5344CB8AC3E}">
        <p14:creationId xmlns:p14="http://schemas.microsoft.com/office/powerpoint/2010/main" val="265736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DABF7-8237-F0AB-8943-4C617529ED61}"/>
              </a:ext>
            </a:extLst>
          </p:cNvPr>
          <p:cNvSpPr>
            <a:spLocks noGrp="1"/>
          </p:cNvSpPr>
          <p:nvPr>
            <p:ph type="title"/>
          </p:nvPr>
        </p:nvSpPr>
        <p:spPr>
          <a:xfrm>
            <a:off x="1141413" y="353373"/>
            <a:ext cx="9905998" cy="1478570"/>
          </a:xfrm>
        </p:spPr>
        <p:txBody>
          <a:bodyPr/>
          <a:lstStyle/>
          <a:p>
            <a:r>
              <a:rPr lang="fr-FR" dirty="0"/>
              <a:t>Mise en évidence D’UN MODELE : XGBOOST</a:t>
            </a:r>
          </a:p>
        </p:txBody>
      </p:sp>
      <p:sp>
        <p:nvSpPr>
          <p:cNvPr id="3" name="Espace réservé du contenu 2">
            <a:extLst>
              <a:ext uri="{FF2B5EF4-FFF2-40B4-BE49-F238E27FC236}">
                <a16:creationId xmlns:a16="http://schemas.microsoft.com/office/drawing/2014/main" id="{E8FC5AF7-B013-BAEE-1650-78882B359253}"/>
              </a:ext>
            </a:extLst>
          </p:cNvPr>
          <p:cNvSpPr>
            <a:spLocks noGrp="1"/>
          </p:cNvSpPr>
          <p:nvPr>
            <p:ph idx="1"/>
          </p:nvPr>
        </p:nvSpPr>
        <p:spPr>
          <a:xfrm>
            <a:off x="1141413" y="1658207"/>
            <a:ext cx="9905998" cy="530289"/>
          </a:xfrm>
        </p:spPr>
        <p:txBody>
          <a:bodyPr/>
          <a:lstStyle/>
          <a:p>
            <a:r>
              <a:rPr lang="fr-FR" dirty="0"/>
              <a:t>Fit du Modèle :</a:t>
            </a:r>
          </a:p>
        </p:txBody>
      </p:sp>
      <p:pic>
        <p:nvPicPr>
          <p:cNvPr id="4" name="Image 3">
            <a:extLst>
              <a:ext uri="{FF2B5EF4-FFF2-40B4-BE49-F238E27FC236}">
                <a16:creationId xmlns:a16="http://schemas.microsoft.com/office/drawing/2014/main" id="{4EB98BFC-CA7E-BF9B-AE54-74838503C793}"/>
              </a:ext>
            </a:extLst>
          </p:cNvPr>
          <p:cNvPicPr>
            <a:picLocks noChangeAspect="1"/>
          </p:cNvPicPr>
          <p:nvPr/>
        </p:nvPicPr>
        <p:blipFill>
          <a:blip r:embed="rId2"/>
          <a:stretch>
            <a:fillRect/>
          </a:stretch>
        </p:blipFill>
        <p:spPr>
          <a:xfrm>
            <a:off x="2852420" y="2746982"/>
            <a:ext cx="7035800" cy="3492500"/>
          </a:xfrm>
          <a:prstGeom prst="rect">
            <a:avLst/>
          </a:prstGeom>
          <a:ln w="38100">
            <a:solidFill>
              <a:schemeClr val="bg1"/>
            </a:solidFill>
          </a:ln>
        </p:spPr>
      </p:pic>
    </p:spTree>
    <p:extLst>
      <p:ext uri="{BB962C8B-B14F-4D97-AF65-F5344CB8AC3E}">
        <p14:creationId xmlns:p14="http://schemas.microsoft.com/office/powerpoint/2010/main" val="324869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727D7-B3C5-FD3F-3A39-C3010F3CE147}"/>
              </a:ext>
            </a:extLst>
          </p:cNvPr>
          <p:cNvSpPr>
            <a:spLocks noGrp="1"/>
          </p:cNvSpPr>
          <p:nvPr>
            <p:ph type="title"/>
          </p:nvPr>
        </p:nvSpPr>
        <p:spPr>
          <a:xfrm>
            <a:off x="1143001" y="216628"/>
            <a:ext cx="9905998" cy="1478570"/>
          </a:xfrm>
        </p:spPr>
        <p:txBody>
          <a:bodyPr/>
          <a:lstStyle/>
          <a:p>
            <a:r>
              <a:rPr lang="fr-FR" dirty="0"/>
              <a:t>MATRICE DE CONFUSION : XGBOOST </a:t>
            </a:r>
          </a:p>
        </p:txBody>
      </p:sp>
      <p:sp>
        <p:nvSpPr>
          <p:cNvPr id="6" name="ZoneTexte 5">
            <a:extLst>
              <a:ext uri="{FF2B5EF4-FFF2-40B4-BE49-F238E27FC236}">
                <a16:creationId xmlns:a16="http://schemas.microsoft.com/office/drawing/2014/main" id="{F1F71027-DA1F-F062-96C6-39B517EE5C15}"/>
              </a:ext>
            </a:extLst>
          </p:cNvPr>
          <p:cNvSpPr txBox="1"/>
          <p:nvPr/>
        </p:nvSpPr>
        <p:spPr>
          <a:xfrm>
            <a:off x="6979688" y="3260070"/>
            <a:ext cx="4560040" cy="646331"/>
          </a:xfrm>
          <a:prstGeom prst="rect">
            <a:avLst/>
          </a:prstGeom>
          <a:noFill/>
        </p:spPr>
        <p:txBody>
          <a:bodyPr wrap="square">
            <a:spAutoFit/>
          </a:bodyPr>
          <a:lstStyle/>
          <a:p>
            <a:r>
              <a:rPr lang="fr-FR" dirty="0"/>
              <a:t>La Classification est quasiment constituée de TP et de FP. Il y a très peu d'erreurs de Type II.</a:t>
            </a:r>
          </a:p>
        </p:txBody>
      </p:sp>
      <p:pic>
        <p:nvPicPr>
          <p:cNvPr id="1026" name="Picture 2">
            <a:extLst>
              <a:ext uri="{FF2B5EF4-FFF2-40B4-BE49-F238E27FC236}">
                <a16:creationId xmlns:a16="http://schemas.microsoft.com/office/drawing/2014/main" id="{68061FA6-015F-DAAD-CE40-08F76765E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63" y="1402058"/>
            <a:ext cx="5271873" cy="500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71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1A254-C59A-8CB6-B3FA-D16CBF9FE120}"/>
              </a:ext>
            </a:extLst>
          </p:cNvPr>
          <p:cNvSpPr>
            <a:spLocks noGrp="1"/>
          </p:cNvSpPr>
          <p:nvPr>
            <p:ph type="title"/>
          </p:nvPr>
        </p:nvSpPr>
        <p:spPr>
          <a:xfrm>
            <a:off x="1143001" y="144450"/>
            <a:ext cx="9905998" cy="1478570"/>
          </a:xfrm>
        </p:spPr>
        <p:txBody>
          <a:bodyPr/>
          <a:lstStyle/>
          <a:p>
            <a:r>
              <a:rPr lang="fr-FR" dirty="0"/>
              <a:t>RAPPORT / ROC AUC : XGBOOST </a:t>
            </a:r>
          </a:p>
        </p:txBody>
      </p:sp>
      <p:sp>
        <p:nvSpPr>
          <p:cNvPr id="8" name="ZoneTexte 7">
            <a:extLst>
              <a:ext uri="{FF2B5EF4-FFF2-40B4-BE49-F238E27FC236}">
                <a16:creationId xmlns:a16="http://schemas.microsoft.com/office/drawing/2014/main" id="{467DEF93-907D-9481-DA90-78E97BFD30A2}"/>
              </a:ext>
            </a:extLst>
          </p:cNvPr>
          <p:cNvSpPr txBox="1"/>
          <p:nvPr/>
        </p:nvSpPr>
        <p:spPr>
          <a:xfrm>
            <a:off x="867138" y="3341270"/>
            <a:ext cx="6099586" cy="369332"/>
          </a:xfrm>
          <a:prstGeom prst="rect">
            <a:avLst/>
          </a:prstGeom>
          <a:noFill/>
        </p:spPr>
        <p:txBody>
          <a:bodyPr wrap="square">
            <a:spAutoFit/>
          </a:bodyPr>
          <a:lstStyle/>
          <a:p>
            <a:pPr marL="285750" indent="-285750">
              <a:buFont typeface="Arial" panose="020B0604020202020204" pitchFamily="34" charset="0"/>
              <a:buChar char="•"/>
            </a:pPr>
            <a:r>
              <a:rPr lang="fr-FR" dirty="0"/>
              <a:t>La Valeur de Précision est optimale.</a:t>
            </a:r>
          </a:p>
        </p:txBody>
      </p:sp>
      <p:sp>
        <p:nvSpPr>
          <p:cNvPr id="10" name="ZoneTexte 9">
            <a:extLst>
              <a:ext uri="{FF2B5EF4-FFF2-40B4-BE49-F238E27FC236}">
                <a16:creationId xmlns:a16="http://schemas.microsoft.com/office/drawing/2014/main" id="{D530A42E-17FB-01A6-079B-4B839A059F0C}"/>
              </a:ext>
            </a:extLst>
          </p:cNvPr>
          <p:cNvSpPr txBox="1"/>
          <p:nvPr/>
        </p:nvSpPr>
        <p:spPr>
          <a:xfrm>
            <a:off x="867138" y="3720284"/>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a:t>
            </a:r>
            <a:r>
              <a:rPr lang="fr-FR" dirty="0" err="1"/>
              <a:t>Recall</a:t>
            </a:r>
            <a:r>
              <a:rPr lang="fr-FR" dirty="0"/>
              <a:t> est également très bon. La Modélisation XGBOOST apporte de Bons Résultats.</a:t>
            </a:r>
          </a:p>
        </p:txBody>
      </p:sp>
      <p:sp>
        <p:nvSpPr>
          <p:cNvPr id="12" name="ZoneTexte 11">
            <a:extLst>
              <a:ext uri="{FF2B5EF4-FFF2-40B4-BE49-F238E27FC236}">
                <a16:creationId xmlns:a16="http://schemas.microsoft.com/office/drawing/2014/main" id="{E06FA757-F947-9F74-DFB7-1BAFFE7699BE}"/>
              </a:ext>
            </a:extLst>
          </p:cNvPr>
          <p:cNvSpPr txBox="1"/>
          <p:nvPr/>
        </p:nvSpPr>
        <p:spPr>
          <a:xfrm>
            <a:off x="884154" y="4637274"/>
            <a:ext cx="5086384" cy="646331"/>
          </a:xfrm>
          <a:prstGeom prst="rect">
            <a:avLst/>
          </a:prstGeom>
          <a:noFill/>
        </p:spPr>
        <p:txBody>
          <a:bodyPr wrap="square">
            <a:spAutoFit/>
          </a:bodyPr>
          <a:lstStyle/>
          <a:p>
            <a:pPr marL="285750" indent="-285750">
              <a:buFont typeface="Arial" panose="020B0604020202020204" pitchFamily="34" charset="0"/>
              <a:buChar char="•"/>
            </a:pPr>
            <a:r>
              <a:rPr lang="fr-FR" dirty="0"/>
              <a:t>La Valeur de F1 est assez élevée pour la modélisation XGBOOST.</a:t>
            </a:r>
          </a:p>
        </p:txBody>
      </p:sp>
      <p:sp>
        <p:nvSpPr>
          <p:cNvPr id="14" name="ZoneTexte 13">
            <a:extLst>
              <a:ext uri="{FF2B5EF4-FFF2-40B4-BE49-F238E27FC236}">
                <a16:creationId xmlns:a16="http://schemas.microsoft.com/office/drawing/2014/main" id="{FD695F08-6DF0-211D-4B93-39946B2AFBA9}"/>
              </a:ext>
            </a:extLst>
          </p:cNvPr>
          <p:cNvSpPr txBox="1"/>
          <p:nvPr/>
        </p:nvSpPr>
        <p:spPr>
          <a:xfrm>
            <a:off x="881746" y="5302970"/>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ROC AUC est élevé et dépasse largement le No </a:t>
            </a:r>
            <a:r>
              <a:rPr lang="fr-FR" dirty="0" err="1"/>
              <a:t>Skill</a:t>
            </a:r>
            <a:r>
              <a:rPr lang="fr-FR" dirty="0"/>
              <a:t>. Le XGBOOST offre des résultats significatifs.</a:t>
            </a:r>
          </a:p>
        </p:txBody>
      </p:sp>
      <p:pic>
        <p:nvPicPr>
          <p:cNvPr id="3" name="Image 2">
            <a:extLst>
              <a:ext uri="{FF2B5EF4-FFF2-40B4-BE49-F238E27FC236}">
                <a16:creationId xmlns:a16="http://schemas.microsoft.com/office/drawing/2014/main" id="{A913CDCC-B5C3-6E30-B707-4E84F71EFB6C}"/>
              </a:ext>
            </a:extLst>
          </p:cNvPr>
          <p:cNvPicPr>
            <a:picLocks noChangeAspect="1"/>
          </p:cNvPicPr>
          <p:nvPr/>
        </p:nvPicPr>
        <p:blipFill>
          <a:blip r:embed="rId2"/>
          <a:stretch>
            <a:fillRect/>
          </a:stretch>
        </p:blipFill>
        <p:spPr>
          <a:xfrm>
            <a:off x="990282" y="1756178"/>
            <a:ext cx="4625815" cy="1478571"/>
          </a:xfrm>
          <a:prstGeom prst="rect">
            <a:avLst/>
          </a:prstGeom>
          <a:ln w="38100">
            <a:solidFill>
              <a:schemeClr val="bg1"/>
            </a:solidFill>
          </a:ln>
        </p:spPr>
      </p:pic>
      <p:pic>
        <p:nvPicPr>
          <p:cNvPr id="2050" name="Picture 2">
            <a:extLst>
              <a:ext uri="{FF2B5EF4-FFF2-40B4-BE49-F238E27FC236}">
                <a16:creationId xmlns:a16="http://schemas.microsoft.com/office/drawing/2014/main" id="{9E14FBBC-CEB0-F94D-2958-764AAF3C9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647" y="1693358"/>
            <a:ext cx="5411071" cy="442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79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1C9E43-AD42-69DE-376A-02C430E991FD}"/>
              </a:ext>
            </a:extLst>
          </p:cNvPr>
          <p:cNvSpPr>
            <a:spLocks noGrp="1"/>
          </p:cNvSpPr>
          <p:nvPr>
            <p:ph type="title"/>
          </p:nvPr>
        </p:nvSpPr>
        <p:spPr>
          <a:xfrm>
            <a:off x="1143001" y="389918"/>
            <a:ext cx="9905998" cy="1478570"/>
          </a:xfrm>
        </p:spPr>
        <p:txBody>
          <a:bodyPr/>
          <a:lstStyle/>
          <a:p>
            <a:r>
              <a:rPr lang="fr-FR" dirty="0"/>
              <a:t>FEATURE IMPORTANCE / SHAP IMPORTANCE : XGBOOST</a:t>
            </a:r>
          </a:p>
        </p:txBody>
      </p:sp>
      <p:pic>
        <p:nvPicPr>
          <p:cNvPr id="3074" name="Picture 2">
            <a:extLst>
              <a:ext uri="{FF2B5EF4-FFF2-40B4-BE49-F238E27FC236}">
                <a16:creationId xmlns:a16="http://schemas.microsoft.com/office/drawing/2014/main" id="{423ED5DD-AC3D-6114-1281-109251EB3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74" y="2772975"/>
            <a:ext cx="5486822" cy="20585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FA4F4AA-182B-FFAF-3433-61D6153DA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006" y="1406218"/>
            <a:ext cx="4672850" cy="506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72CB8-3751-4427-9970-029591C76AAB}"/>
              </a:ext>
            </a:extLst>
          </p:cNvPr>
          <p:cNvSpPr>
            <a:spLocks noGrp="1"/>
          </p:cNvSpPr>
          <p:nvPr>
            <p:ph type="title"/>
          </p:nvPr>
        </p:nvSpPr>
        <p:spPr>
          <a:xfrm>
            <a:off x="1143001" y="271046"/>
            <a:ext cx="9905998" cy="1478570"/>
          </a:xfrm>
        </p:spPr>
        <p:txBody>
          <a:bodyPr/>
          <a:lstStyle/>
          <a:p>
            <a:r>
              <a:rPr lang="fr-FR" dirty="0"/>
              <a:t>CROSS VALIDATION : XGBOOST</a:t>
            </a:r>
          </a:p>
        </p:txBody>
      </p:sp>
      <p:pic>
        <p:nvPicPr>
          <p:cNvPr id="3" name="Image 2">
            <a:extLst>
              <a:ext uri="{FF2B5EF4-FFF2-40B4-BE49-F238E27FC236}">
                <a16:creationId xmlns:a16="http://schemas.microsoft.com/office/drawing/2014/main" id="{536EF0BD-BC24-2850-C43D-EBB5ED87C346}"/>
              </a:ext>
            </a:extLst>
          </p:cNvPr>
          <p:cNvPicPr>
            <a:picLocks noChangeAspect="1"/>
          </p:cNvPicPr>
          <p:nvPr/>
        </p:nvPicPr>
        <p:blipFill>
          <a:blip r:embed="rId2"/>
          <a:stretch>
            <a:fillRect/>
          </a:stretch>
        </p:blipFill>
        <p:spPr>
          <a:xfrm>
            <a:off x="1349347" y="1905546"/>
            <a:ext cx="9493305" cy="3721531"/>
          </a:xfrm>
          <a:prstGeom prst="rect">
            <a:avLst/>
          </a:prstGeom>
          <a:ln w="38100">
            <a:solidFill>
              <a:schemeClr val="bg1"/>
            </a:solidFill>
          </a:ln>
        </p:spPr>
      </p:pic>
    </p:spTree>
    <p:extLst>
      <p:ext uri="{BB962C8B-B14F-4D97-AF65-F5344CB8AC3E}">
        <p14:creationId xmlns:p14="http://schemas.microsoft.com/office/powerpoint/2010/main" val="142089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B2F35-89CF-BF06-8973-004981E40046}"/>
              </a:ext>
            </a:extLst>
          </p:cNvPr>
          <p:cNvSpPr>
            <a:spLocks noGrp="1"/>
          </p:cNvSpPr>
          <p:nvPr>
            <p:ph type="title"/>
          </p:nvPr>
        </p:nvSpPr>
        <p:spPr>
          <a:xfrm>
            <a:off x="1221659" y="104924"/>
            <a:ext cx="9905998" cy="1478570"/>
          </a:xfrm>
        </p:spPr>
        <p:txBody>
          <a:bodyPr/>
          <a:lstStyle/>
          <a:p>
            <a:r>
              <a:rPr lang="fr-FR" dirty="0"/>
              <a:t>RECHERCHE ET OPTIMISATION DES HYPERPARAMETRES PAR HYPEROPT : XGBOOST</a:t>
            </a:r>
          </a:p>
        </p:txBody>
      </p:sp>
      <p:pic>
        <p:nvPicPr>
          <p:cNvPr id="3" name="Image 2">
            <a:extLst>
              <a:ext uri="{FF2B5EF4-FFF2-40B4-BE49-F238E27FC236}">
                <a16:creationId xmlns:a16="http://schemas.microsoft.com/office/drawing/2014/main" id="{1B933D82-0648-5078-5194-1950FF95FDE2}"/>
              </a:ext>
            </a:extLst>
          </p:cNvPr>
          <p:cNvPicPr>
            <a:picLocks noChangeAspect="1"/>
          </p:cNvPicPr>
          <p:nvPr/>
        </p:nvPicPr>
        <p:blipFill>
          <a:blip r:embed="rId2"/>
          <a:stretch>
            <a:fillRect/>
          </a:stretch>
        </p:blipFill>
        <p:spPr>
          <a:xfrm>
            <a:off x="2701583" y="1583494"/>
            <a:ext cx="6788834" cy="4881858"/>
          </a:xfrm>
          <a:prstGeom prst="rect">
            <a:avLst/>
          </a:prstGeom>
          <a:ln w="38100">
            <a:solidFill>
              <a:schemeClr val="bg1"/>
            </a:solidFill>
          </a:ln>
        </p:spPr>
      </p:pic>
    </p:spTree>
    <p:extLst>
      <p:ext uri="{BB962C8B-B14F-4D97-AF65-F5344CB8AC3E}">
        <p14:creationId xmlns:p14="http://schemas.microsoft.com/office/powerpoint/2010/main" val="295955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0"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2960BF95-B1E8-DE05-FC26-E28B00659BDB}"/>
              </a:ext>
            </a:extLst>
          </p:cNvPr>
          <p:cNvSpPr>
            <a:spLocks noGrp="1"/>
          </p:cNvSpPr>
          <p:nvPr>
            <p:ph type="title"/>
          </p:nvPr>
        </p:nvSpPr>
        <p:spPr>
          <a:xfrm>
            <a:off x="2005013" y="675961"/>
            <a:ext cx="9960768" cy="1500502"/>
          </a:xfrm>
        </p:spPr>
        <p:txBody>
          <a:bodyPr vert="horz" lIns="91440" tIns="45720" rIns="91440" bIns="45720" rtlCol="0" anchor="b">
            <a:normAutofit/>
          </a:bodyPr>
          <a:lstStyle/>
          <a:p>
            <a:r>
              <a:rPr lang="en-US" sz="4400" dirty="0"/>
              <a:t>MEILLEURS PARAMETRES </a:t>
            </a:r>
            <a:br>
              <a:rPr lang="en-US" sz="4400" dirty="0"/>
            </a:br>
            <a:r>
              <a:rPr lang="en-US" sz="4400" dirty="0"/>
              <a:t>PAR HYPEROPT : XGBOOST</a:t>
            </a:r>
          </a:p>
        </p:txBody>
      </p:sp>
      <p:pic>
        <p:nvPicPr>
          <p:cNvPr id="3" name="Image 2">
            <a:extLst>
              <a:ext uri="{FF2B5EF4-FFF2-40B4-BE49-F238E27FC236}">
                <a16:creationId xmlns:a16="http://schemas.microsoft.com/office/drawing/2014/main" id="{DA05FA02-9943-9A03-46DA-2953C37B10CB}"/>
              </a:ext>
            </a:extLst>
          </p:cNvPr>
          <p:cNvPicPr>
            <a:picLocks noChangeAspect="1"/>
          </p:cNvPicPr>
          <p:nvPr/>
        </p:nvPicPr>
        <p:blipFill>
          <a:blip r:embed="rId4"/>
          <a:stretch>
            <a:fillRect/>
          </a:stretch>
        </p:blipFill>
        <p:spPr>
          <a:xfrm>
            <a:off x="1896907" y="3151494"/>
            <a:ext cx="8922064" cy="1310662"/>
          </a:xfrm>
          <a:prstGeom prst="rect">
            <a:avLst/>
          </a:prstGeom>
          <a:ln w="38100">
            <a:solidFill>
              <a:schemeClr val="bg1"/>
            </a:solidFill>
          </a:ln>
        </p:spPr>
      </p:pic>
    </p:spTree>
    <p:extLst>
      <p:ext uri="{BB962C8B-B14F-4D97-AF65-F5344CB8AC3E}">
        <p14:creationId xmlns:p14="http://schemas.microsoft.com/office/powerpoint/2010/main" val="2079953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2B542-95C3-C56D-0EAF-74E0FEE626BF}"/>
              </a:ext>
            </a:extLst>
          </p:cNvPr>
          <p:cNvSpPr>
            <a:spLocks noGrp="1"/>
          </p:cNvSpPr>
          <p:nvPr>
            <p:ph type="title"/>
          </p:nvPr>
        </p:nvSpPr>
        <p:spPr/>
        <p:txBody>
          <a:bodyPr/>
          <a:lstStyle/>
          <a:p>
            <a:r>
              <a:rPr lang="fr-FR" dirty="0"/>
              <a:t>CONCLUSION : </a:t>
            </a:r>
            <a:br>
              <a:rPr lang="fr-FR" dirty="0"/>
            </a:br>
            <a:r>
              <a:rPr lang="fr-FR" dirty="0"/>
              <a:t>POUR TOUS LES MODELES DE CLASSIFICATION :</a:t>
            </a:r>
          </a:p>
        </p:txBody>
      </p:sp>
      <p:pic>
        <p:nvPicPr>
          <p:cNvPr id="3" name="Image 2">
            <a:extLst>
              <a:ext uri="{FF2B5EF4-FFF2-40B4-BE49-F238E27FC236}">
                <a16:creationId xmlns:a16="http://schemas.microsoft.com/office/drawing/2014/main" id="{92EB7C60-D3EF-EDA9-1FC1-982826DB6BE7}"/>
              </a:ext>
            </a:extLst>
          </p:cNvPr>
          <p:cNvPicPr>
            <a:picLocks noChangeAspect="1"/>
          </p:cNvPicPr>
          <p:nvPr/>
        </p:nvPicPr>
        <p:blipFill>
          <a:blip r:embed="rId2"/>
          <a:stretch>
            <a:fillRect/>
          </a:stretch>
        </p:blipFill>
        <p:spPr>
          <a:xfrm>
            <a:off x="1662543" y="2801649"/>
            <a:ext cx="8454826" cy="2127798"/>
          </a:xfrm>
          <a:prstGeom prst="rect">
            <a:avLst/>
          </a:prstGeom>
          <a:ln w="38100">
            <a:solidFill>
              <a:schemeClr val="bg1"/>
            </a:solidFill>
          </a:ln>
        </p:spPr>
      </p:pic>
    </p:spTree>
    <p:extLst>
      <p:ext uri="{BB962C8B-B14F-4D97-AF65-F5344CB8AC3E}">
        <p14:creationId xmlns:p14="http://schemas.microsoft.com/office/powerpoint/2010/main" val="1995768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2077397D-4378-48AE-D011-7CFABDE18168}"/>
              </a:ext>
            </a:extLst>
          </p:cNvPr>
          <p:cNvSpPr>
            <a:spLocks noGrp="1"/>
          </p:cNvSpPr>
          <p:nvPr>
            <p:ph type="title"/>
          </p:nvPr>
        </p:nvSpPr>
        <p:spPr>
          <a:xfrm>
            <a:off x="2577571" y="2563812"/>
            <a:ext cx="6858000" cy="1367896"/>
          </a:xfrm>
        </p:spPr>
        <p:txBody>
          <a:bodyPr vert="horz" lIns="91440" tIns="45720" rIns="91440" bIns="45720" rtlCol="0" anchor="b">
            <a:normAutofit/>
          </a:bodyPr>
          <a:lstStyle/>
          <a:p>
            <a:pPr algn="ctr"/>
            <a:r>
              <a:rPr lang="en-US" sz="4800" dirty="0">
                <a:solidFill>
                  <a:srgbClr val="FFFFFF"/>
                </a:solidFill>
              </a:rPr>
              <a:t>API DASHBOARD</a:t>
            </a:r>
          </a:p>
        </p:txBody>
      </p:sp>
    </p:spTree>
    <p:extLst>
      <p:ext uri="{BB962C8B-B14F-4D97-AF65-F5344CB8AC3E}">
        <p14:creationId xmlns:p14="http://schemas.microsoft.com/office/powerpoint/2010/main" val="23970734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B4D4E1B6-C56D-92FC-D9F2-C87BB6407899}"/>
              </a:ext>
            </a:extLst>
          </p:cNvPr>
          <p:cNvSpPr>
            <a:spLocks noGrp="1"/>
          </p:cNvSpPr>
          <p:nvPr>
            <p:ph type="title"/>
          </p:nvPr>
        </p:nvSpPr>
        <p:spPr>
          <a:xfrm>
            <a:off x="1019015" y="1093787"/>
            <a:ext cx="3059969" cy="4697413"/>
          </a:xfrm>
        </p:spPr>
        <p:txBody>
          <a:bodyPr>
            <a:normAutofit/>
          </a:bodyPr>
          <a:lstStyle/>
          <a:p>
            <a:r>
              <a:rPr lang="fr-FR" dirty="0"/>
              <a:t>PROCESS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5577A8B-8815-E965-0D2B-A77E673D1080}"/>
              </a:ext>
            </a:extLst>
          </p:cNvPr>
          <p:cNvSpPr>
            <a:spLocks noGrp="1"/>
          </p:cNvSpPr>
          <p:nvPr>
            <p:ph idx="1"/>
          </p:nvPr>
        </p:nvSpPr>
        <p:spPr>
          <a:xfrm>
            <a:off x="5215467" y="1093788"/>
            <a:ext cx="5831944" cy="4697413"/>
          </a:xfrm>
        </p:spPr>
        <p:txBody>
          <a:bodyPr>
            <a:normAutofit fontScale="85000" lnSpcReduction="20000"/>
          </a:bodyPr>
          <a:lstStyle/>
          <a:p>
            <a:pPr>
              <a:lnSpc>
                <a:spcPct val="110000"/>
              </a:lnSpc>
            </a:pPr>
            <a:r>
              <a:rPr lang="fr-FR" sz="2200" dirty="0"/>
              <a:t>Création de Fichiers dédiés à nos fonctions et stockés dans un répertoire nommé « MODULES_API ».</a:t>
            </a:r>
          </a:p>
          <a:p>
            <a:pPr>
              <a:lnSpc>
                <a:spcPct val="110000"/>
              </a:lnSpc>
            </a:pPr>
            <a:endParaRPr lang="fr-FR" sz="2200" dirty="0"/>
          </a:p>
          <a:p>
            <a:pPr>
              <a:lnSpc>
                <a:spcPct val="110000"/>
              </a:lnSpc>
            </a:pPr>
            <a:r>
              <a:rPr lang="fr-FR" sz="2200" dirty="0"/>
              <a:t>Utilisation de </a:t>
            </a:r>
            <a:r>
              <a:rPr lang="fr-FR" sz="2200" dirty="0" err="1"/>
              <a:t>Streamlit</a:t>
            </a:r>
            <a:r>
              <a:rPr lang="fr-FR" sz="2200" dirty="0"/>
              <a:t>.</a:t>
            </a:r>
          </a:p>
          <a:p>
            <a:pPr>
              <a:lnSpc>
                <a:spcPct val="110000"/>
              </a:lnSpc>
            </a:pPr>
            <a:endParaRPr lang="fr-FR" sz="2200" dirty="0"/>
          </a:p>
          <a:p>
            <a:pPr>
              <a:lnSpc>
                <a:spcPct val="110000"/>
              </a:lnSpc>
            </a:pPr>
            <a:r>
              <a:rPr lang="fr-FR" sz="2200" dirty="0"/>
              <a:t>Création d’un Fichier « </a:t>
            </a:r>
            <a:r>
              <a:rPr lang="fr-FR" sz="2200" dirty="0" err="1"/>
              <a:t>dashboard.py</a:t>
            </a:r>
            <a:r>
              <a:rPr lang="fr-FR" sz="2200" dirty="0"/>
              <a:t> » répondant à toutes les exigences du projet.</a:t>
            </a:r>
          </a:p>
          <a:p>
            <a:pPr>
              <a:lnSpc>
                <a:spcPct val="110000"/>
              </a:lnSpc>
            </a:pPr>
            <a:endParaRPr lang="fr-FR" sz="2200" dirty="0"/>
          </a:p>
          <a:p>
            <a:pPr>
              <a:lnSpc>
                <a:spcPct val="110000"/>
              </a:lnSpc>
            </a:pPr>
            <a:r>
              <a:rPr lang="fr-FR" sz="2200" dirty="0"/>
              <a:t>Création d’un Fichier </a:t>
            </a:r>
            <a:r>
              <a:rPr lang="fr-FR" sz="2200" dirty="0" err="1"/>
              <a:t>setup.sh</a:t>
            </a:r>
            <a:r>
              <a:rPr lang="fr-FR" sz="2200" dirty="0"/>
              <a:t>, d’un Fichier </a:t>
            </a:r>
            <a:r>
              <a:rPr lang="fr-FR" sz="2200" dirty="0" err="1"/>
              <a:t>Procfile</a:t>
            </a:r>
            <a:r>
              <a:rPr lang="fr-FR" sz="2200" dirty="0"/>
              <a:t> et d’un Fichier </a:t>
            </a:r>
            <a:r>
              <a:rPr lang="fr-FR" sz="2200" dirty="0" err="1"/>
              <a:t>Requirements</a:t>
            </a:r>
            <a:r>
              <a:rPr lang="fr-FR" sz="2200" dirty="0"/>
              <a:t>.</a:t>
            </a:r>
          </a:p>
          <a:p>
            <a:pPr>
              <a:lnSpc>
                <a:spcPct val="110000"/>
              </a:lnSpc>
            </a:pPr>
            <a:endParaRPr lang="fr-FR" sz="2200" dirty="0"/>
          </a:p>
          <a:p>
            <a:pPr>
              <a:lnSpc>
                <a:spcPct val="110000"/>
              </a:lnSpc>
            </a:pPr>
            <a:r>
              <a:rPr lang="fr-FR" sz="2200" dirty="0"/>
              <a:t>Utilisation de HEROKU : </a:t>
            </a:r>
          </a:p>
          <a:p>
            <a:pPr marL="0" indent="0">
              <a:lnSpc>
                <a:spcPct val="110000"/>
              </a:lnSpc>
              <a:buNone/>
            </a:pPr>
            <a:r>
              <a:rPr lang="fr-FR" sz="2200" dirty="0">
                <a:hlinkClick r:id="rId2"/>
              </a:rPr>
              <a:t>APPLICATION DASHBOARD SCORING CREDIT</a:t>
            </a:r>
            <a:endParaRPr lang="fr-FR" sz="2200" dirty="0"/>
          </a:p>
        </p:txBody>
      </p:sp>
    </p:spTree>
    <p:extLst>
      <p:ext uri="{BB962C8B-B14F-4D97-AF65-F5344CB8AC3E}">
        <p14:creationId xmlns:p14="http://schemas.microsoft.com/office/powerpoint/2010/main" val="5876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8" name="Picture 41">
            <a:extLst>
              <a:ext uri="{FF2B5EF4-FFF2-40B4-BE49-F238E27FC236}">
                <a16:creationId xmlns:a16="http://schemas.microsoft.com/office/drawing/2014/main" id="{77306A52-81A8-0886-5F53-81926AF25CB5}"/>
              </a:ext>
            </a:extLst>
          </p:cNvPr>
          <p:cNvPicPr>
            <a:picLocks noChangeAspect="1"/>
          </p:cNvPicPr>
          <p:nvPr/>
        </p:nvPicPr>
        <p:blipFill rotWithShape="1">
          <a:blip r:embed="rId4">
            <a:alphaModFix/>
          </a:blip>
          <a:srcRect r="30"/>
          <a:stretch/>
        </p:blipFill>
        <p:spPr>
          <a:xfrm>
            <a:off x="3611" y="10"/>
            <a:ext cx="12188389" cy="6857990"/>
          </a:xfrm>
          <a:prstGeom prst="rect">
            <a:avLst/>
          </a:prstGeom>
        </p:spPr>
      </p:pic>
      <p:grpSp>
        <p:nvGrpSpPr>
          <p:cNvPr id="118" name="Group 117">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19"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40"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41"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42"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3"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1" name="Group 120">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34"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35"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6"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7"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38"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9"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22" name="Group 121">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30"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31"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32"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3"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3" name="Group 122">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24"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5"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26"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7"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28"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9"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re 1">
            <a:extLst>
              <a:ext uri="{FF2B5EF4-FFF2-40B4-BE49-F238E27FC236}">
                <a16:creationId xmlns:a16="http://schemas.microsoft.com/office/drawing/2014/main" id="{50317ACA-E9AC-DD09-E6DB-DEF5249FF312}"/>
              </a:ext>
            </a:extLst>
          </p:cNvPr>
          <p:cNvSpPr>
            <a:spLocks noGrp="1"/>
          </p:cNvSpPr>
          <p:nvPr>
            <p:ph type="title"/>
          </p:nvPr>
        </p:nvSpPr>
        <p:spPr>
          <a:xfrm>
            <a:off x="1143001" y="1007533"/>
            <a:ext cx="9905998" cy="1092200"/>
          </a:xfrm>
        </p:spPr>
        <p:txBody>
          <a:bodyPr>
            <a:normAutofit/>
          </a:bodyPr>
          <a:lstStyle/>
          <a:p>
            <a:pPr algn="ctr"/>
            <a:r>
              <a:rPr lang="fr-FR" dirty="0"/>
              <a:t>mission</a:t>
            </a:r>
          </a:p>
        </p:txBody>
      </p:sp>
      <p:sp>
        <p:nvSpPr>
          <p:cNvPr id="3" name="Espace réservé du contenu 2">
            <a:extLst>
              <a:ext uri="{FF2B5EF4-FFF2-40B4-BE49-F238E27FC236}">
                <a16:creationId xmlns:a16="http://schemas.microsoft.com/office/drawing/2014/main" id="{D2F5CDB7-5EEF-D55B-17FF-86B648FCB562}"/>
              </a:ext>
            </a:extLst>
          </p:cNvPr>
          <p:cNvSpPr>
            <a:spLocks noGrp="1"/>
          </p:cNvSpPr>
          <p:nvPr>
            <p:ph idx="1"/>
          </p:nvPr>
        </p:nvSpPr>
        <p:spPr>
          <a:xfrm>
            <a:off x="1143001" y="2252134"/>
            <a:ext cx="9905999" cy="3454399"/>
          </a:xfrm>
        </p:spPr>
        <p:txBody>
          <a:bodyPr anchor="ctr">
            <a:normAutofit/>
          </a:bodyPr>
          <a:lstStyle/>
          <a:p>
            <a:r>
              <a:rPr lang="fr-FR" sz="2000" dirty="0"/>
              <a:t>Construire un modèle de </a:t>
            </a:r>
            <a:r>
              <a:rPr lang="fr-FR" sz="2000" dirty="0" err="1"/>
              <a:t>scoring</a:t>
            </a:r>
            <a:r>
              <a:rPr lang="fr-FR" sz="2000" dirty="0"/>
              <a:t> qui donnera une prédiction sur la probabilité de faillite d'un client de façon automatique.</a:t>
            </a:r>
          </a:p>
          <a:p>
            <a:endParaRPr lang="fr-FR" sz="2000" dirty="0"/>
          </a:p>
          <a:p>
            <a:endParaRPr lang="fr-FR" sz="2000" dirty="0"/>
          </a:p>
          <a:p>
            <a:pPr algn="just"/>
            <a:r>
              <a:rPr lang="fr-FR" sz="2000" dirty="0"/>
              <a:t>Construire un </a:t>
            </a:r>
            <a:r>
              <a:rPr lang="fr-FR" sz="2000" dirty="0" err="1"/>
              <a:t>dashboard</a:t>
            </a:r>
            <a:r>
              <a:rPr lang="fr-FR" sz="2000" dirty="0"/>
              <a:t> interactif à destination des gestionnaires de la relation client permettant d'interpréter les prédictions faites par le modèle, et d’améliorer la connaissance client des chargés de relation client.</a:t>
            </a:r>
          </a:p>
          <a:p>
            <a:endParaRPr lang="fr-FR" sz="2000" dirty="0"/>
          </a:p>
        </p:txBody>
      </p:sp>
    </p:spTree>
    <p:extLst>
      <p:ext uri="{BB962C8B-B14F-4D97-AF65-F5344CB8AC3E}">
        <p14:creationId xmlns:p14="http://schemas.microsoft.com/office/powerpoint/2010/main" val="667500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DA020E6-40E1-3ACC-E424-CE657F2DBB97}"/>
              </a:ext>
            </a:extLst>
          </p:cNvPr>
          <p:cNvSpPr>
            <a:spLocks noGrp="1"/>
          </p:cNvSpPr>
          <p:nvPr>
            <p:ph type="title"/>
          </p:nvPr>
        </p:nvSpPr>
        <p:spPr>
          <a:xfrm>
            <a:off x="2627974" y="2539728"/>
            <a:ext cx="6858000" cy="1367896"/>
          </a:xfrm>
        </p:spPr>
        <p:txBody>
          <a:bodyPr vert="horz" lIns="91440" tIns="45720" rIns="91440" bIns="45720" rtlCol="0" anchor="b">
            <a:normAutofit/>
          </a:bodyPr>
          <a:lstStyle/>
          <a:p>
            <a:pPr algn="ctr"/>
            <a:r>
              <a:rPr lang="en-US" sz="4800" dirty="0">
                <a:solidFill>
                  <a:srgbClr val="FFFFFF"/>
                </a:solidFill>
              </a:rPr>
              <a:t>CONCLUSION</a:t>
            </a:r>
          </a:p>
        </p:txBody>
      </p:sp>
    </p:spTree>
    <p:extLst>
      <p:ext uri="{BB962C8B-B14F-4D97-AF65-F5344CB8AC3E}">
        <p14:creationId xmlns:p14="http://schemas.microsoft.com/office/powerpoint/2010/main" val="26738394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CD136362-46C8-0EE1-E6ED-46B06474040C}"/>
              </a:ext>
            </a:extLst>
          </p:cNvPr>
          <p:cNvSpPr>
            <a:spLocks noGrp="1"/>
          </p:cNvSpPr>
          <p:nvPr>
            <p:ph type="title"/>
          </p:nvPr>
        </p:nvSpPr>
        <p:spPr>
          <a:xfrm>
            <a:off x="1141411" y="748240"/>
            <a:ext cx="9906000" cy="1117073"/>
          </a:xfrm>
        </p:spPr>
        <p:txBody>
          <a:bodyPr>
            <a:normAutofit/>
          </a:bodyPr>
          <a:lstStyle/>
          <a:p>
            <a:r>
              <a:rPr lang="fr-FR" sz="4000" dirty="0"/>
              <a:t>bilan</a:t>
            </a:r>
          </a:p>
        </p:txBody>
      </p:sp>
      <p:sp>
        <p:nvSpPr>
          <p:cNvPr id="3" name="Espace réservé du contenu 2">
            <a:extLst>
              <a:ext uri="{FF2B5EF4-FFF2-40B4-BE49-F238E27FC236}">
                <a16:creationId xmlns:a16="http://schemas.microsoft.com/office/drawing/2014/main" id="{928A3CAC-6679-A9CC-372D-F9DC41D3E218}"/>
              </a:ext>
            </a:extLst>
          </p:cNvPr>
          <p:cNvSpPr>
            <a:spLocks noGrp="1"/>
          </p:cNvSpPr>
          <p:nvPr>
            <p:ph idx="1"/>
          </p:nvPr>
        </p:nvSpPr>
        <p:spPr>
          <a:xfrm>
            <a:off x="1196976" y="1928813"/>
            <a:ext cx="9850436" cy="3862388"/>
          </a:xfrm>
        </p:spPr>
        <p:txBody>
          <a:bodyPr anchor="t">
            <a:normAutofit fontScale="70000" lnSpcReduction="20000"/>
          </a:bodyPr>
          <a:lstStyle/>
          <a:p>
            <a:r>
              <a:rPr lang="fr-FR" dirty="0"/>
              <a:t>Sélection du Modèle XGBOOST pour l’édification du Dashboard.</a:t>
            </a:r>
          </a:p>
          <a:p>
            <a:endParaRPr lang="fr-FR" dirty="0"/>
          </a:p>
          <a:p>
            <a:r>
              <a:rPr lang="fr-FR" dirty="0"/>
              <a:t>Tous les Modèles donnent des résultats de Classification probants.</a:t>
            </a:r>
          </a:p>
          <a:p>
            <a:endParaRPr lang="fr-FR" dirty="0"/>
          </a:p>
          <a:p>
            <a:r>
              <a:rPr lang="fr-FR" dirty="0"/>
              <a:t>L’Acceptation de Prêt ou le Refus de Prêt est fixé à 70% de Probabilité de Défaut. Ce pourcentage peut être abaissé ou rehaussé en fonction du contexte économique ou de l’orientation managériale voulue par l’entreprise « Prêt A Dépenser ». Toutefois, ce Pourcentage est déduit de la Fonction Coût Métier et du Bêta précédemment calculé.</a:t>
            </a:r>
          </a:p>
          <a:p>
            <a:endParaRPr lang="fr-FR" dirty="0"/>
          </a:p>
          <a:p>
            <a:r>
              <a:rPr lang="fr-FR" dirty="0"/>
              <a:t>Beaucoup de difficultés rencontrées lors de l’utilisation de </a:t>
            </a:r>
            <a:r>
              <a:rPr lang="fr-FR" dirty="0" err="1"/>
              <a:t>Lightgbm</a:t>
            </a:r>
            <a:r>
              <a:rPr lang="fr-FR" dirty="0"/>
              <a:t>. Les versions de Python ne concordent pas toujours avec l’emploi de ce modèle.</a:t>
            </a:r>
          </a:p>
          <a:p>
            <a:endParaRPr lang="fr-FR" dirty="0"/>
          </a:p>
          <a:p>
            <a:endParaRPr lang="fr-FR"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743034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32288439-462A-DEB5-B81E-9EC4AC48D659}"/>
              </a:ext>
            </a:extLst>
          </p:cNvPr>
          <p:cNvSpPr>
            <a:spLocks noGrp="1"/>
          </p:cNvSpPr>
          <p:nvPr>
            <p:ph type="title"/>
          </p:nvPr>
        </p:nvSpPr>
        <p:spPr>
          <a:xfrm>
            <a:off x="2669778" y="2547937"/>
            <a:ext cx="6858000" cy="1367896"/>
          </a:xfrm>
        </p:spPr>
        <p:txBody>
          <a:bodyPr vert="horz" lIns="91440" tIns="45720" rIns="91440" bIns="45720" rtlCol="0" anchor="b">
            <a:normAutofit/>
          </a:bodyPr>
          <a:lstStyle/>
          <a:p>
            <a:pPr algn="ctr"/>
            <a:r>
              <a:rPr lang="en-US" sz="4400" dirty="0">
                <a:solidFill>
                  <a:srgbClr val="FFFFFF"/>
                </a:solidFill>
              </a:rPr>
              <a:t>OBJECTIFS ET CONTRAINTES</a:t>
            </a:r>
          </a:p>
        </p:txBody>
      </p:sp>
    </p:spTree>
    <p:extLst>
      <p:ext uri="{BB962C8B-B14F-4D97-AF65-F5344CB8AC3E}">
        <p14:creationId xmlns:p14="http://schemas.microsoft.com/office/powerpoint/2010/main" val="3838114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1" name="Group 7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re 1">
            <a:extLst>
              <a:ext uri="{FF2B5EF4-FFF2-40B4-BE49-F238E27FC236}">
                <a16:creationId xmlns:a16="http://schemas.microsoft.com/office/drawing/2014/main" id="{1AF366BE-9EC7-7615-547B-050008D758D8}"/>
              </a:ext>
            </a:extLst>
          </p:cNvPr>
          <p:cNvSpPr>
            <a:spLocks noGrp="1"/>
          </p:cNvSpPr>
          <p:nvPr>
            <p:ph type="title"/>
          </p:nvPr>
        </p:nvSpPr>
        <p:spPr>
          <a:xfrm>
            <a:off x="4996697" y="618518"/>
            <a:ext cx="6050713" cy="1478570"/>
          </a:xfrm>
        </p:spPr>
        <p:txBody>
          <a:bodyPr>
            <a:normAutofit/>
          </a:bodyPr>
          <a:lstStyle/>
          <a:p>
            <a:r>
              <a:rPr lang="fr-FR"/>
              <a:t>OBJECTIFS </a:t>
            </a:r>
            <a:endParaRPr lang="fr-FR" dirty="0"/>
          </a:p>
        </p:txBody>
      </p:sp>
      <p:pic>
        <p:nvPicPr>
          <p:cNvPr id="5" name="Picture 4" descr="Mur peint avec une flèche et un fléchette">
            <a:extLst>
              <a:ext uri="{FF2B5EF4-FFF2-40B4-BE49-F238E27FC236}">
                <a16:creationId xmlns:a16="http://schemas.microsoft.com/office/drawing/2014/main" id="{8D8CD73F-21AF-AB8D-102C-450F70E9BC83}"/>
              </a:ext>
            </a:extLst>
          </p:cNvPr>
          <p:cNvPicPr>
            <a:picLocks noChangeAspect="1"/>
          </p:cNvPicPr>
          <p:nvPr/>
        </p:nvPicPr>
        <p:blipFill rotWithShape="1">
          <a:blip r:embed="rId4"/>
          <a:srcRect l="51670"/>
          <a:stretch/>
        </p:blipFill>
        <p:spPr>
          <a:xfrm>
            <a:off x="-5597" y="10"/>
            <a:ext cx="4635583" cy="6857990"/>
          </a:xfrm>
          <a:prstGeom prst="rect">
            <a:avLst/>
          </a:prstGeom>
        </p:spPr>
      </p:pic>
      <p:grpSp>
        <p:nvGrpSpPr>
          <p:cNvPr id="133" name="Group 7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Rectangle 7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Rectangle 10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Rectangle 11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Espace réservé du contenu 2">
            <a:extLst>
              <a:ext uri="{FF2B5EF4-FFF2-40B4-BE49-F238E27FC236}">
                <a16:creationId xmlns:a16="http://schemas.microsoft.com/office/drawing/2014/main" id="{ACCF0980-C935-895C-F5B8-6AB5DEFC5BC4}"/>
              </a:ext>
            </a:extLst>
          </p:cNvPr>
          <p:cNvSpPr>
            <a:spLocks noGrp="1"/>
          </p:cNvSpPr>
          <p:nvPr>
            <p:ph idx="1"/>
          </p:nvPr>
        </p:nvSpPr>
        <p:spPr>
          <a:xfrm>
            <a:off x="4968958" y="2249487"/>
            <a:ext cx="6078453" cy="3541714"/>
          </a:xfrm>
        </p:spPr>
        <p:txBody>
          <a:bodyPr>
            <a:normAutofit/>
          </a:bodyPr>
          <a:lstStyle/>
          <a:p>
            <a:r>
              <a:rPr lang="fr-FR"/>
              <a:t>Outil de « Scoring Credit ».</a:t>
            </a:r>
          </a:p>
          <a:p>
            <a:endParaRPr lang="fr-FR"/>
          </a:p>
          <a:p>
            <a:pPr marL="0" indent="0">
              <a:buNone/>
            </a:pPr>
            <a:endParaRPr lang="fr-FR"/>
          </a:p>
          <a:p>
            <a:r>
              <a:rPr lang="fr-FR"/>
              <a:t>Classification de la Demande en Crédit accordé ou refusé.</a:t>
            </a:r>
            <a:endParaRPr lang="fr-FR" dirty="0"/>
          </a:p>
        </p:txBody>
      </p:sp>
    </p:spTree>
    <p:extLst>
      <p:ext uri="{BB962C8B-B14F-4D97-AF65-F5344CB8AC3E}">
        <p14:creationId xmlns:p14="http://schemas.microsoft.com/office/powerpoint/2010/main" val="18632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4EA75-8320-21F8-738B-C4F9217E532F}"/>
              </a:ext>
            </a:extLst>
          </p:cNvPr>
          <p:cNvSpPr>
            <a:spLocks noGrp="1"/>
          </p:cNvSpPr>
          <p:nvPr>
            <p:ph type="title"/>
          </p:nvPr>
        </p:nvSpPr>
        <p:spPr>
          <a:xfrm>
            <a:off x="1141413" y="618518"/>
            <a:ext cx="9905998" cy="1478570"/>
          </a:xfrm>
        </p:spPr>
        <p:txBody>
          <a:bodyPr>
            <a:normAutofit/>
          </a:bodyPr>
          <a:lstStyle/>
          <a:p>
            <a:r>
              <a:rPr lang="fr-FR"/>
              <a:t>CONTRAINTES </a:t>
            </a:r>
            <a:endParaRPr lang="fr-FR" dirty="0"/>
          </a:p>
        </p:txBody>
      </p:sp>
      <p:graphicFrame>
        <p:nvGraphicFramePr>
          <p:cNvPr id="5" name="Espace réservé du contenu 2">
            <a:extLst>
              <a:ext uri="{FF2B5EF4-FFF2-40B4-BE49-F238E27FC236}">
                <a16:creationId xmlns:a16="http://schemas.microsoft.com/office/drawing/2014/main" id="{99119BA6-019B-0E51-8169-64145EB32E8A}"/>
              </a:ext>
            </a:extLst>
          </p:cNvPr>
          <p:cNvGraphicFramePr>
            <a:graphicFrameLocks noGrp="1"/>
          </p:cNvGraphicFramePr>
          <p:nvPr>
            <p:ph idx="1"/>
            <p:extLst>
              <p:ext uri="{D42A27DB-BD31-4B8C-83A1-F6EECF244321}">
                <p14:modId xmlns:p14="http://schemas.microsoft.com/office/powerpoint/2010/main" val="1127827203"/>
              </p:ext>
            </p:extLst>
          </p:nvPr>
        </p:nvGraphicFramePr>
        <p:xfrm>
          <a:off x="1022541" y="2427964"/>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50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57557790-DFD2-2439-69C9-E37AF63BAC81}"/>
              </a:ext>
            </a:extLst>
          </p:cNvPr>
          <p:cNvSpPr>
            <a:spLocks noGrp="1"/>
          </p:cNvSpPr>
          <p:nvPr>
            <p:ph type="title"/>
          </p:nvPr>
        </p:nvSpPr>
        <p:spPr>
          <a:xfrm>
            <a:off x="2618581" y="2505868"/>
            <a:ext cx="6858000" cy="1367896"/>
          </a:xfrm>
        </p:spPr>
        <p:txBody>
          <a:bodyPr vert="horz" lIns="91440" tIns="45720" rIns="91440" bIns="45720" rtlCol="0" anchor="b">
            <a:normAutofit/>
          </a:bodyPr>
          <a:lstStyle/>
          <a:p>
            <a:pPr algn="ctr"/>
            <a:r>
              <a:rPr lang="en-US" sz="4800" dirty="0">
                <a:solidFill>
                  <a:srgbClr val="FFFFFF"/>
                </a:solidFill>
              </a:rPr>
              <a:t>DONNEES KAGGLE</a:t>
            </a:r>
          </a:p>
        </p:txBody>
      </p:sp>
    </p:spTree>
    <p:extLst>
      <p:ext uri="{BB962C8B-B14F-4D97-AF65-F5344CB8AC3E}">
        <p14:creationId xmlns:p14="http://schemas.microsoft.com/office/powerpoint/2010/main" val="803353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1" name="Rectangle 74">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C48210-8D30-6446-F22E-EDE1D38E2606}"/>
              </a:ext>
            </a:extLst>
          </p:cNvPr>
          <p:cNvSpPr>
            <a:spLocks noGrp="1"/>
          </p:cNvSpPr>
          <p:nvPr>
            <p:ph type="title"/>
          </p:nvPr>
        </p:nvSpPr>
        <p:spPr>
          <a:xfrm>
            <a:off x="1876199" y="520546"/>
            <a:ext cx="9905998" cy="1478570"/>
          </a:xfrm>
        </p:spPr>
        <p:txBody>
          <a:bodyPr>
            <a:normAutofit/>
          </a:bodyPr>
          <a:lstStyle/>
          <a:p>
            <a:r>
              <a:rPr lang="fr-FR" dirty="0"/>
              <a:t>COMPREHENSION DES DONNEES INITIALES</a:t>
            </a:r>
          </a:p>
        </p:txBody>
      </p:sp>
      <p:pic>
        <p:nvPicPr>
          <p:cNvPr id="7" name="Image 6">
            <a:extLst>
              <a:ext uri="{FF2B5EF4-FFF2-40B4-BE49-F238E27FC236}">
                <a16:creationId xmlns:a16="http://schemas.microsoft.com/office/drawing/2014/main" id="{C6F602AD-9B80-2719-D099-0BEB12CECE43}"/>
              </a:ext>
            </a:extLst>
          </p:cNvPr>
          <p:cNvPicPr>
            <a:picLocks noChangeAspect="1"/>
          </p:cNvPicPr>
          <p:nvPr/>
        </p:nvPicPr>
        <p:blipFill>
          <a:blip r:embed="rId3"/>
          <a:stretch>
            <a:fillRect/>
          </a:stretch>
        </p:blipFill>
        <p:spPr>
          <a:xfrm>
            <a:off x="2724732" y="1999116"/>
            <a:ext cx="6456082" cy="4150017"/>
          </a:xfrm>
          <a:prstGeom prst="rect">
            <a:avLst/>
          </a:prstGeom>
          <a:ln w="38100">
            <a:solidFill>
              <a:schemeClr val="bg1"/>
            </a:solidFill>
          </a:ln>
        </p:spPr>
      </p:pic>
    </p:spTree>
    <p:extLst>
      <p:ext uri="{BB962C8B-B14F-4D97-AF65-F5344CB8AC3E}">
        <p14:creationId xmlns:p14="http://schemas.microsoft.com/office/powerpoint/2010/main" val="155111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59D0FA9D-F4C5-1ED6-BDF3-D113D2DBC783}"/>
              </a:ext>
            </a:extLst>
          </p:cNvPr>
          <p:cNvSpPr>
            <a:spLocks noGrp="1"/>
          </p:cNvSpPr>
          <p:nvPr>
            <p:ph type="title"/>
          </p:nvPr>
        </p:nvSpPr>
        <p:spPr>
          <a:xfrm>
            <a:off x="1141413" y="1082673"/>
            <a:ext cx="2869416" cy="4708528"/>
          </a:xfrm>
        </p:spPr>
        <p:txBody>
          <a:bodyPr>
            <a:normAutofit/>
          </a:bodyPr>
          <a:lstStyle/>
          <a:p>
            <a:pPr algn="r"/>
            <a:r>
              <a:rPr lang="fr-FR" sz="3700"/>
              <a:t>ASSEMBLAGE DE TOUTES LES DONNEES A PARTIR DES FICHIERS DE DEPART ET ETUDE DU DATASET DE TRAVAIL</a:t>
            </a:r>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A3C9A2A7-BB47-BBA7-8D73-E4513F399556}"/>
              </a:ext>
            </a:extLst>
          </p:cNvPr>
          <p:cNvSpPr>
            <a:spLocks noGrp="1"/>
          </p:cNvSpPr>
          <p:nvPr>
            <p:ph idx="1"/>
          </p:nvPr>
        </p:nvSpPr>
        <p:spPr>
          <a:xfrm>
            <a:off x="5286649" y="1071558"/>
            <a:ext cx="5751237" cy="4708528"/>
          </a:xfrm>
        </p:spPr>
        <p:txBody>
          <a:bodyPr anchor="ctr">
            <a:normAutofit/>
          </a:bodyPr>
          <a:lstStyle/>
          <a:p>
            <a:r>
              <a:rPr lang="fr-FR" sz="1800" dirty="0" err="1"/>
              <a:t>Merging</a:t>
            </a:r>
            <a:r>
              <a:rPr lang="fr-FR" sz="1800" dirty="0"/>
              <a:t> Final.</a:t>
            </a:r>
          </a:p>
          <a:p>
            <a:endParaRPr lang="fr-FR" sz="1800" dirty="0"/>
          </a:p>
          <a:p>
            <a:endParaRPr lang="fr-FR" sz="1800" dirty="0"/>
          </a:p>
          <a:p>
            <a:r>
              <a:rPr lang="fr-FR" sz="1800" dirty="0" err="1"/>
              <a:t>Feature</a:t>
            </a:r>
            <a:r>
              <a:rPr lang="fr-FR" sz="1800" dirty="0"/>
              <a:t> Engineering.</a:t>
            </a:r>
          </a:p>
          <a:p>
            <a:endParaRPr lang="fr-FR" sz="1800" dirty="0"/>
          </a:p>
          <a:p>
            <a:endParaRPr lang="fr-FR" sz="1800" dirty="0"/>
          </a:p>
          <a:p>
            <a:pPr algn="just"/>
            <a:r>
              <a:rPr lang="fr-FR" sz="1800" dirty="0"/>
              <a:t>Avant Ajout de nouvelles Variables, on compte dans ce </a:t>
            </a:r>
            <a:r>
              <a:rPr lang="fr-FR" sz="1800" dirty="0" err="1"/>
              <a:t>dataset</a:t>
            </a:r>
            <a:r>
              <a:rPr lang="fr-FR" sz="1800" dirty="0"/>
              <a:t>, 356225 Lignes et 189 Colonnes.</a:t>
            </a:r>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276717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46435</TotalTime>
  <Words>999</Words>
  <Application>Microsoft Macintosh PowerPoint</Application>
  <PresentationFormat>Grand écran</PresentationFormat>
  <Paragraphs>108</Paragraphs>
  <Slides>31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31</vt:i4>
      </vt:variant>
    </vt:vector>
  </HeadingPairs>
  <TitlesOfParts>
    <vt:vector size="35" baseType="lpstr">
      <vt:lpstr>Arial</vt:lpstr>
      <vt:lpstr>Helvetica Neue</vt:lpstr>
      <vt:lpstr>Tw Cen MT</vt:lpstr>
      <vt:lpstr>Circuit</vt:lpstr>
      <vt:lpstr>PROJET 7 OPEN CLASS ROOMS  DATA SCIENCE   IMPLEMENTEZ UN MODELE DE SCORING</vt:lpstr>
      <vt:lpstr>INTRODUCTION</vt:lpstr>
      <vt:lpstr>mission</vt:lpstr>
      <vt:lpstr>OBJECTIFS ET CONTRAINTES</vt:lpstr>
      <vt:lpstr>OBJECTIFS </vt:lpstr>
      <vt:lpstr>CONTRAINTES </vt:lpstr>
      <vt:lpstr>DONNEES KAGGLE</vt:lpstr>
      <vt:lpstr>COMPREHENSION DES DONNEES INITIALES</vt:lpstr>
      <vt:lpstr>ASSEMBLAGE DE TOUTES LES DONNEES A PARTIR DES FICHIERS DE DEPART ET ETUDE DU DATASET DE TRAVAIL</vt:lpstr>
      <vt:lpstr>FEATURE ENGINEERING : VARIABLES CREEES</vt:lpstr>
      <vt:lpstr>DATA PREPROCESSING</vt:lpstr>
      <vt:lpstr>PROCESS</vt:lpstr>
      <vt:lpstr>Resampling : OVERSAMPLING : SMOTE </vt:lpstr>
      <vt:lpstr>FONCTION COUT METIER</vt:lpstr>
      <vt:lpstr>SECTEUR BANCAIRE</vt:lpstr>
      <vt:lpstr>FONCTION DE COUT : CONCEPT</vt:lpstr>
      <vt:lpstr>FONCTION DE COUT : SEUIL DE PROBABILITE</vt:lpstr>
      <vt:lpstr>MODELES DE CLASSIFICATION</vt:lpstr>
      <vt:lpstr>DIFFERENTS TYPES DE MODELES UTILISES</vt:lpstr>
      <vt:lpstr>Mise en évidence D’UN MODELE : XGBOOST</vt:lpstr>
      <vt:lpstr>MATRICE DE CONFUSION : XGBOOST </vt:lpstr>
      <vt:lpstr>RAPPORT / ROC AUC : XGBOOST </vt:lpstr>
      <vt:lpstr>FEATURE IMPORTANCE / SHAP IMPORTANCE : XGBOOST</vt:lpstr>
      <vt:lpstr>CROSS VALIDATION : XGBOOST</vt:lpstr>
      <vt:lpstr>RECHERCHE ET OPTIMISATION DES HYPERPARAMETRES PAR HYPEROPT : XGBOOST</vt:lpstr>
      <vt:lpstr>MEILLEURS PARAMETRES  PAR HYPEROPT : XGBOOST</vt:lpstr>
      <vt:lpstr>CONCLUSION :  POUR TOUS LES MODELES DE CLASSIFICATION :</vt:lpstr>
      <vt:lpstr>API DASHBOARD</vt:lpstr>
      <vt:lpstr>PROCESS </vt:lpstr>
      <vt:lpstr>CONCLUSION</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OPEN CLASS ROOMS  DATA SCIENCE   ANALYSE DES DONNEES DE SYSTEMES EDUCATIFS</dc:title>
  <dc:creator>Sylvain Gabillet</dc:creator>
  <cp:lastModifiedBy>Sylvain Gabillet</cp:lastModifiedBy>
  <cp:revision>120</cp:revision>
  <dcterms:created xsi:type="dcterms:W3CDTF">2022-01-31T10:45:43Z</dcterms:created>
  <dcterms:modified xsi:type="dcterms:W3CDTF">2022-09-30T07:17:01Z</dcterms:modified>
</cp:coreProperties>
</file>