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58" r:id="rId4"/>
    <p:sldId id="263" r:id="rId5"/>
    <p:sldId id="262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45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6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8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1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175476-908C-4597-8335-FC14CE6FCD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CF71E0-3791-496D-A089-F6C55EB8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2011_newsstand_5381532713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hyperlink" Target="https://en.wikipedia.org/wiki/File:Newspaper_nicu_buculei_01.sv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23.sv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hyperlink" Target="https://en.wikipedia.org/wiki/File:Newspaper_nicu_buculei_01.sv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23.sv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en.wikipedia.org/wiki/File:Newspaper_nicu_buculei_01.sv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en.wikipedia.org/wiki/File:Newspaper_nicu_buculei_01.sv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en.wikipedia.org/wiki/File:Newspaper_nicu_buculei_01.sv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hyperlink" Target="https://en.wikipedia.org/wiki/File:Newspaper_nicu_buculei_01.svg" TargetMode="Externa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23.sv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318529FC-4D5B-4203-A9BB-BF83546BB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091" t="26339" b="22525"/>
          <a:stretch/>
        </p:blipFill>
        <p:spPr>
          <a:xfrm>
            <a:off x="20" y="-4003"/>
            <a:ext cx="12191980" cy="685799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1195E126-5CB4-434D-8B36-832C6512C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4300962" y="605592"/>
            <a:ext cx="8044106" cy="5638800"/>
          </a:xfrm>
          <a:custGeom>
            <a:avLst/>
            <a:gdLst/>
            <a:ahLst/>
            <a:cxnLst/>
            <a:rect l="l" t="t" r="r" b="b"/>
            <a:pathLst>
              <a:path w="8044106" h="5638800">
                <a:moveTo>
                  <a:pt x="8044106" y="0"/>
                </a:moveTo>
                <a:lnTo>
                  <a:pt x="7748589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0D4C9-9AD6-4402-A676-AC4D8518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677415" y="1226752"/>
            <a:ext cx="6851126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News?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4AB6-B43F-4D03-AAFD-C5A409EDC42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420000">
            <a:off x="4807105" y="2584801"/>
            <a:ext cx="5777081" cy="53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Let’s</a:t>
            </a:r>
            <a:r>
              <a:rPr lang="en-US" sz="1800" cap="none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practice what you have learned about news values.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5C141-9851-440E-86EA-BCDC7E6178AB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2011_newsstand_5381532713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B78DB8-31B4-4501-99A8-A04922AF96F0}"/>
              </a:ext>
            </a:extLst>
          </p:cNvPr>
          <p:cNvSpPr/>
          <p:nvPr/>
        </p:nvSpPr>
        <p:spPr>
          <a:xfrm rot="21406930">
            <a:off x="5708226" y="5374433"/>
            <a:ext cx="2250786" cy="4053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15D51E-734D-4E7D-B913-BED715076ADD}"/>
              </a:ext>
            </a:extLst>
          </p:cNvPr>
          <p:cNvSpPr txBox="1">
            <a:spLocks/>
          </p:cNvSpPr>
          <p:nvPr/>
        </p:nvSpPr>
        <p:spPr>
          <a:xfrm rot="21413356">
            <a:off x="5706613" y="5399002"/>
            <a:ext cx="2272725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Click to begin</a:t>
            </a:r>
          </a:p>
        </p:txBody>
      </p:sp>
    </p:spTree>
    <p:extLst>
      <p:ext uri="{BB962C8B-B14F-4D97-AF65-F5344CB8AC3E}">
        <p14:creationId xmlns:p14="http://schemas.microsoft.com/office/powerpoint/2010/main" val="172532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Graphical user interface&#10;&#10;Description automatically generated">
            <a:extLst>
              <a:ext uri="{FF2B5EF4-FFF2-40B4-BE49-F238E27FC236}">
                <a16:creationId xmlns:a16="http://schemas.microsoft.com/office/drawing/2014/main" id="{6D38BE16-2BCE-4576-BA3F-24F3C12E9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0" y="2919449"/>
            <a:ext cx="2194560" cy="1780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D6C94-E221-4125-8C22-92046239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62" y="219027"/>
            <a:ext cx="10394706" cy="1151965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B3AD-555F-413D-83A0-CEA5C765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1664555"/>
            <a:ext cx="3310128" cy="576262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96DD2-3A94-4C62-B623-FCF91252674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802" y="2240818"/>
            <a:ext cx="3310128" cy="2734928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cap="none" dirty="0">
                <a:latin typeface="Franklin Gothic Book" panose="020B0503020102020204" pitchFamily="34" charset="0"/>
              </a:rPr>
              <a:t>Click each newspaper to read the stories.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70ED6-3E5F-4B10-B5D3-40C57D76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34622" y="1664555"/>
            <a:ext cx="3310128" cy="576262"/>
          </a:xfrm>
        </p:spPr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F6BAF-C57A-41F2-961C-E2AE41AD860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234621" y="2240818"/>
            <a:ext cx="3310128" cy="2734928"/>
          </a:xfrm>
        </p:spPr>
        <p:txBody>
          <a:bodyPr/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cap="none" dirty="0">
                <a:latin typeface="Franklin Gothic Book" panose="020B0503020102020204" pitchFamily="34" charset="0"/>
              </a:rPr>
              <a:t>Drag the appropriate news value to the matching story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4F8B4-68A6-420D-96AB-2C007AB75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0380" y="1664555"/>
            <a:ext cx="3310128" cy="576262"/>
          </a:xfrm>
        </p:spPr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AECE1D-862D-4EA8-B3D4-8B1233C2452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70380" y="2240818"/>
            <a:ext cx="3310128" cy="2734928"/>
          </a:xfrm>
        </p:spPr>
        <p:txBody>
          <a:bodyPr/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cap="none" dirty="0">
                <a:latin typeface="Franklin Gothic Book" panose="020B0503020102020204" pitchFamily="34" charset="0"/>
              </a:rPr>
              <a:t>Repeat until all values and stories are matched appropriately. 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BDF7D1-AFFE-4A25-B974-3A3CEE6137C4}"/>
              </a:ext>
            </a:extLst>
          </p:cNvPr>
          <p:cNvSpPr/>
          <p:nvPr/>
        </p:nvSpPr>
        <p:spPr>
          <a:xfrm>
            <a:off x="9449603" y="5766971"/>
            <a:ext cx="1610248" cy="4053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31BD4-8DDF-4587-B1FA-2B58B7C1B50E}"/>
              </a:ext>
            </a:extLst>
          </p:cNvPr>
          <p:cNvSpPr txBox="1">
            <a:spLocks/>
          </p:cNvSpPr>
          <p:nvPr/>
        </p:nvSpPr>
        <p:spPr>
          <a:xfrm rot="6426">
            <a:off x="9470593" y="5792159"/>
            <a:ext cx="1609584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</a:p>
        </p:txBody>
      </p:sp>
      <p:pic>
        <p:nvPicPr>
          <p:cNvPr id="22" name="Graphic 21" descr="Mouse with solid fill">
            <a:extLst>
              <a:ext uri="{FF2B5EF4-FFF2-40B4-BE49-F238E27FC236}">
                <a16:creationId xmlns:a16="http://schemas.microsoft.com/office/drawing/2014/main" id="{41A4DECC-4105-406A-A28C-54186EBE6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33950">
            <a:off x="1645276" y="4464199"/>
            <a:ext cx="766876" cy="766876"/>
          </a:xfrm>
          <a:prstGeom prst="rect">
            <a:avLst/>
          </a:prstGeom>
          <a:effectLst>
            <a:glow rad="127000">
              <a:srgbClr val="FFFF99"/>
            </a:glow>
          </a:effectLst>
        </p:spPr>
      </p:pic>
      <p:pic>
        <p:nvPicPr>
          <p:cNvPr id="32" name="Picture 3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ED5368-7FE7-4F05-B848-5478C6363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75" y="2926185"/>
            <a:ext cx="2194560" cy="177391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FFE621-3902-4CFC-96A5-C61885188589}"/>
              </a:ext>
            </a:extLst>
          </p:cNvPr>
          <p:cNvSpPr/>
          <p:nvPr/>
        </p:nvSpPr>
        <p:spPr>
          <a:xfrm>
            <a:off x="5110216" y="3466873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27000">
              <a:srgbClr val="FFFF99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5085EA-B983-4375-A657-79AA51DBB037}"/>
              </a:ext>
            </a:extLst>
          </p:cNvPr>
          <p:cNvSpPr txBox="1">
            <a:spLocks/>
          </p:cNvSpPr>
          <p:nvPr/>
        </p:nvSpPr>
        <p:spPr>
          <a:xfrm>
            <a:off x="5110215" y="3466873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820C1ED-A435-4A87-B9CF-07025FAC4EBE}"/>
              </a:ext>
            </a:extLst>
          </p:cNvPr>
          <p:cNvSpPr/>
          <p:nvPr/>
        </p:nvSpPr>
        <p:spPr>
          <a:xfrm>
            <a:off x="3871734" y="4427770"/>
            <a:ext cx="1371600" cy="685800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glow>
              <a:srgbClr val="FFFF99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8168E97-820F-45A1-BEED-B0840C5886FA}"/>
              </a:ext>
            </a:extLst>
          </p:cNvPr>
          <p:cNvSpPr txBox="1">
            <a:spLocks/>
          </p:cNvSpPr>
          <p:nvPr/>
        </p:nvSpPr>
        <p:spPr>
          <a:xfrm>
            <a:off x="3871734" y="4427770"/>
            <a:ext cx="1371600" cy="685800"/>
          </a:xfrm>
          <a:prstGeom prst="rect">
            <a:avLst/>
          </a:prstGeom>
          <a:noFill/>
          <a:effectLst>
            <a:glow rad="127000">
              <a:srgbClr val="FFFF99"/>
            </a:glow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E36C51BE-FDA1-4205-8A2D-10ECEC0F3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296395">
            <a:off x="4149045" y="3641021"/>
            <a:ext cx="914400" cy="914400"/>
          </a:xfrm>
          <a:prstGeom prst="rect">
            <a:avLst/>
          </a:prstGeom>
          <a:effectLst>
            <a:glow rad="127000">
              <a:srgbClr val="FFFF99"/>
            </a:glow>
          </a:effectLst>
        </p:spPr>
      </p:pic>
      <p:pic>
        <p:nvPicPr>
          <p:cNvPr id="37" name="Graphic 36" descr="Magnifying glass with solid fill">
            <a:extLst>
              <a:ext uri="{FF2B5EF4-FFF2-40B4-BE49-F238E27FC236}">
                <a16:creationId xmlns:a16="http://schemas.microsoft.com/office/drawing/2014/main" id="{1D1AB9D6-7B48-4F04-8A9C-1FA8E24DD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188" y="4269529"/>
            <a:ext cx="578108" cy="578108"/>
          </a:xfrm>
          <a:prstGeom prst="rect">
            <a:avLst/>
          </a:prstGeom>
        </p:spPr>
      </p:pic>
      <p:pic>
        <p:nvPicPr>
          <p:cNvPr id="24" name="Graphic 23" descr="Cursor with solid fill">
            <a:extLst>
              <a:ext uri="{FF2B5EF4-FFF2-40B4-BE49-F238E27FC236}">
                <a16:creationId xmlns:a16="http://schemas.microsoft.com/office/drawing/2014/main" id="{D24E7CD6-C29F-48BC-852D-A2B273A617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071630">
            <a:off x="2729250" y="4542158"/>
            <a:ext cx="374806" cy="374806"/>
          </a:xfrm>
          <a:prstGeom prst="rect">
            <a:avLst/>
          </a:prstGeom>
          <a:effectLst>
            <a:glow rad="127000">
              <a:srgbClr val="FFFF99"/>
            </a:glow>
          </a:effectLst>
        </p:spPr>
      </p:pic>
      <p:pic>
        <p:nvPicPr>
          <p:cNvPr id="38" name="Picture 3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3EADE0-0E4B-4E9E-B697-12DE82DE0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79" y="3076355"/>
            <a:ext cx="548546" cy="443402"/>
          </a:xfrm>
          <a:prstGeom prst="rect">
            <a:avLst/>
          </a:prstGeom>
        </p:spPr>
      </p:pic>
      <p:pic>
        <p:nvPicPr>
          <p:cNvPr id="39" name="Picture 38" descr="Graphical user interface&#10;&#10;Description automatically generated">
            <a:extLst>
              <a:ext uri="{FF2B5EF4-FFF2-40B4-BE49-F238E27FC236}">
                <a16:creationId xmlns:a16="http://schemas.microsoft.com/office/drawing/2014/main" id="{B6B387E5-C758-4DC3-9B63-70C48EB1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03" y="3074670"/>
            <a:ext cx="548547" cy="445087"/>
          </a:xfrm>
          <a:prstGeom prst="rect">
            <a:avLst/>
          </a:prstGeom>
        </p:spPr>
      </p:pic>
      <p:pic>
        <p:nvPicPr>
          <p:cNvPr id="40" name="Picture 3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2988FCB-7072-48FB-802E-E129FE5B88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38" y="3763503"/>
            <a:ext cx="548546" cy="520850"/>
          </a:xfrm>
          <a:prstGeom prst="rect">
            <a:avLst/>
          </a:prstGeom>
        </p:spPr>
      </p:pic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DFA2040-5ABA-4D67-89A1-3E1FC7320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3" y="3076355"/>
            <a:ext cx="548547" cy="456616"/>
          </a:xfrm>
          <a:prstGeom prst="rect">
            <a:avLst/>
          </a:prstGeom>
        </p:spPr>
      </p:pic>
      <p:pic>
        <p:nvPicPr>
          <p:cNvPr id="42" name="Picture 4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B7A325A-389E-4D77-AB0C-8B77D42A9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988" y="3765812"/>
            <a:ext cx="548546" cy="553872"/>
          </a:xfrm>
          <a:prstGeom prst="rect">
            <a:avLst/>
          </a:prstGeom>
        </p:spPr>
      </p:pic>
      <p:pic>
        <p:nvPicPr>
          <p:cNvPr id="43" name="Picture 42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B4499C6D-B985-4181-B985-A34E4C0794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38" y="3763503"/>
            <a:ext cx="548546" cy="544391"/>
          </a:xfrm>
          <a:prstGeom prst="rect">
            <a:avLst/>
          </a:prstGeom>
        </p:spPr>
      </p:pic>
      <p:pic>
        <p:nvPicPr>
          <p:cNvPr id="44" name="Picture 43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27185254-7296-449C-90C4-A805CD8669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984" y="3076355"/>
            <a:ext cx="548547" cy="455177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7ECEB86F-1CD1-4BCB-917A-92BC7F224E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74763" y="3039685"/>
            <a:ext cx="457200" cy="457200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1D1EAD7F-CE7C-45D3-82F9-218E44D731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95377" y="3039685"/>
            <a:ext cx="457200" cy="457200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D049DD48-CF92-4F2D-8056-6E8A0BC35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41152" y="3039685"/>
            <a:ext cx="457200" cy="457200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50D6D1EF-0C87-4088-8308-FABF9E62EC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90657" y="3039685"/>
            <a:ext cx="457200" cy="457200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03AAE287-D7FA-4580-91E1-610882F8A1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13157" y="3803161"/>
            <a:ext cx="457200" cy="457200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09B23125-0425-4229-82DA-91B0A47318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41661" y="3803161"/>
            <a:ext cx="457200" cy="457200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D955F83E-DB12-45FC-94C1-58C3C6BFF2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46785" y="380316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51F1FBC-DFC9-4377-9907-3C15E38D2EAF}"/>
              </a:ext>
            </a:extLst>
          </p:cNvPr>
          <p:cNvSpPr txBox="1"/>
          <p:nvPr/>
        </p:nvSpPr>
        <p:spPr>
          <a:xfrm>
            <a:off x="-2853220" y="79900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Newspaper_nicu_buculei_01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9BB133-C572-418E-8555-6827DC816C9B}"/>
              </a:ext>
            </a:extLst>
          </p:cNvPr>
          <p:cNvSpPr/>
          <p:nvPr/>
        </p:nvSpPr>
        <p:spPr>
          <a:xfrm>
            <a:off x="10796248" y="5663681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54A730-A0EA-4BE3-A9D5-2897000E4DBA}"/>
              </a:ext>
            </a:extLst>
          </p:cNvPr>
          <p:cNvSpPr txBox="1">
            <a:spLocks/>
          </p:cNvSpPr>
          <p:nvPr/>
        </p:nvSpPr>
        <p:spPr>
          <a:xfrm rot="6426">
            <a:off x="10926974" y="5788806"/>
            <a:ext cx="345039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9EF22E-D9EE-4B22-B503-8543F69E407F}"/>
              </a:ext>
            </a:extLst>
          </p:cNvPr>
          <p:cNvSpPr/>
          <p:nvPr/>
        </p:nvSpPr>
        <p:spPr>
          <a:xfrm>
            <a:off x="360547" y="5704306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Home with solid fill">
            <a:extLst>
              <a:ext uri="{FF2B5EF4-FFF2-40B4-BE49-F238E27FC236}">
                <a16:creationId xmlns:a16="http://schemas.microsoft.com/office/drawing/2014/main" id="{E86D2C93-39D5-4F26-8615-3F7F3D7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31" y="5719664"/>
            <a:ext cx="494522" cy="494522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01C68D-B38A-435A-8118-5E66E7685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3" y="333826"/>
            <a:ext cx="2194560" cy="1773913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98D0F278-381A-41D4-8709-5FBEE2F80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" y="333826"/>
            <a:ext cx="2194560" cy="1780649"/>
          </a:xfrm>
          <a:prstGeom prst="rect">
            <a:avLst/>
          </a:prstGeom>
        </p:spPr>
      </p:pic>
      <p:pic>
        <p:nvPicPr>
          <p:cNvPr id="59" name="Picture 5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D8D8292-EBE7-4001-9243-A7200D1E3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31" y="2804700"/>
            <a:ext cx="2194560" cy="2083755"/>
          </a:xfrm>
          <a:prstGeom prst="rect">
            <a:avLst/>
          </a:prstGeom>
        </p:spPr>
      </p:pic>
      <p:pic>
        <p:nvPicPr>
          <p:cNvPr id="62" name="Picture 6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4B90AF-9C53-4B04-A61D-94DDC8AD7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20" y="333826"/>
            <a:ext cx="2194560" cy="1826774"/>
          </a:xfrm>
          <a:prstGeom prst="rect">
            <a:avLst/>
          </a:prstGeom>
        </p:spPr>
      </p:pic>
      <p:pic>
        <p:nvPicPr>
          <p:cNvPr id="65" name="Picture 6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4D97FCA-61DA-407E-BD4D-1AB05537D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2" y="2834343"/>
            <a:ext cx="2194560" cy="2215866"/>
          </a:xfrm>
          <a:prstGeom prst="rect">
            <a:avLst/>
          </a:prstGeom>
        </p:spPr>
      </p:pic>
      <p:pic>
        <p:nvPicPr>
          <p:cNvPr id="67" name="Picture 66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4D186FCC-2462-48E7-9572-91A414EE53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2804700"/>
            <a:ext cx="2194560" cy="2177935"/>
          </a:xfrm>
          <a:prstGeom prst="rect">
            <a:avLst/>
          </a:prstGeom>
        </p:spPr>
      </p:pic>
      <p:pic>
        <p:nvPicPr>
          <p:cNvPr id="70" name="Picture 69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63337180-475D-4673-9493-35C7C251C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86" y="333826"/>
            <a:ext cx="2194560" cy="1821018"/>
          </a:xfrm>
          <a:prstGeom prst="rect">
            <a:avLst/>
          </a:prstGeom>
        </p:spPr>
      </p:pic>
      <p:pic>
        <p:nvPicPr>
          <p:cNvPr id="79" name="Graphic 78" descr="Magnifying glass with solid fill">
            <a:extLst>
              <a:ext uri="{FF2B5EF4-FFF2-40B4-BE49-F238E27FC236}">
                <a16:creationId xmlns:a16="http://schemas.microsoft.com/office/drawing/2014/main" id="{1089F0F3-71DA-4E2F-BDF6-9EE7CC963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2159" y="1703241"/>
            <a:ext cx="578108" cy="578108"/>
          </a:xfrm>
          <a:prstGeom prst="rect">
            <a:avLst/>
          </a:prstGeom>
        </p:spPr>
      </p:pic>
      <p:pic>
        <p:nvPicPr>
          <p:cNvPr id="80" name="Graphic 79" descr="Magnifying glass with solid fill">
            <a:extLst>
              <a:ext uri="{FF2B5EF4-FFF2-40B4-BE49-F238E27FC236}">
                <a16:creationId xmlns:a16="http://schemas.microsoft.com/office/drawing/2014/main" id="{9544DF1E-1802-4DCB-AFEC-000C701DE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5034" y="1703241"/>
            <a:ext cx="578108" cy="578108"/>
          </a:xfrm>
          <a:prstGeom prst="rect">
            <a:avLst/>
          </a:prstGeom>
        </p:spPr>
      </p:pic>
      <p:pic>
        <p:nvPicPr>
          <p:cNvPr id="81" name="Graphic 80" descr="Magnifying glass with solid fill">
            <a:extLst>
              <a:ext uri="{FF2B5EF4-FFF2-40B4-BE49-F238E27FC236}">
                <a16:creationId xmlns:a16="http://schemas.microsoft.com/office/drawing/2014/main" id="{44037E0E-BEBF-49EA-8C37-D11D6B35FF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62660" y="1678449"/>
            <a:ext cx="578108" cy="578108"/>
          </a:xfrm>
          <a:prstGeom prst="rect">
            <a:avLst/>
          </a:prstGeom>
        </p:spPr>
      </p:pic>
      <p:pic>
        <p:nvPicPr>
          <p:cNvPr id="82" name="Graphic 81" descr="Magnifying glass with solid fill">
            <a:extLst>
              <a:ext uri="{FF2B5EF4-FFF2-40B4-BE49-F238E27FC236}">
                <a16:creationId xmlns:a16="http://schemas.microsoft.com/office/drawing/2014/main" id="{7C3B9B87-6E36-445B-B3A1-4ED48D2910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7966" y="1723748"/>
            <a:ext cx="578108" cy="578108"/>
          </a:xfrm>
          <a:prstGeom prst="rect">
            <a:avLst/>
          </a:prstGeom>
        </p:spPr>
      </p:pic>
      <p:pic>
        <p:nvPicPr>
          <p:cNvPr id="83" name="Graphic 82" descr="Magnifying glass with solid fill">
            <a:extLst>
              <a:ext uri="{FF2B5EF4-FFF2-40B4-BE49-F238E27FC236}">
                <a16:creationId xmlns:a16="http://schemas.microsoft.com/office/drawing/2014/main" id="{B87709EA-142C-433D-8922-FD6373851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25163" y="4541523"/>
            <a:ext cx="578108" cy="578108"/>
          </a:xfrm>
          <a:prstGeom prst="rect">
            <a:avLst/>
          </a:prstGeom>
        </p:spPr>
      </p:pic>
      <p:pic>
        <p:nvPicPr>
          <p:cNvPr id="84" name="Graphic 83" descr="Magnifying glass with solid fill">
            <a:extLst>
              <a:ext uri="{FF2B5EF4-FFF2-40B4-BE49-F238E27FC236}">
                <a16:creationId xmlns:a16="http://schemas.microsoft.com/office/drawing/2014/main" id="{2F14F940-AD2D-4A47-BD6F-CCA668896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20348" y="4613897"/>
            <a:ext cx="578108" cy="578108"/>
          </a:xfrm>
          <a:prstGeom prst="rect">
            <a:avLst/>
          </a:prstGeom>
        </p:spPr>
      </p:pic>
      <p:pic>
        <p:nvPicPr>
          <p:cNvPr id="85" name="Graphic 84" descr="Magnifying glass with solid fill">
            <a:extLst>
              <a:ext uri="{FF2B5EF4-FFF2-40B4-BE49-F238E27FC236}">
                <a16:creationId xmlns:a16="http://schemas.microsoft.com/office/drawing/2014/main" id="{286E0369-7553-4BE4-8269-D50714C4A3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130" y="4504434"/>
            <a:ext cx="578108" cy="5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51F1FBC-DFC9-4377-9907-3C15E38D2EAF}"/>
              </a:ext>
            </a:extLst>
          </p:cNvPr>
          <p:cNvSpPr txBox="1"/>
          <p:nvPr/>
        </p:nvSpPr>
        <p:spPr>
          <a:xfrm>
            <a:off x="-2853220" y="79900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Newspaper_nicu_buculei_01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9BB133-C572-418E-8555-6827DC816C9B}"/>
              </a:ext>
            </a:extLst>
          </p:cNvPr>
          <p:cNvSpPr/>
          <p:nvPr/>
        </p:nvSpPr>
        <p:spPr>
          <a:xfrm>
            <a:off x="10796248" y="5663681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54A730-A0EA-4BE3-A9D5-2897000E4DBA}"/>
              </a:ext>
            </a:extLst>
          </p:cNvPr>
          <p:cNvSpPr txBox="1">
            <a:spLocks/>
          </p:cNvSpPr>
          <p:nvPr/>
        </p:nvSpPr>
        <p:spPr>
          <a:xfrm rot="6426">
            <a:off x="10926974" y="5788806"/>
            <a:ext cx="345039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9EF22E-D9EE-4B22-B503-8543F69E407F}"/>
              </a:ext>
            </a:extLst>
          </p:cNvPr>
          <p:cNvSpPr/>
          <p:nvPr/>
        </p:nvSpPr>
        <p:spPr>
          <a:xfrm>
            <a:off x="360547" y="5704306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Home with solid fill">
            <a:extLst>
              <a:ext uri="{FF2B5EF4-FFF2-40B4-BE49-F238E27FC236}">
                <a16:creationId xmlns:a16="http://schemas.microsoft.com/office/drawing/2014/main" id="{E86D2C93-39D5-4F26-8615-3F7F3D7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31" y="5719664"/>
            <a:ext cx="494522" cy="494522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01C68D-B38A-435A-8118-5E66E7685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3" y="333826"/>
            <a:ext cx="2194560" cy="1773913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98D0F278-381A-41D4-8709-5FBEE2F80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" y="333826"/>
            <a:ext cx="2194560" cy="1780649"/>
          </a:xfrm>
          <a:prstGeom prst="rect">
            <a:avLst/>
          </a:prstGeom>
        </p:spPr>
      </p:pic>
      <p:pic>
        <p:nvPicPr>
          <p:cNvPr id="59" name="Picture 5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D8D8292-EBE7-4001-9243-A7200D1E3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31" y="2804700"/>
            <a:ext cx="2194560" cy="2083755"/>
          </a:xfrm>
          <a:prstGeom prst="rect">
            <a:avLst/>
          </a:prstGeom>
        </p:spPr>
      </p:pic>
      <p:pic>
        <p:nvPicPr>
          <p:cNvPr id="62" name="Picture 6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4B90AF-9C53-4B04-A61D-94DDC8AD7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20" y="333826"/>
            <a:ext cx="2194560" cy="1826774"/>
          </a:xfrm>
          <a:prstGeom prst="rect">
            <a:avLst/>
          </a:prstGeom>
        </p:spPr>
      </p:pic>
      <p:pic>
        <p:nvPicPr>
          <p:cNvPr id="65" name="Picture 6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4D97FCA-61DA-407E-BD4D-1AB05537D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2" y="2834343"/>
            <a:ext cx="2194560" cy="2215866"/>
          </a:xfrm>
          <a:prstGeom prst="rect">
            <a:avLst/>
          </a:prstGeom>
        </p:spPr>
      </p:pic>
      <p:pic>
        <p:nvPicPr>
          <p:cNvPr id="67" name="Picture 66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4D186FCC-2462-48E7-9572-91A414EE53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2804700"/>
            <a:ext cx="2194560" cy="2177935"/>
          </a:xfrm>
          <a:prstGeom prst="rect">
            <a:avLst/>
          </a:prstGeom>
        </p:spPr>
      </p:pic>
      <p:pic>
        <p:nvPicPr>
          <p:cNvPr id="70" name="Picture 69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63337180-475D-4673-9493-35C7C251C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86" y="333826"/>
            <a:ext cx="2194560" cy="1821018"/>
          </a:xfrm>
          <a:prstGeom prst="rect">
            <a:avLst/>
          </a:prstGeom>
        </p:spPr>
      </p:pic>
      <p:pic>
        <p:nvPicPr>
          <p:cNvPr id="79" name="Graphic 78" descr="Magnifying glass with solid fill">
            <a:extLst>
              <a:ext uri="{FF2B5EF4-FFF2-40B4-BE49-F238E27FC236}">
                <a16:creationId xmlns:a16="http://schemas.microsoft.com/office/drawing/2014/main" id="{1089F0F3-71DA-4E2F-BDF6-9EE7CC963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2159" y="1703241"/>
            <a:ext cx="578108" cy="578108"/>
          </a:xfrm>
          <a:prstGeom prst="rect">
            <a:avLst/>
          </a:prstGeom>
        </p:spPr>
      </p:pic>
      <p:pic>
        <p:nvPicPr>
          <p:cNvPr id="80" name="Graphic 79" descr="Magnifying glass with solid fill">
            <a:extLst>
              <a:ext uri="{FF2B5EF4-FFF2-40B4-BE49-F238E27FC236}">
                <a16:creationId xmlns:a16="http://schemas.microsoft.com/office/drawing/2014/main" id="{9544DF1E-1802-4DCB-AFEC-000C701DE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5034" y="1703241"/>
            <a:ext cx="578108" cy="578108"/>
          </a:xfrm>
          <a:prstGeom prst="rect">
            <a:avLst/>
          </a:prstGeom>
        </p:spPr>
      </p:pic>
      <p:pic>
        <p:nvPicPr>
          <p:cNvPr id="81" name="Graphic 80" descr="Magnifying glass with solid fill">
            <a:extLst>
              <a:ext uri="{FF2B5EF4-FFF2-40B4-BE49-F238E27FC236}">
                <a16:creationId xmlns:a16="http://schemas.microsoft.com/office/drawing/2014/main" id="{44037E0E-BEBF-49EA-8C37-D11D6B35FF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62660" y="1678449"/>
            <a:ext cx="578108" cy="578108"/>
          </a:xfrm>
          <a:prstGeom prst="rect">
            <a:avLst/>
          </a:prstGeom>
        </p:spPr>
      </p:pic>
      <p:pic>
        <p:nvPicPr>
          <p:cNvPr id="82" name="Graphic 81" descr="Magnifying glass with solid fill">
            <a:extLst>
              <a:ext uri="{FF2B5EF4-FFF2-40B4-BE49-F238E27FC236}">
                <a16:creationId xmlns:a16="http://schemas.microsoft.com/office/drawing/2014/main" id="{7C3B9B87-6E36-445B-B3A1-4ED48D2910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7966" y="1723748"/>
            <a:ext cx="578108" cy="578108"/>
          </a:xfrm>
          <a:prstGeom prst="rect">
            <a:avLst/>
          </a:prstGeom>
        </p:spPr>
      </p:pic>
      <p:pic>
        <p:nvPicPr>
          <p:cNvPr id="83" name="Graphic 82" descr="Magnifying glass with solid fill">
            <a:extLst>
              <a:ext uri="{FF2B5EF4-FFF2-40B4-BE49-F238E27FC236}">
                <a16:creationId xmlns:a16="http://schemas.microsoft.com/office/drawing/2014/main" id="{B87709EA-142C-433D-8922-FD6373851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25163" y="4541523"/>
            <a:ext cx="578108" cy="578108"/>
          </a:xfrm>
          <a:prstGeom prst="rect">
            <a:avLst/>
          </a:prstGeom>
        </p:spPr>
      </p:pic>
      <p:pic>
        <p:nvPicPr>
          <p:cNvPr id="84" name="Graphic 83" descr="Magnifying glass with solid fill">
            <a:extLst>
              <a:ext uri="{FF2B5EF4-FFF2-40B4-BE49-F238E27FC236}">
                <a16:creationId xmlns:a16="http://schemas.microsoft.com/office/drawing/2014/main" id="{2F14F940-AD2D-4A47-BD6F-CCA668896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20348" y="4613897"/>
            <a:ext cx="578108" cy="578108"/>
          </a:xfrm>
          <a:prstGeom prst="rect">
            <a:avLst/>
          </a:prstGeom>
        </p:spPr>
      </p:pic>
      <p:pic>
        <p:nvPicPr>
          <p:cNvPr id="85" name="Graphic 84" descr="Magnifying glass with solid fill">
            <a:extLst>
              <a:ext uri="{FF2B5EF4-FFF2-40B4-BE49-F238E27FC236}">
                <a16:creationId xmlns:a16="http://schemas.microsoft.com/office/drawing/2014/main" id="{286E0369-7553-4BE4-8269-D50714C4A3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130" y="4504434"/>
            <a:ext cx="578108" cy="578108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8557EB0-2DCF-48D2-8584-8EFB2FF3A822}"/>
              </a:ext>
            </a:extLst>
          </p:cNvPr>
          <p:cNvSpPr/>
          <p:nvPr/>
        </p:nvSpPr>
        <p:spPr>
          <a:xfrm>
            <a:off x="5613142" y="1302337"/>
            <a:ext cx="4951096" cy="3860680"/>
          </a:xfrm>
          <a:prstGeom prst="wedgeRoundRectCallout">
            <a:avLst>
              <a:gd name="adj1" fmla="val 53699"/>
              <a:gd name="adj2" fmla="val 706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EF19FF-A014-4A80-A8CD-7D32493D2F48}"/>
              </a:ext>
            </a:extLst>
          </p:cNvPr>
          <p:cNvSpPr txBox="1">
            <a:spLocks/>
          </p:cNvSpPr>
          <p:nvPr/>
        </p:nvSpPr>
        <p:spPr>
          <a:xfrm>
            <a:off x="5958928" y="1459149"/>
            <a:ext cx="4776276" cy="3362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cap="none" dirty="0">
                <a:latin typeface="Franklin Gothic Book" panose="020B05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the news articles.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cap="none" dirty="0">
                <a:latin typeface="Franklin Gothic Book" panose="020B05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drag the corresponding news values to the appropriate article.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Franklin Gothic Book" panose="020B05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While a story might touch on several values, please choose the DOMINANT value.</a:t>
            </a:r>
            <a:endParaRPr lang="en-US" cap="none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75277D-549C-42D2-AD82-A6856BF60A57}"/>
              </a:ext>
            </a:extLst>
          </p:cNvPr>
          <p:cNvSpPr/>
          <p:nvPr/>
        </p:nvSpPr>
        <p:spPr>
          <a:xfrm>
            <a:off x="9225958" y="218824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7D19A9A-0E41-4D0A-98C6-50377C322157}"/>
              </a:ext>
            </a:extLst>
          </p:cNvPr>
          <p:cNvSpPr/>
          <p:nvPr/>
        </p:nvSpPr>
        <p:spPr>
          <a:xfrm>
            <a:off x="10032104" y="314274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248277-CBB5-4257-9F0A-E3FD82C12186}"/>
              </a:ext>
            </a:extLst>
          </p:cNvPr>
          <p:cNvSpPr/>
          <p:nvPr/>
        </p:nvSpPr>
        <p:spPr>
          <a:xfrm>
            <a:off x="8428703" y="314274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95346B6-6C3D-40D6-A878-709402046AF3}"/>
              </a:ext>
            </a:extLst>
          </p:cNvPr>
          <p:cNvSpPr/>
          <p:nvPr/>
        </p:nvSpPr>
        <p:spPr>
          <a:xfrm>
            <a:off x="10031138" y="121719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7E0A6-5F4F-4F7C-A33B-740A00CFE3DB}"/>
              </a:ext>
            </a:extLst>
          </p:cNvPr>
          <p:cNvSpPr/>
          <p:nvPr/>
        </p:nvSpPr>
        <p:spPr>
          <a:xfrm>
            <a:off x="8428703" y="121719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4C0B582-A5DD-4802-B0FA-BA7F21F32E83}"/>
              </a:ext>
            </a:extLst>
          </p:cNvPr>
          <p:cNvSpPr/>
          <p:nvPr/>
        </p:nvSpPr>
        <p:spPr>
          <a:xfrm>
            <a:off x="9227637" y="250871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116015-A7B3-4623-A00A-6B0C335EB38B}"/>
              </a:ext>
            </a:extLst>
          </p:cNvPr>
          <p:cNvSpPr/>
          <p:nvPr/>
        </p:nvSpPr>
        <p:spPr>
          <a:xfrm>
            <a:off x="9225958" y="412562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F1FBC-DFC9-4377-9907-3C15E38D2EAF}"/>
              </a:ext>
            </a:extLst>
          </p:cNvPr>
          <p:cNvSpPr txBox="1"/>
          <p:nvPr/>
        </p:nvSpPr>
        <p:spPr>
          <a:xfrm>
            <a:off x="-2853220" y="79900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Newspaper_nicu_buculei_01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856A0F-2CF0-48D0-A3EA-76B86CE99E8C}"/>
              </a:ext>
            </a:extLst>
          </p:cNvPr>
          <p:cNvSpPr txBox="1">
            <a:spLocks/>
          </p:cNvSpPr>
          <p:nvPr/>
        </p:nvSpPr>
        <p:spPr>
          <a:xfrm>
            <a:off x="9227896" y="413154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850E57D-9CC4-4659-ADEA-4EC5E400B836}"/>
              </a:ext>
            </a:extLst>
          </p:cNvPr>
          <p:cNvSpPr txBox="1">
            <a:spLocks/>
          </p:cNvSpPr>
          <p:nvPr/>
        </p:nvSpPr>
        <p:spPr>
          <a:xfrm>
            <a:off x="9228606" y="256786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Proximity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6FF82B5-6921-4B0F-8D83-DF4A2CC19CB4}"/>
              </a:ext>
            </a:extLst>
          </p:cNvPr>
          <p:cNvSpPr txBox="1">
            <a:spLocks/>
          </p:cNvSpPr>
          <p:nvPr/>
        </p:nvSpPr>
        <p:spPr>
          <a:xfrm>
            <a:off x="8428703" y="122311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Timeliness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DC01FA2-9B79-411A-AFD4-3C0E5C3E7D90}"/>
              </a:ext>
            </a:extLst>
          </p:cNvPr>
          <p:cNvSpPr txBox="1">
            <a:spLocks/>
          </p:cNvSpPr>
          <p:nvPr/>
        </p:nvSpPr>
        <p:spPr>
          <a:xfrm>
            <a:off x="10031138" y="122311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Community Interest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909F1B5-887E-4BC4-BCFC-05729A116329}"/>
              </a:ext>
            </a:extLst>
          </p:cNvPr>
          <p:cNvSpPr txBox="1">
            <a:spLocks/>
          </p:cNvSpPr>
          <p:nvPr/>
        </p:nvSpPr>
        <p:spPr>
          <a:xfrm>
            <a:off x="9225958" y="219416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Conflict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FEFAD43-5E29-4EC8-A9FD-F50A63F9B4F2}"/>
              </a:ext>
            </a:extLst>
          </p:cNvPr>
          <p:cNvSpPr txBox="1">
            <a:spLocks/>
          </p:cNvSpPr>
          <p:nvPr/>
        </p:nvSpPr>
        <p:spPr>
          <a:xfrm>
            <a:off x="8429671" y="314866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Prominence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8DC2BC0-0868-456B-9EC0-92B9158290C4}"/>
              </a:ext>
            </a:extLst>
          </p:cNvPr>
          <p:cNvSpPr txBox="1">
            <a:spLocks/>
          </p:cNvSpPr>
          <p:nvPr/>
        </p:nvSpPr>
        <p:spPr>
          <a:xfrm>
            <a:off x="10032106" y="314866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9BB133-C572-418E-8555-6827DC816C9B}"/>
              </a:ext>
            </a:extLst>
          </p:cNvPr>
          <p:cNvSpPr/>
          <p:nvPr/>
        </p:nvSpPr>
        <p:spPr>
          <a:xfrm>
            <a:off x="10796248" y="5663681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54A730-A0EA-4BE3-A9D5-2897000E4DBA}"/>
              </a:ext>
            </a:extLst>
          </p:cNvPr>
          <p:cNvSpPr txBox="1">
            <a:spLocks/>
          </p:cNvSpPr>
          <p:nvPr/>
        </p:nvSpPr>
        <p:spPr>
          <a:xfrm rot="6426">
            <a:off x="10926974" y="5788806"/>
            <a:ext cx="345039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9EF22E-D9EE-4B22-B503-8543F69E407F}"/>
              </a:ext>
            </a:extLst>
          </p:cNvPr>
          <p:cNvSpPr/>
          <p:nvPr/>
        </p:nvSpPr>
        <p:spPr>
          <a:xfrm>
            <a:off x="360547" y="5704306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Home with solid fill">
            <a:extLst>
              <a:ext uri="{FF2B5EF4-FFF2-40B4-BE49-F238E27FC236}">
                <a16:creationId xmlns:a16="http://schemas.microsoft.com/office/drawing/2014/main" id="{E86D2C93-39D5-4F26-8615-3F7F3D7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31" y="5719664"/>
            <a:ext cx="494522" cy="494522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98D0F278-381A-41D4-8709-5FBEE2F80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" y="99459"/>
            <a:ext cx="6607515" cy="53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7D19A9A-0E41-4D0A-98C6-50377C322157}"/>
              </a:ext>
            </a:extLst>
          </p:cNvPr>
          <p:cNvSpPr/>
          <p:nvPr/>
        </p:nvSpPr>
        <p:spPr>
          <a:xfrm>
            <a:off x="10032104" y="314274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248277-CBB5-4257-9F0A-E3FD82C12186}"/>
              </a:ext>
            </a:extLst>
          </p:cNvPr>
          <p:cNvSpPr/>
          <p:nvPr/>
        </p:nvSpPr>
        <p:spPr>
          <a:xfrm>
            <a:off x="8428703" y="314274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95346B6-6C3D-40D6-A878-709402046AF3}"/>
              </a:ext>
            </a:extLst>
          </p:cNvPr>
          <p:cNvSpPr/>
          <p:nvPr/>
        </p:nvSpPr>
        <p:spPr>
          <a:xfrm>
            <a:off x="10031138" y="121719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7E0A6-5F4F-4F7C-A33B-740A00CFE3DB}"/>
              </a:ext>
            </a:extLst>
          </p:cNvPr>
          <p:cNvSpPr/>
          <p:nvPr/>
        </p:nvSpPr>
        <p:spPr>
          <a:xfrm>
            <a:off x="8428703" y="121719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4C0B582-A5DD-4802-B0FA-BA7F21F32E83}"/>
              </a:ext>
            </a:extLst>
          </p:cNvPr>
          <p:cNvSpPr/>
          <p:nvPr/>
        </p:nvSpPr>
        <p:spPr>
          <a:xfrm>
            <a:off x="9227637" y="250871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116015-A7B3-4623-A00A-6B0C335EB38B}"/>
              </a:ext>
            </a:extLst>
          </p:cNvPr>
          <p:cNvSpPr/>
          <p:nvPr/>
        </p:nvSpPr>
        <p:spPr>
          <a:xfrm>
            <a:off x="9225958" y="412562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F1FBC-DFC9-4377-9907-3C15E38D2EAF}"/>
              </a:ext>
            </a:extLst>
          </p:cNvPr>
          <p:cNvSpPr txBox="1"/>
          <p:nvPr/>
        </p:nvSpPr>
        <p:spPr>
          <a:xfrm>
            <a:off x="-2853220" y="79900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Newspaper_nicu_buculei_01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856A0F-2CF0-48D0-A3EA-76B86CE99E8C}"/>
              </a:ext>
            </a:extLst>
          </p:cNvPr>
          <p:cNvSpPr txBox="1">
            <a:spLocks/>
          </p:cNvSpPr>
          <p:nvPr/>
        </p:nvSpPr>
        <p:spPr>
          <a:xfrm>
            <a:off x="9227896" y="413154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850E57D-9CC4-4659-ADEA-4EC5E400B836}"/>
              </a:ext>
            </a:extLst>
          </p:cNvPr>
          <p:cNvSpPr txBox="1">
            <a:spLocks/>
          </p:cNvSpPr>
          <p:nvPr/>
        </p:nvSpPr>
        <p:spPr>
          <a:xfrm>
            <a:off x="9228606" y="256786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Proximity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6FF82B5-6921-4B0F-8D83-DF4A2CC19CB4}"/>
              </a:ext>
            </a:extLst>
          </p:cNvPr>
          <p:cNvSpPr txBox="1">
            <a:spLocks/>
          </p:cNvSpPr>
          <p:nvPr/>
        </p:nvSpPr>
        <p:spPr>
          <a:xfrm>
            <a:off x="8428703" y="122311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Timeliness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DC01FA2-9B79-411A-AFD4-3C0E5C3E7D90}"/>
              </a:ext>
            </a:extLst>
          </p:cNvPr>
          <p:cNvSpPr txBox="1">
            <a:spLocks/>
          </p:cNvSpPr>
          <p:nvPr/>
        </p:nvSpPr>
        <p:spPr>
          <a:xfrm>
            <a:off x="10031138" y="122311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Community Interest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FEFAD43-5E29-4EC8-A9FD-F50A63F9B4F2}"/>
              </a:ext>
            </a:extLst>
          </p:cNvPr>
          <p:cNvSpPr txBox="1">
            <a:spLocks/>
          </p:cNvSpPr>
          <p:nvPr/>
        </p:nvSpPr>
        <p:spPr>
          <a:xfrm>
            <a:off x="8429671" y="314866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Prominence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8DC2BC0-0868-456B-9EC0-92B9158290C4}"/>
              </a:ext>
            </a:extLst>
          </p:cNvPr>
          <p:cNvSpPr txBox="1">
            <a:spLocks/>
          </p:cNvSpPr>
          <p:nvPr/>
        </p:nvSpPr>
        <p:spPr>
          <a:xfrm>
            <a:off x="10032106" y="314866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9BB133-C572-418E-8555-6827DC816C9B}"/>
              </a:ext>
            </a:extLst>
          </p:cNvPr>
          <p:cNvSpPr/>
          <p:nvPr/>
        </p:nvSpPr>
        <p:spPr>
          <a:xfrm>
            <a:off x="10796248" y="5663681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54A730-A0EA-4BE3-A9D5-2897000E4DBA}"/>
              </a:ext>
            </a:extLst>
          </p:cNvPr>
          <p:cNvSpPr txBox="1">
            <a:spLocks/>
          </p:cNvSpPr>
          <p:nvPr/>
        </p:nvSpPr>
        <p:spPr>
          <a:xfrm rot="6426">
            <a:off x="10926974" y="5788806"/>
            <a:ext cx="345039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9EF22E-D9EE-4B22-B503-8543F69E407F}"/>
              </a:ext>
            </a:extLst>
          </p:cNvPr>
          <p:cNvSpPr/>
          <p:nvPr/>
        </p:nvSpPr>
        <p:spPr>
          <a:xfrm>
            <a:off x="360547" y="5704306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Home with solid fill">
            <a:extLst>
              <a:ext uri="{FF2B5EF4-FFF2-40B4-BE49-F238E27FC236}">
                <a16:creationId xmlns:a16="http://schemas.microsoft.com/office/drawing/2014/main" id="{E86D2C93-39D5-4F26-8615-3F7F3D7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31" y="5719664"/>
            <a:ext cx="494522" cy="494522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98D0F278-381A-41D4-8709-5FBEE2F80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" y="99459"/>
            <a:ext cx="6607515" cy="5361286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75277D-549C-42D2-AD82-A6856BF60A57}"/>
              </a:ext>
            </a:extLst>
          </p:cNvPr>
          <p:cNvSpPr/>
          <p:nvPr/>
        </p:nvSpPr>
        <p:spPr>
          <a:xfrm>
            <a:off x="3075559" y="2216083"/>
            <a:ext cx="13716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909F1B5-887E-4BC4-BCFC-05729A116329}"/>
              </a:ext>
            </a:extLst>
          </p:cNvPr>
          <p:cNvSpPr txBox="1">
            <a:spLocks/>
          </p:cNvSpPr>
          <p:nvPr/>
        </p:nvSpPr>
        <p:spPr>
          <a:xfrm>
            <a:off x="3075559" y="2216083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42171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75277D-549C-42D2-AD82-A6856BF60A57}"/>
              </a:ext>
            </a:extLst>
          </p:cNvPr>
          <p:cNvSpPr/>
          <p:nvPr/>
        </p:nvSpPr>
        <p:spPr>
          <a:xfrm>
            <a:off x="9225958" y="218824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7D19A9A-0E41-4D0A-98C6-50377C322157}"/>
              </a:ext>
            </a:extLst>
          </p:cNvPr>
          <p:cNvSpPr/>
          <p:nvPr/>
        </p:nvSpPr>
        <p:spPr>
          <a:xfrm>
            <a:off x="10032104" y="314274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248277-CBB5-4257-9F0A-E3FD82C12186}"/>
              </a:ext>
            </a:extLst>
          </p:cNvPr>
          <p:cNvSpPr/>
          <p:nvPr/>
        </p:nvSpPr>
        <p:spPr>
          <a:xfrm>
            <a:off x="8428703" y="314274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95346B6-6C3D-40D6-A878-709402046AF3}"/>
              </a:ext>
            </a:extLst>
          </p:cNvPr>
          <p:cNvSpPr/>
          <p:nvPr/>
        </p:nvSpPr>
        <p:spPr>
          <a:xfrm>
            <a:off x="10031138" y="1217199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4C0B582-A5DD-4802-B0FA-BA7F21F32E83}"/>
              </a:ext>
            </a:extLst>
          </p:cNvPr>
          <p:cNvSpPr/>
          <p:nvPr/>
        </p:nvSpPr>
        <p:spPr>
          <a:xfrm>
            <a:off x="9227637" y="250871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116015-A7B3-4623-A00A-6B0C335EB38B}"/>
              </a:ext>
            </a:extLst>
          </p:cNvPr>
          <p:cNvSpPr/>
          <p:nvPr/>
        </p:nvSpPr>
        <p:spPr>
          <a:xfrm>
            <a:off x="9225958" y="4125627"/>
            <a:ext cx="1371600" cy="6858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F1FBC-DFC9-4377-9907-3C15E38D2EAF}"/>
              </a:ext>
            </a:extLst>
          </p:cNvPr>
          <p:cNvSpPr txBox="1"/>
          <p:nvPr/>
        </p:nvSpPr>
        <p:spPr>
          <a:xfrm>
            <a:off x="-2853220" y="79900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Newspaper_nicu_buculei_01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856A0F-2CF0-48D0-A3EA-76B86CE99E8C}"/>
              </a:ext>
            </a:extLst>
          </p:cNvPr>
          <p:cNvSpPr txBox="1">
            <a:spLocks/>
          </p:cNvSpPr>
          <p:nvPr/>
        </p:nvSpPr>
        <p:spPr>
          <a:xfrm>
            <a:off x="9227896" y="413154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850E57D-9CC4-4659-ADEA-4EC5E400B836}"/>
              </a:ext>
            </a:extLst>
          </p:cNvPr>
          <p:cNvSpPr txBox="1">
            <a:spLocks/>
          </p:cNvSpPr>
          <p:nvPr/>
        </p:nvSpPr>
        <p:spPr>
          <a:xfrm>
            <a:off x="9228606" y="256786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Proximity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DC01FA2-9B79-411A-AFD4-3C0E5C3E7D90}"/>
              </a:ext>
            </a:extLst>
          </p:cNvPr>
          <p:cNvSpPr txBox="1">
            <a:spLocks/>
          </p:cNvSpPr>
          <p:nvPr/>
        </p:nvSpPr>
        <p:spPr>
          <a:xfrm>
            <a:off x="10031138" y="122311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Community Interest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909F1B5-887E-4BC4-BCFC-05729A116329}"/>
              </a:ext>
            </a:extLst>
          </p:cNvPr>
          <p:cNvSpPr txBox="1">
            <a:spLocks/>
          </p:cNvSpPr>
          <p:nvPr/>
        </p:nvSpPr>
        <p:spPr>
          <a:xfrm>
            <a:off x="9225958" y="2194164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Conflict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FEFAD43-5E29-4EC8-A9FD-F50A63F9B4F2}"/>
              </a:ext>
            </a:extLst>
          </p:cNvPr>
          <p:cNvSpPr txBox="1">
            <a:spLocks/>
          </p:cNvSpPr>
          <p:nvPr/>
        </p:nvSpPr>
        <p:spPr>
          <a:xfrm>
            <a:off x="8429671" y="314866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Prominence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8DC2BC0-0868-456B-9EC0-92B9158290C4}"/>
              </a:ext>
            </a:extLst>
          </p:cNvPr>
          <p:cNvSpPr txBox="1">
            <a:spLocks/>
          </p:cNvSpPr>
          <p:nvPr/>
        </p:nvSpPr>
        <p:spPr>
          <a:xfrm>
            <a:off x="10032106" y="3148662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9BB133-C572-418E-8555-6827DC816C9B}"/>
              </a:ext>
            </a:extLst>
          </p:cNvPr>
          <p:cNvSpPr/>
          <p:nvPr/>
        </p:nvSpPr>
        <p:spPr>
          <a:xfrm>
            <a:off x="10796248" y="5663681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54A730-A0EA-4BE3-A9D5-2897000E4DBA}"/>
              </a:ext>
            </a:extLst>
          </p:cNvPr>
          <p:cNvSpPr txBox="1">
            <a:spLocks/>
          </p:cNvSpPr>
          <p:nvPr/>
        </p:nvSpPr>
        <p:spPr>
          <a:xfrm rot="6426">
            <a:off x="10926974" y="5788806"/>
            <a:ext cx="345039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9EF22E-D9EE-4B22-B503-8543F69E407F}"/>
              </a:ext>
            </a:extLst>
          </p:cNvPr>
          <p:cNvSpPr/>
          <p:nvPr/>
        </p:nvSpPr>
        <p:spPr>
          <a:xfrm>
            <a:off x="360547" y="5704306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Home with solid fill">
            <a:extLst>
              <a:ext uri="{FF2B5EF4-FFF2-40B4-BE49-F238E27FC236}">
                <a16:creationId xmlns:a16="http://schemas.microsoft.com/office/drawing/2014/main" id="{E86D2C93-39D5-4F26-8615-3F7F3D7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31" y="5719664"/>
            <a:ext cx="494522" cy="494522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98D0F278-381A-41D4-8709-5FBEE2F80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" y="99459"/>
            <a:ext cx="6607515" cy="5361286"/>
          </a:xfrm>
          <a:prstGeom prst="rect">
            <a:avLst/>
          </a:prstGeom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7E0A6-5F4F-4F7C-A33B-740A00CFE3DB}"/>
              </a:ext>
            </a:extLst>
          </p:cNvPr>
          <p:cNvSpPr/>
          <p:nvPr/>
        </p:nvSpPr>
        <p:spPr>
          <a:xfrm>
            <a:off x="3043380" y="2359145"/>
            <a:ext cx="13716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6FF82B5-6921-4B0F-8D83-DF4A2CC19CB4}"/>
              </a:ext>
            </a:extLst>
          </p:cNvPr>
          <p:cNvSpPr txBox="1">
            <a:spLocks/>
          </p:cNvSpPr>
          <p:nvPr/>
        </p:nvSpPr>
        <p:spPr>
          <a:xfrm>
            <a:off x="3043380" y="2359145"/>
            <a:ext cx="13716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Timeliness</a:t>
            </a:r>
          </a:p>
        </p:txBody>
      </p: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034E3228-66CA-4BD3-B311-A76A6F80B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199" y="1603232"/>
            <a:ext cx="4404319" cy="44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51F1FBC-DFC9-4377-9907-3C15E38D2EAF}"/>
              </a:ext>
            </a:extLst>
          </p:cNvPr>
          <p:cNvSpPr txBox="1"/>
          <p:nvPr/>
        </p:nvSpPr>
        <p:spPr>
          <a:xfrm>
            <a:off x="-2853220" y="79900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Newspaper_nicu_buculei_01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9BB133-C572-418E-8555-6827DC816C9B}"/>
              </a:ext>
            </a:extLst>
          </p:cNvPr>
          <p:cNvSpPr/>
          <p:nvPr/>
        </p:nvSpPr>
        <p:spPr>
          <a:xfrm>
            <a:off x="10796248" y="5663681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54A730-A0EA-4BE3-A9D5-2897000E4DBA}"/>
              </a:ext>
            </a:extLst>
          </p:cNvPr>
          <p:cNvSpPr txBox="1">
            <a:spLocks/>
          </p:cNvSpPr>
          <p:nvPr/>
        </p:nvSpPr>
        <p:spPr>
          <a:xfrm rot="6426">
            <a:off x="10926974" y="5788806"/>
            <a:ext cx="345039" cy="356239"/>
          </a:xfrm>
          <a:prstGeom prst="rect">
            <a:avLst/>
          </a:prstGeom>
          <a:noFill/>
          <a:ln cap="rnd">
            <a:noFill/>
          </a:ln>
          <a:effectLst/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cap="none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9EF22E-D9EE-4B22-B503-8543F69E407F}"/>
              </a:ext>
            </a:extLst>
          </p:cNvPr>
          <p:cNvSpPr/>
          <p:nvPr/>
        </p:nvSpPr>
        <p:spPr>
          <a:xfrm>
            <a:off x="360547" y="5704306"/>
            <a:ext cx="606490" cy="6064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Home with solid fill">
            <a:extLst>
              <a:ext uri="{FF2B5EF4-FFF2-40B4-BE49-F238E27FC236}">
                <a16:creationId xmlns:a16="http://schemas.microsoft.com/office/drawing/2014/main" id="{E86D2C93-39D5-4F26-8615-3F7F3D7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31" y="5719664"/>
            <a:ext cx="494522" cy="494522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01C68D-B38A-435A-8118-5E66E7685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3" y="333826"/>
            <a:ext cx="2194560" cy="1773913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98D0F278-381A-41D4-8709-5FBEE2F80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" y="333826"/>
            <a:ext cx="2194560" cy="1780649"/>
          </a:xfrm>
          <a:prstGeom prst="rect">
            <a:avLst/>
          </a:prstGeom>
        </p:spPr>
      </p:pic>
      <p:pic>
        <p:nvPicPr>
          <p:cNvPr id="59" name="Picture 5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D8D8292-EBE7-4001-9243-A7200D1E3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31" y="2804700"/>
            <a:ext cx="2194560" cy="2083755"/>
          </a:xfrm>
          <a:prstGeom prst="rect">
            <a:avLst/>
          </a:prstGeom>
        </p:spPr>
      </p:pic>
      <p:pic>
        <p:nvPicPr>
          <p:cNvPr id="62" name="Picture 6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4B90AF-9C53-4B04-A61D-94DDC8AD7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20" y="333826"/>
            <a:ext cx="2194560" cy="1826774"/>
          </a:xfrm>
          <a:prstGeom prst="rect">
            <a:avLst/>
          </a:prstGeom>
        </p:spPr>
      </p:pic>
      <p:pic>
        <p:nvPicPr>
          <p:cNvPr id="65" name="Picture 6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4D97FCA-61DA-407E-BD4D-1AB05537D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2" y="2834343"/>
            <a:ext cx="2194560" cy="2215866"/>
          </a:xfrm>
          <a:prstGeom prst="rect">
            <a:avLst/>
          </a:prstGeom>
        </p:spPr>
      </p:pic>
      <p:pic>
        <p:nvPicPr>
          <p:cNvPr id="67" name="Picture 66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4D186FCC-2462-48E7-9572-91A414EE53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2804700"/>
            <a:ext cx="2194560" cy="2177935"/>
          </a:xfrm>
          <a:prstGeom prst="rect">
            <a:avLst/>
          </a:prstGeom>
        </p:spPr>
      </p:pic>
      <p:pic>
        <p:nvPicPr>
          <p:cNvPr id="70" name="Picture 69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63337180-475D-4673-9493-35C7C251C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86" y="333826"/>
            <a:ext cx="2194560" cy="1821018"/>
          </a:xfrm>
          <a:prstGeom prst="rect">
            <a:avLst/>
          </a:prstGeom>
        </p:spPr>
      </p:pic>
      <p:pic>
        <p:nvPicPr>
          <p:cNvPr id="79" name="Graphic 78" descr="Magnifying glass with solid fill">
            <a:extLst>
              <a:ext uri="{FF2B5EF4-FFF2-40B4-BE49-F238E27FC236}">
                <a16:creationId xmlns:a16="http://schemas.microsoft.com/office/drawing/2014/main" id="{1089F0F3-71DA-4E2F-BDF6-9EE7CC963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2159" y="1703241"/>
            <a:ext cx="578108" cy="578108"/>
          </a:xfrm>
          <a:prstGeom prst="rect">
            <a:avLst/>
          </a:prstGeom>
        </p:spPr>
      </p:pic>
      <p:pic>
        <p:nvPicPr>
          <p:cNvPr id="80" name="Graphic 79" descr="Magnifying glass with solid fill">
            <a:extLst>
              <a:ext uri="{FF2B5EF4-FFF2-40B4-BE49-F238E27FC236}">
                <a16:creationId xmlns:a16="http://schemas.microsoft.com/office/drawing/2014/main" id="{9544DF1E-1802-4DCB-AFEC-000C701DE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5034" y="1703241"/>
            <a:ext cx="578108" cy="578108"/>
          </a:xfrm>
          <a:prstGeom prst="rect">
            <a:avLst/>
          </a:prstGeom>
        </p:spPr>
      </p:pic>
      <p:pic>
        <p:nvPicPr>
          <p:cNvPr id="81" name="Graphic 80" descr="Magnifying glass with solid fill">
            <a:extLst>
              <a:ext uri="{FF2B5EF4-FFF2-40B4-BE49-F238E27FC236}">
                <a16:creationId xmlns:a16="http://schemas.microsoft.com/office/drawing/2014/main" id="{44037E0E-BEBF-49EA-8C37-D11D6B35FF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62660" y="1678449"/>
            <a:ext cx="578108" cy="578108"/>
          </a:xfrm>
          <a:prstGeom prst="rect">
            <a:avLst/>
          </a:prstGeom>
        </p:spPr>
      </p:pic>
      <p:pic>
        <p:nvPicPr>
          <p:cNvPr id="82" name="Graphic 81" descr="Magnifying glass with solid fill">
            <a:extLst>
              <a:ext uri="{FF2B5EF4-FFF2-40B4-BE49-F238E27FC236}">
                <a16:creationId xmlns:a16="http://schemas.microsoft.com/office/drawing/2014/main" id="{7C3B9B87-6E36-445B-B3A1-4ED48D2910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7966" y="1723748"/>
            <a:ext cx="578108" cy="578108"/>
          </a:xfrm>
          <a:prstGeom prst="rect">
            <a:avLst/>
          </a:prstGeom>
        </p:spPr>
      </p:pic>
      <p:pic>
        <p:nvPicPr>
          <p:cNvPr id="83" name="Graphic 82" descr="Magnifying glass with solid fill">
            <a:extLst>
              <a:ext uri="{FF2B5EF4-FFF2-40B4-BE49-F238E27FC236}">
                <a16:creationId xmlns:a16="http://schemas.microsoft.com/office/drawing/2014/main" id="{B87709EA-142C-433D-8922-FD6373851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25163" y="4541523"/>
            <a:ext cx="578108" cy="578108"/>
          </a:xfrm>
          <a:prstGeom prst="rect">
            <a:avLst/>
          </a:prstGeom>
        </p:spPr>
      </p:pic>
      <p:pic>
        <p:nvPicPr>
          <p:cNvPr id="84" name="Graphic 83" descr="Magnifying glass with solid fill">
            <a:extLst>
              <a:ext uri="{FF2B5EF4-FFF2-40B4-BE49-F238E27FC236}">
                <a16:creationId xmlns:a16="http://schemas.microsoft.com/office/drawing/2014/main" id="{2F14F940-AD2D-4A47-BD6F-CCA668896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20348" y="4613897"/>
            <a:ext cx="578108" cy="578108"/>
          </a:xfrm>
          <a:prstGeom prst="rect">
            <a:avLst/>
          </a:prstGeom>
        </p:spPr>
      </p:pic>
      <p:pic>
        <p:nvPicPr>
          <p:cNvPr id="85" name="Graphic 84" descr="Magnifying glass with solid fill">
            <a:extLst>
              <a:ext uri="{FF2B5EF4-FFF2-40B4-BE49-F238E27FC236}">
                <a16:creationId xmlns:a16="http://schemas.microsoft.com/office/drawing/2014/main" id="{286E0369-7553-4BE4-8269-D50714C4A3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130" y="4504434"/>
            <a:ext cx="578108" cy="578108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3C75586D-FCD5-43FD-A73B-DD738E1B0D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177" y="138409"/>
            <a:ext cx="1953475" cy="19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79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183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Impact</vt:lpstr>
      <vt:lpstr>Main Event</vt:lpstr>
      <vt:lpstr>What is News?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News?</dc:title>
  <dc:creator>SChambers</dc:creator>
  <cp:lastModifiedBy>SChambers</cp:lastModifiedBy>
  <cp:revision>23</cp:revision>
  <dcterms:created xsi:type="dcterms:W3CDTF">2021-04-21T18:26:27Z</dcterms:created>
  <dcterms:modified xsi:type="dcterms:W3CDTF">2021-04-22T19:43:29Z</dcterms:modified>
</cp:coreProperties>
</file>