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2e6d89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2e6d89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00ab63cb_1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00ab63cb_1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e2e6d89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e2e6d89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2e6d89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2e6d89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46ad74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46ad74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00ab63c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00ab63c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>
                <a:solidFill>
                  <a:schemeClr val="dk1"/>
                </a:solidFill>
              </a:rPr>
              <a:t>First model</a:t>
            </a:r>
            <a:r>
              <a:rPr lang="en" sz="1000">
                <a:solidFill>
                  <a:schemeClr val="dk1"/>
                </a:solidFill>
              </a:rPr>
              <a:t>: price ~ neighborhood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Listings belonging to neighbourhood Leather District had a significant increase in rental price by 1015 unit of dollar, holding other variable constant.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Base variable is Allston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00ab63cb_1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00ab63cb_1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An increase in minimum nights by 1 unit will decrease the price of rental by 0.07 dollar.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Based on p-value, this effect is not significant, holding everything else constant.</a:t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c00ab63cb_1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c00ab63cb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 increase in number of listing days by 1 will decrease the price of rental by 0.048 dollar.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Based on p-value, this effect is not very significant, holding everything else constant.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2e6d89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2e6d89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is no significant effect to claim that renting a hotel room type or a shared room type will increase or decrease the rental price.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However, renting private room type significantly decrease rental price by 78.88 dollar.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e2e6d89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e2e6d89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After controlling for minimum_nights and availability_365 and room_type, the model still shows significant relation between price and Leather District neighbourhood.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Therefore, we can say that Listings belonging to neighbourhood Leather District had a significant increase in rental price by 976 unit of dollar, holding other variable constant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is no significant effect to claim that renting a hotel room type or a shared room type will increase or decrease the rental price. However, renting private room type significantly decrease rental price by 78.88 unit of dollar.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00ab63cb_1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00ab63cb_1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46ad74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46ad74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00ab63cb_1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00ab63cb_1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Showing a scatter plot between outcome variable and explana</a:t>
            </a:r>
            <a:r>
              <a:rPr lang="en"/>
              <a:t>tory variable. The two dots far away from the rest are the outliers.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c00ab63cb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c00ab63cb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table compare all the regression models together. As we can see here in the </a:t>
            </a:r>
            <a:r>
              <a:rPr lang="en"/>
              <a:t>table, from model 1 to model 3, there is not much change in coefficients between variables. However, in model 4, we see that those coefficients that are used to be significant are no longer significant.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see that there neighbourhood Leather District’s coefficient maintains to be significant. Therefore, as 1 additional client rent a place in Leather District, 1015 dollar will also increase. The positive relationship here shows that in client’s perspective, renting in Leather District is more expensive compared to other neighbourhoods.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00ab63cb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00ab63cb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our </a:t>
            </a:r>
            <a:r>
              <a:rPr lang="en"/>
              <a:t>result</a:t>
            </a:r>
            <a:r>
              <a:rPr lang="en"/>
              <a:t> shows that some neighbourhoods affect rental price and some do not, so Leather District neighbourhood should maintain its reputation and other neighbourhood should improve </a:t>
            </a:r>
            <a:r>
              <a:rPr lang="en"/>
              <a:t>their</a:t>
            </a:r>
            <a:r>
              <a:rPr lang="en"/>
              <a:t> neighbourhood standard so they can have a higher rental price.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46ad74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46ad74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00ab6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00ab6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00ab6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00ab6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00ab62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00ab62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00ab62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00ab62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drop the column neighbourhood_group because there is no value in the column and we do not think it is important, so it is okay to drop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00ab63c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00ab63c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00ab63c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00ab63c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00ab63c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00ab63c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003650" y="1930200"/>
            <a:ext cx="7136700" cy="12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/>
              <a:t>Business Analytics: Analysis of AirBnb Housing Price in Boston, US</a:t>
            </a:r>
            <a:endParaRPr sz="4066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82125" y="4442100"/>
            <a:ext cx="51687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5"/>
              <a:t>Chamnan Suon			Dung Pham</a:t>
            </a:r>
            <a:endParaRPr sz="21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831300"/>
            <a:ext cx="54474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Find outliers in control variable (availability_365):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2955.000000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183.891709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140.973808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0.000000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41.500000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179.000000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334.000000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 365.000000</a:t>
            </a:r>
            <a:endParaRPr sz="1500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availability_365, dtype: float64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388" y="678275"/>
            <a:ext cx="3109800" cy="20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025" y="2673000"/>
            <a:ext cx="3160000" cy="2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2619"/>
          <a:stretch/>
        </p:blipFill>
        <p:spPr>
          <a:xfrm>
            <a:off x="1584675" y="831300"/>
            <a:ext cx="5974650" cy="3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Distribution Check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831300"/>
            <a:ext cx="43257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Using a bar chart  to see the distribution of a categorical variable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Dorchester has the highest Airbnb in Boston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175" y="831302"/>
            <a:ext cx="4114118" cy="39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Distribution Check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831300"/>
            <a:ext cx="39282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Using a bar chart to see the distribution of a categorical variable room_type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Entire home/apt has the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highest availability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75" y="831300"/>
            <a:ext cx="4709200" cy="39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8625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 </a:t>
            </a:r>
            <a:endParaRPr sz="39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75" y="54725"/>
            <a:ext cx="5692526" cy="49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311700" y="831300"/>
            <a:ext cx="3447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Model 1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price = neighborhood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7"/>
          <p:cNvSpPr/>
          <p:nvPr/>
        </p:nvSpPr>
        <p:spPr>
          <a:xfrm flipH="1" rot="10800000">
            <a:off x="3457188" y="20228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 flipH="1" rot="10800000">
            <a:off x="3457188" y="28455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flipH="1" rot="10800000">
            <a:off x="3457175" y="23276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10800000">
            <a:off x="3457163" y="3560677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flipH="1" rot="10800000">
            <a:off x="3457163" y="3668202"/>
            <a:ext cx="5681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flipH="1" rot="10800000">
            <a:off x="3457200" y="3953625"/>
            <a:ext cx="5681100" cy="10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20650" y="831300"/>
            <a:ext cx="2509800" cy="2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odel 2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price = neighborhood + minimum_nights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75" y="76200"/>
            <a:ext cx="5745426" cy="491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3398575" y="18993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398575" y="21812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398575" y="2654213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3398575" y="3296725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398575" y="3402025"/>
            <a:ext cx="5634000" cy="1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398575" y="3688450"/>
            <a:ext cx="5634000" cy="9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18875" y="831300"/>
            <a:ext cx="31797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odel 3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price = neighborhood + minimum_nights + availability_365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062" y="0"/>
            <a:ext cx="5786938" cy="50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3357050" y="181472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357050" y="210327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3357050" y="3634795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357050" y="3345000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357050" y="3245350"/>
            <a:ext cx="5666100" cy="9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3357050" y="3817125"/>
            <a:ext cx="5666100" cy="1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18875" y="831300"/>
            <a:ext cx="31797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odel 4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: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price = neighborhood + minimum_nights + availability_365 + room_type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900" y="0"/>
            <a:ext cx="5526900" cy="50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540900" y="2476000"/>
            <a:ext cx="5446800" cy="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3540900" y="3644550"/>
            <a:ext cx="5446800" cy="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Conclusion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069425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Listings belonging to neighbourhood Leather District had a significant increase in rental price by 976 dollar compared to base variable Allston, holding other variable constant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level of correlation between price and number of minimum nights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level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of correlation between price and number of listing day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significant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level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of correlation to claim that shared room type of hotel room type with affect rental price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Significant level of correlation to say that renting private room type will decrease rental price by 78.88 dollar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6075" y="127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28700"/>
            <a:ext cx="8520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Resource of data: Airbnb data from Boston in 2018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Research question: How does neighbourhood affect housing price?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Hypothesis: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 sz="2100"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There is no correlation between housing price and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 sz="2100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: There is a correlation between 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housing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price and neighbourhood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Not perfect dataset; many non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significant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coefficients between variables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Missing values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Outliers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 exact time period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No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dictionary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provided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Data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2302850" y="744625"/>
            <a:ext cx="49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Scatter plot of price and neighbourhood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450" y="1057000"/>
            <a:ext cx="4840575" cy="3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0"/>
            <a:ext cx="2418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 one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175" y="0"/>
            <a:ext cx="3214526" cy="50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311700" y="979075"/>
            <a:ext cx="346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RQ: Does neighbourhood affect the rental price?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4081700" y="2702750"/>
            <a:ext cx="3144000" cy="8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73800" y="95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99552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Leather District should maintain its reputation to attract more rental clients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Other neighbourhoods should start improving their neighbourhoods so that they can also improve their rental price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Rental clients should rent private room type because it cost less rental price compared with other room type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05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- Variables of interest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6675" y="689850"/>
            <a:ext cx="86055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Main </a:t>
            </a: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explanatory variable: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neighborhood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 subregion of the city or search area for which the survey is carried out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(object)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Outcome variable: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price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price (in $US) for a night stay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(int64)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●"/>
            </a:pP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Control variables: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minimum_nights =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minimum stay for a visit, as posted by the host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(int64) 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availability_365 =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the number of days for which a particular host is available in a year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(int64) 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room_type = type of room (object)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66050"/>
            <a:ext cx="88323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Errors found: 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Missing values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Outliers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Finding missing values: 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Create heatmap that shows missing values in each column.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Find p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ercentage of missing values in each column. 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before </a:t>
            </a:r>
            <a:r>
              <a:rPr lang="en"/>
              <a:t>clearing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00" y="831300"/>
            <a:ext cx="3646485" cy="40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0" y="766050"/>
            <a:ext cx="4144075" cy="42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31300"/>
            <a:ext cx="8520600" cy="4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Three columns have missing values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neighbourhood_group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last_review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reviews_per_month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Steps to clean missing values: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Drop the column neighbourhood_group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Replace the missing values in last_review column with '_MISSING_'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○"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Replace the missing values in reviews_per_month with median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50" y="831300"/>
            <a:ext cx="3835712" cy="40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050" y="831300"/>
            <a:ext cx="3587597" cy="39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55100"/>
            <a:ext cx="51579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2108">
                <a:latin typeface="Average"/>
                <a:ea typeface="Average"/>
                <a:cs typeface="Average"/>
                <a:sym typeface="Average"/>
              </a:rPr>
              <a:t>Find outliers in outcome variable (price):</a:t>
            </a:r>
            <a:endParaRPr sz="2108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 2955.000000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 148.797293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 295.411137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19.000000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 70.000000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 110.000000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 174.000000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10000.000000</a:t>
            </a:r>
            <a:endParaRPr sz="1764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64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price, dtype: float64</a:t>
            </a:r>
            <a:endParaRPr sz="189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75" y="762498"/>
            <a:ext cx="3153925" cy="2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237" y="2747375"/>
            <a:ext cx="3021975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31300"/>
            <a:ext cx="52422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Find outliers in control variable (minimum_nights):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count    2955.000000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mean       42.637902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std        44.666107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min         1.000000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25%         2.000000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50%        29.000000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75%        91.000000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max      1000.000000</a:t>
            </a:r>
            <a:endParaRPr sz="1498"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98"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Name: minimum_nights, dtype: float64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Detecting Outliers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87" y="514350"/>
            <a:ext cx="3209625" cy="21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205" y="2571750"/>
            <a:ext cx="3342795" cy="2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