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258" r:id="rId4"/>
    <p:sldId id="260" r:id="rId5"/>
    <p:sldId id="271" r:id="rId6"/>
    <p:sldId id="272" r:id="rId7"/>
    <p:sldId id="275" r:id="rId8"/>
    <p:sldId id="263" r:id="rId9"/>
    <p:sldId id="27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754A7-2DF6-4D1C-B970-A941DB10416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05FA3-8DCF-4E0D-9A37-D06584AE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41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C27693-287C-4CED-83AF-29E167B401B3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8ADA-8218-440C-A956-46DDFD54F527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492F-C08B-469E-B29F-D24B6BBFABCF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83A2-BFD0-4893-9846-A5E02E07197E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8B8939-85FE-4992-ACDC-A3098A4ED334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F512-9FD3-497A-A6BA-87C3BE0993BA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1386-BB86-4C42-9856-52D0ED531371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B5F2-4766-4338-A4AD-57C5EA23E810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BB47-B572-4C72-B4D4-83C4D8F44D52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DBEDA8-8317-4B89-A742-30D2429421EE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AB3F4D-91E8-4175-80F6-4C73B73D8020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8B28FB3-BCD9-49E2-9F55-4BEA5D954FD5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" descr="logo31">
            <a:extLst>
              <a:ext uri="{FF2B5EF4-FFF2-40B4-BE49-F238E27FC236}">
                <a16:creationId xmlns:a16="http://schemas.microsoft.com/office/drawing/2014/main" id="{44BCFCF7-4018-9A7C-9B8B-9747F37F5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028" y="477162"/>
            <a:ext cx="1151220" cy="10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15367ED-4523-F108-26E1-BB2646E6274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275941" y="3005803"/>
            <a:ext cx="2873375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KAPA ADHEESHWAR REDDY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 No: EC21B1023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SADHU POORNA SAI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 No:EC21B1043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SANAPALA CHANDRA SEKHAR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 No:EC21B1044    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B.TECH Department of ECE,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NIT Puducherry, Karaikal,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16EDDF-213D-48FA-C800-BA4A6899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477" y="2860964"/>
            <a:ext cx="2598737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Guide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Boopathi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Rani  R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Professor,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Depatment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ECE,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NIT Puducherry, Karaikal,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6A13843-EC19-7E0B-1098-C301D10DD6B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806653" y="477162"/>
            <a:ext cx="7043403" cy="118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राष्ट्रीय</a:t>
            </a:r>
            <a:r>
              <a:rPr kumimoji="0" lang="hi-I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kumimoji="0" lang="hi-I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प्रौद्योगिकी</a:t>
            </a:r>
            <a:r>
              <a:rPr kumimoji="0" lang="hi-I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kumimoji="0" lang="hi-I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संस्थान</a:t>
            </a:r>
            <a:r>
              <a:rPr kumimoji="0" lang="hi-I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kumimoji="0" lang="hi-I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Nirmala UI" panose="020B0502040204020203" pitchFamily="34" charset="0"/>
              </a:rPr>
              <a:t>पुदुच्चेरी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 INSTITUTE OF TECHNOLOGY PUDUCHERRY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(An Institute of National Importance under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MoE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Govt. of India)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KARAIKAL – 609 609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FA3028A-1897-E24B-7F22-0B0E41CCB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BC3A79E-F499-396F-2802-F7EAD3F9E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D29A9A4-725B-A9BA-240D-E7CEEF2FD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269" y="1881139"/>
            <a:ext cx="52504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Year project - Final Review Meeting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Based Design for Frequency Selective Surface (FSS)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D038AFB4-0207-E2DE-C01E-7373AEE5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930" y="1776336"/>
            <a:ext cx="385424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0E82C1-2135-DE84-123F-256E7225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56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DA2EF53-E394-14F9-65EB-1705CEE3B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405" y="449128"/>
            <a:ext cx="11041945" cy="558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Effectiveness of AI: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demonstrated strong potential in automating and enhancing the design process for Frequency Selective Surfaces (FSS), showing high accuracy in predicting frequency responses.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Capabilities: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developed Forward Prediction Network (FPN) and IPSO-based optimization provide a reliable framework for optimizing structural parameters, minimizing design iterations, and increasing adaptability to target specifications.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Streamlined Process: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AI-driven approach significantly simplifies the FSS design workflow, enabling efficient alignment with precise performance targets.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Feasibility and Accuracy: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close alignment between actual and predicted values validates the effectiveness of machine learning for automating and refining FSS design, ensuring both feasibility and accuracy in real-world applications.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27B842-3C1A-76F8-56C6-480AA310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62CB5D-1D39-3B5A-1F1F-148145E292CF}"/>
              </a:ext>
            </a:extLst>
          </p:cNvPr>
          <p:cNvSpPr txBox="1"/>
          <p:nvPr/>
        </p:nvSpPr>
        <p:spPr>
          <a:xfrm>
            <a:off x="1024544" y="965679"/>
            <a:ext cx="9871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6829DD-AB9D-3A5A-5A87-DF9DDDC0A97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24543" y="1697546"/>
            <a:ext cx="10897380" cy="234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000" dirty="0"/>
              <a:t>R. Cong, C. Zhang, N. Liu, K. Yang, X. Gao, and X. Sheng, "A Novel Method for Frequency Selective Surface Design Using Deep Learning with Improved Particle Swarm Algorithm," </a:t>
            </a:r>
            <a:r>
              <a:rPr lang="en-IN" sz="2000" i="1" dirty="0"/>
              <a:t>2022 IEEE the 9th International Symposium on Microwave, Antenna, Propagation and EMC Technologies for Wireless Communications (MAPE)</a:t>
            </a:r>
            <a:r>
              <a:rPr lang="en-IN" sz="2000" dirty="0"/>
              <a:t>, 2022, pp. 374-379, </a:t>
            </a:r>
            <a:r>
              <a:rPr lang="en-IN" sz="2000" dirty="0" err="1"/>
              <a:t>doi</a:t>
            </a:r>
            <a:r>
              <a:rPr lang="en-IN" sz="2000" dirty="0"/>
              <a:t>: 10.1109/MAPE53743.2022.9935221.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329C0-BF70-35BB-D96C-971AD5C936F0}"/>
              </a:ext>
            </a:extLst>
          </p:cNvPr>
          <p:cNvSpPr txBox="1"/>
          <p:nvPr/>
        </p:nvSpPr>
        <p:spPr>
          <a:xfrm>
            <a:off x="1267612" y="5460933"/>
            <a:ext cx="9871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3600" b="1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24A62F-F1FB-E68D-B71F-44B98560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25731A-98C5-0D95-54C1-0A0DA93CD1A4}"/>
              </a:ext>
            </a:extLst>
          </p:cNvPr>
          <p:cNvSpPr txBox="1"/>
          <p:nvPr/>
        </p:nvSpPr>
        <p:spPr>
          <a:xfrm>
            <a:off x="988142" y="115272"/>
            <a:ext cx="10215716" cy="6350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Introduction: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7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Frequency Selective Surfaces (FSS)?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Frequency Selective Surfaces (FSS) are specialized structures used in modern wireless communication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They play a crucial role in filtering, controlling, and modifying electromagnetic waves.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7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 of FSS: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FSS is used to enhance the performance of antennas by filtering specific frequencies.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FSS helps in shielding electronic devices from unwanted electromagnetic interference.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FSS structures are integral in managing signal propagation and improving overall system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7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in FSS Design: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Traditional Design Methods: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Designing FSS typically involves iterative processes that are computationally expensive and time-consuming.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7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Complexity: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Achieving the desired electromagnetic properties through traditional methods requires significant expertise and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AF84D2-8DAE-BADA-C62E-9A135E10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5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554584-78CE-760A-3363-A6872041EC52}"/>
              </a:ext>
            </a:extLst>
          </p:cNvPr>
          <p:cNvSpPr txBox="1"/>
          <p:nvPr/>
        </p:nvSpPr>
        <p:spPr>
          <a:xfrm>
            <a:off x="929148" y="231494"/>
            <a:ext cx="10842305" cy="2472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Statement: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Designing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FSS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specific electromagnetic properties traditionally requires significant computational resources, expertise, and time. Additionally, managing large datasets for AI-driven designs is a challenge. The need arises for more efficient, data-driven models that maintain high accuracy while reducing the computational load. This project aims to develop AI-based models that address these challenges, improving the design efficiency of FSS for applications in wireless communication, antenna design, and electromagnetic shielding.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29DC9-FED3-5D5D-558B-6047A2D2D7C0}"/>
              </a:ext>
            </a:extLst>
          </p:cNvPr>
          <p:cNvSpPr txBox="1"/>
          <p:nvPr/>
        </p:nvSpPr>
        <p:spPr>
          <a:xfrm>
            <a:off x="929148" y="2394053"/>
            <a:ext cx="10505768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an AI-Based FSS Design Framework: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Implement an efficient design method for Frequency Selective Surfaces (FSS) using a deep neural network-based to predict transmission coefficients.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Optimization Efficiency: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Integrate the Optimization algorithm with the deep neural network to iteratively optimize FSS structural parameters, achieving faster convergence with high accuracy.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Design Accuracy: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Achieve accurate FSS design results by minimizing errors in transmission coefficients at key frequency points.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Computational Time: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Increase design efficiency compared to traditional methods, making FSS design faster and more adaptable for practical applications.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C16E3A-F0E0-58A2-B0B7-2A8446AA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9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B8EBFF-D743-2FDC-FCB3-3E492794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04A7C-7BB4-BF46-CDBC-4CD893EF124D}"/>
              </a:ext>
            </a:extLst>
          </p:cNvPr>
          <p:cNvSpPr txBox="1"/>
          <p:nvPr/>
        </p:nvSpPr>
        <p:spPr>
          <a:xfrm>
            <a:off x="796412" y="0"/>
            <a:ext cx="10766323" cy="662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Methodology</a:t>
            </a:r>
            <a:endParaRPr lang="en-US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1" dirty="0"/>
              <a:t>Data Preprocessing 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Simulation datasets with structural parameters (`s [mm]`, `w [mm]`, `w2 [mm]`) and S21 values in dB were imported and grouped into a consolidated dataset for training and analysis.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1" dirty="0"/>
              <a:t>Feature and Target Preparation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Structural parameters served as input features, while S21 values in dB were the target output. The data was split into training, validation, and test sets.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1" dirty="0"/>
              <a:t>Network Design (FPN) 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A deep neural network with layers structured as 64, 128, 256, 128, and 71 neurons was designed with </a:t>
            </a:r>
            <a:r>
              <a:rPr lang="en-US" dirty="0" err="1"/>
              <a:t>LeakyReLU</a:t>
            </a:r>
            <a:r>
              <a:rPr lang="en-US" dirty="0"/>
              <a:t> activation and dropout layers, enabling it to model the relationship between structural parameters and S21 values.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1" dirty="0"/>
              <a:t>Optimization (IPSO) 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The IPSO algorithm, with adaptive inertia weighting, optimized structural parameters for target S21 values at specific frequencies by adjusting particle velocities and positions.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1" dirty="0"/>
              <a:t>Fitness Evaluation 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IPSO minimized the difference between predicted and target S21 values over 200 iterations.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b="1" dirty="0"/>
              <a:t>Results 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Optimized parameters were used in the FPN model to predict S21 values, which were plotted against targets to assess design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40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D253D-7562-C4B6-30BA-EF75E20A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28940-BB99-B235-3346-59E13E5C792B}"/>
              </a:ext>
            </a:extLst>
          </p:cNvPr>
          <p:cNvSpPr txBox="1"/>
          <p:nvPr/>
        </p:nvSpPr>
        <p:spPr>
          <a:xfrm>
            <a:off x="872976" y="566678"/>
            <a:ext cx="109257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b="1" dirty="0"/>
              <a:t>Key Outcomes :</a:t>
            </a:r>
            <a:endParaRPr lang="en-US" altLang="en-US" dirty="0"/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The predicted length of the microstrip line represents the </a:t>
            </a:r>
            <a:r>
              <a:rPr lang="en-US" altLang="en-US" b="1" dirty="0"/>
              <a:t>maximum achievable length</a:t>
            </a:r>
            <a:r>
              <a:rPr lang="en-US" altLang="en-US" dirty="0"/>
              <a:t> based on the input frequency and S21 values.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 Ridge Regression it enhances model accuracy by capturing non-linear relationships. It includes detailed parameter tuning with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GridSearchCV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better data handling, and visualization through heatmaps. </a:t>
            </a:r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DB9FB-A0C6-E28C-1458-5BCF3558FA7F}"/>
              </a:ext>
            </a:extLst>
          </p:cNvPr>
          <p:cNvSpPr txBox="1"/>
          <p:nvPr/>
        </p:nvSpPr>
        <p:spPr>
          <a:xfrm>
            <a:off x="872976" y="101224"/>
            <a:ext cx="378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of </a:t>
            </a: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MicroStripline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846A6-DE0E-86E8-2F3D-7231D5337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116" y="3919649"/>
            <a:ext cx="4717391" cy="2450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C7AC74-9D55-7029-A4DA-AE29653A3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494" y="4090220"/>
            <a:ext cx="4912506" cy="19847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44203C-54DA-5740-328A-044F27BEBC62}"/>
              </a:ext>
            </a:extLst>
          </p:cNvPr>
          <p:cNvSpPr/>
          <p:nvPr/>
        </p:nvSpPr>
        <p:spPr>
          <a:xfrm>
            <a:off x="4975122" y="2167788"/>
            <a:ext cx="2241755" cy="131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AI MODEL</a:t>
            </a:r>
          </a:p>
          <a:p>
            <a:pPr algn="ctr"/>
            <a:r>
              <a:rPr lang="en-US" b="1" dirty="0"/>
              <a:t>FOR LENGTH PREDICTION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8BA346-37D2-B47C-AF72-ED69B7598AB2}"/>
              </a:ext>
            </a:extLst>
          </p:cNvPr>
          <p:cNvCxnSpPr>
            <a:cxnSpLocks/>
          </p:cNvCxnSpPr>
          <p:nvPr/>
        </p:nvCxnSpPr>
        <p:spPr>
          <a:xfrm>
            <a:off x="3018503" y="2509460"/>
            <a:ext cx="1976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2BBFC0-5169-524A-61B9-6861AA4EFF4A}"/>
              </a:ext>
            </a:extLst>
          </p:cNvPr>
          <p:cNvCxnSpPr>
            <a:cxnSpLocks/>
          </p:cNvCxnSpPr>
          <p:nvPr/>
        </p:nvCxnSpPr>
        <p:spPr>
          <a:xfrm>
            <a:off x="3018503" y="3128891"/>
            <a:ext cx="1956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F7DE4C-9F61-894D-0B89-877F483A4141}"/>
              </a:ext>
            </a:extLst>
          </p:cNvPr>
          <p:cNvCxnSpPr>
            <a:stCxn id="9" idx="3"/>
          </p:cNvCxnSpPr>
          <p:nvPr/>
        </p:nvCxnSpPr>
        <p:spPr>
          <a:xfrm>
            <a:off x="7216877" y="2824091"/>
            <a:ext cx="2015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FECE54-559B-7CA2-B9C1-746E52048053}"/>
              </a:ext>
            </a:extLst>
          </p:cNvPr>
          <p:cNvSpPr txBox="1"/>
          <p:nvPr/>
        </p:nvSpPr>
        <p:spPr>
          <a:xfrm>
            <a:off x="3375102" y="2080512"/>
            <a:ext cx="68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9B50C8-ED88-7452-2BA9-DD07E179B7B2}"/>
              </a:ext>
            </a:extLst>
          </p:cNvPr>
          <p:cNvSpPr txBox="1"/>
          <p:nvPr/>
        </p:nvSpPr>
        <p:spPr>
          <a:xfrm>
            <a:off x="1834075" y="2265178"/>
            <a:ext cx="118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168AC-10D6-9368-8E9F-44D936CB6968}"/>
              </a:ext>
            </a:extLst>
          </p:cNvPr>
          <p:cNvSpPr txBox="1"/>
          <p:nvPr/>
        </p:nvSpPr>
        <p:spPr>
          <a:xfrm>
            <a:off x="1853740" y="2878792"/>
            <a:ext cx="124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S21 VALUE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D63D4A-A16E-2458-C2A7-283F926219D4}"/>
              </a:ext>
            </a:extLst>
          </p:cNvPr>
          <p:cNvSpPr txBox="1"/>
          <p:nvPr/>
        </p:nvSpPr>
        <p:spPr>
          <a:xfrm>
            <a:off x="9232487" y="2634510"/>
            <a:ext cx="98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14897C-14F6-D1BD-27BC-270DDE37F569}"/>
              </a:ext>
            </a:extLst>
          </p:cNvPr>
          <p:cNvSpPr txBox="1"/>
          <p:nvPr/>
        </p:nvSpPr>
        <p:spPr>
          <a:xfrm>
            <a:off x="7379469" y="2395199"/>
            <a:ext cx="84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F4B5E-AAE6-DE1F-7576-9D96539C7C0F}"/>
              </a:ext>
            </a:extLst>
          </p:cNvPr>
          <p:cNvSpPr txBox="1"/>
          <p:nvPr/>
        </p:nvSpPr>
        <p:spPr>
          <a:xfrm>
            <a:off x="4819473" y="3462012"/>
            <a:ext cx="3405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Fig(1). Block diagram of Model 2</a:t>
            </a:r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117071B5-D009-FBE4-BB18-5333185CE8A7}"/>
              </a:ext>
            </a:extLst>
          </p:cNvPr>
          <p:cNvSpPr txBox="1">
            <a:spLocks/>
          </p:cNvSpPr>
          <p:nvPr/>
        </p:nvSpPr>
        <p:spPr>
          <a:xfrm>
            <a:off x="9679215" y="3649099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E57DC2-970A-4B3E-BB1C-7A09969E49D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D8753F-8751-DFDA-ACBB-7660A25FA273}"/>
              </a:ext>
            </a:extLst>
          </p:cNvPr>
          <p:cNvSpPr txBox="1"/>
          <p:nvPr/>
        </p:nvSpPr>
        <p:spPr>
          <a:xfrm>
            <a:off x="2280892" y="6134454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Fig(2). Output of Model 2B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B1FBE7-1722-E236-5346-8D2E8B356811}"/>
              </a:ext>
            </a:extLst>
          </p:cNvPr>
          <p:cNvSpPr txBox="1"/>
          <p:nvPr/>
        </p:nvSpPr>
        <p:spPr>
          <a:xfrm>
            <a:off x="4975122" y="6347916"/>
            <a:ext cx="737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Fig(3). Heatmap visualization of Frequency vs S21 for Actual length and predicted length values</a:t>
            </a:r>
          </a:p>
        </p:txBody>
      </p:sp>
    </p:spTree>
    <p:extLst>
      <p:ext uri="{BB962C8B-B14F-4D97-AF65-F5344CB8AC3E}">
        <p14:creationId xmlns:p14="http://schemas.microsoft.com/office/powerpoint/2010/main" val="100118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18AEE4-86FD-2783-CFF6-E2FE01B59E94}"/>
              </a:ext>
            </a:extLst>
          </p:cNvPr>
          <p:cNvSpPr txBox="1"/>
          <p:nvPr/>
        </p:nvSpPr>
        <p:spPr>
          <a:xfrm>
            <a:off x="993058" y="191095"/>
            <a:ext cx="563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Frequency Selective Surfaces (FSS) Design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D515A-6398-3332-45E8-C5B88C4E8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478" y="807893"/>
            <a:ext cx="5642408" cy="228547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17F8F-2E0D-6935-CDFA-2C14341A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CE020-1CFD-8EE9-CAEB-F0F85DA5234C}"/>
              </a:ext>
            </a:extLst>
          </p:cNvPr>
          <p:cNvSpPr txBox="1"/>
          <p:nvPr/>
        </p:nvSpPr>
        <p:spPr>
          <a:xfrm>
            <a:off x="7163888" y="3098969"/>
            <a:ext cx="3642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Fig(5).Simulation Image of FSS in HFSS Software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52C3A-8243-2C66-BA36-353841C1D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013" y="241039"/>
            <a:ext cx="285531" cy="178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F5A7D-0B6E-84BA-2778-C99120F8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013" y="496597"/>
            <a:ext cx="285531" cy="171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A0EEAF-F79E-E435-A998-E7D81B54B8C4}"/>
              </a:ext>
            </a:extLst>
          </p:cNvPr>
          <p:cNvSpPr txBox="1"/>
          <p:nvPr/>
        </p:nvSpPr>
        <p:spPr>
          <a:xfrm>
            <a:off x="10826173" y="154917"/>
            <a:ext cx="880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Copper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646789-81D5-02D9-F48B-F8863C5A2CFF}"/>
              </a:ext>
            </a:extLst>
          </p:cNvPr>
          <p:cNvSpPr txBox="1"/>
          <p:nvPr/>
        </p:nvSpPr>
        <p:spPr>
          <a:xfrm>
            <a:off x="10806424" y="405626"/>
            <a:ext cx="1126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Substrate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D0C25-16DD-2B4C-024B-7A26D1322EB0}"/>
              </a:ext>
            </a:extLst>
          </p:cNvPr>
          <p:cNvSpPr txBox="1"/>
          <p:nvPr/>
        </p:nvSpPr>
        <p:spPr>
          <a:xfrm>
            <a:off x="993058" y="699170"/>
            <a:ext cx="6096000" cy="2124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S21 Prediction Results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Training Loss: 14.633203506469727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Validation Loss: 14.026500701904297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Optimal FSS parameters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(L1, L2, L3): [2.800000 3.462830 2.000000]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3405BC-5AAB-85F1-8E31-D133E900254E}"/>
              </a:ext>
            </a:extLst>
          </p:cNvPr>
          <p:cNvSpPr txBox="1"/>
          <p:nvPr/>
        </p:nvSpPr>
        <p:spPr>
          <a:xfrm>
            <a:off x="1387324" y="4445781"/>
            <a:ext cx="4774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Fig(4).Output of the Model (Optimal Parameters)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876EB9-3A85-4478-97B7-D6409820F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058" y="3093367"/>
            <a:ext cx="4477622" cy="5653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DB225A-EB80-5696-CEC9-E801EE7AC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058" y="3835488"/>
            <a:ext cx="4477622" cy="6102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54CFAA-C8CB-FAE9-BB4E-9CFD5EA4C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9741" y="3533758"/>
            <a:ext cx="4276513" cy="25324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6B7215-509B-2ABE-725A-EBADDAA0A95C}"/>
              </a:ext>
            </a:extLst>
          </p:cNvPr>
          <p:cNvSpPr txBox="1"/>
          <p:nvPr/>
        </p:nvSpPr>
        <p:spPr>
          <a:xfrm>
            <a:off x="6780915" y="6105894"/>
            <a:ext cx="542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Fig(6). Visualization of Freq(GHz) vs S21 of Predicted Values (dB)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99DD8B-A325-8F88-89CD-13C95460B9A3}"/>
              </a:ext>
            </a:extLst>
          </p:cNvPr>
          <p:cNvSpPr txBox="1"/>
          <p:nvPr/>
        </p:nvSpPr>
        <p:spPr>
          <a:xfrm>
            <a:off x="859870" y="479996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Outcomes: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plot of predicted S21 values closely align, confirming high prediction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 of IPSO for parameter optimization improved the model’s performance by accurately tuning structural parameters to meet target S21 values at specified frequencies.</a:t>
            </a:r>
          </a:p>
        </p:txBody>
      </p:sp>
    </p:spTree>
    <p:extLst>
      <p:ext uri="{BB962C8B-B14F-4D97-AF65-F5344CB8AC3E}">
        <p14:creationId xmlns:p14="http://schemas.microsoft.com/office/powerpoint/2010/main" val="143135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DF5B8D-B402-E4CA-24A3-5BA81A3F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8BA94-36B7-59D2-1AD6-B17308D11B06}"/>
              </a:ext>
            </a:extLst>
          </p:cNvPr>
          <p:cNvSpPr txBox="1"/>
          <p:nvPr/>
        </p:nvSpPr>
        <p:spPr>
          <a:xfrm>
            <a:off x="1356852" y="658761"/>
            <a:ext cx="563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Frequency Selective Surfaces (FSS) Design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E25F50-0EF3-A72D-6C24-9EABF137C659}"/>
              </a:ext>
            </a:extLst>
          </p:cNvPr>
          <p:cNvSpPr txBox="1"/>
          <p:nvPr/>
        </p:nvSpPr>
        <p:spPr>
          <a:xfrm>
            <a:off x="3902059" y="5554644"/>
            <a:ext cx="5140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Fig(7).Simulation Image of FSS in HFSS Software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AF8CA5-7FC7-1A56-4F6C-303C3946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736" y="5711617"/>
            <a:ext cx="389019" cy="243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A59C88-51B0-3C80-06C1-0DD46BFF2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736" y="6109887"/>
            <a:ext cx="389019" cy="233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93A88A-8593-2AE2-FA73-9715397236ED}"/>
              </a:ext>
            </a:extLst>
          </p:cNvPr>
          <p:cNvSpPr txBox="1"/>
          <p:nvPr/>
        </p:nvSpPr>
        <p:spPr>
          <a:xfrm>
            <a:off x="9871591" y="563767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Copper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9D9E6-5B86-866F-719D-E1DF574C7EC2}"/>
              </a:ext>
            </a:extLst>
          </p:cNvPr>
          <p:cNvSpPr txBox="1"/>
          <p:nvPr/>
        </p:nvSpPr>
        <p:spPr>
          <a:xfrm>
            <a:off x="9881423" y="6012430"/>
            <a:ext cx="112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Substrate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286490-0CA6-8F2F-18E8-E2269689A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996" y="1225814"/>
            <a:ext cx="9944566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3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090819-277D-3363-F76A-C3EA3E1FF484}"/>
              </a:ext>
            </a:extLst>
          </p:cNvPr>
          <p:cNvSpPr txBox="1"/>
          <p:nvPr/>
        </p:nvSpPr>
        <p:spPr>
          <a:xfrm>
            <a:off x="1012722" y="-72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Results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DDC51D-9A4E-1661-9900-E539E57E5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722" y="482656"/>
            <a:ext cx="10990225" cy="4065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FPN model achieved Mean Squared Error (MSE) and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Loss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within acceptable limits, indicating good predictive accuracy for S21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Outcomes: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plot of predicted S21 values closely align, confirming high prediction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 of IPSO for parameter optimization improved the model’s performance by accurately tuning structural parameters to meet target S21 values at specified frequencies.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S21 Prediction Results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Training Loss: 24.9625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Validation Loss: 24.7155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Optimal FSS parameters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W, W2): [6.81 1.0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.0]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918DD6-F011-DE9B-A539-3289BC5D418C}"/>
              </a:ext>
            </a:extLst>
          </p:cNvPr>
          <p:cNvSpPr txBox="1"/>
          <p:nvPr/>
        </p:nvSpPr>
        <p:spPr>
          <a:xfrm>
            <a:off x="4001670" y="6155197"/>
            <a:ext cx="500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Fig(8).Output of the Model (Optimal Parameters)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8A48343-F2C1-1491-B8B3-4C48E07C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1F782-12E2-0B82-64AD-43AECF440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301" y="5372957"/>
            <a:ext cx="5334462" cy="701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81D890-DCCA-9A7A-5596-858009400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944" y="4609960"/>
            <a:ext cx="7132938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1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A0BB9-5EB1-E75A-4BD1-C50B1D68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85E81-86A2-3A48-1D81-FC6CDBD92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35" y="722942"/>
            <a:ext cx="7700547" cy="5148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79948F-C2BE-71EF-8EE5-DB9CFF185B2C}"/>
              </a:ext>
            </a:extLst>
          </p:cNvPr>
          <p:cNvSpPr txBox="1"/>
          <p:nvPr/>
        </p:nvSpPr>
        <p:spPr>
          <a:xfrm>
            <a:off x="1160206" y="261277"/>
            <a:ext cx="224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Visualization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A510F-0491-E8C5-ACBC-0491C667C9E2}"/>
              </a:ext>
            </a:extLst>
          </p:cNvPr>
          <p:cNvSpPr txBox="1"/>
          <p:nvPr/>
        </p:nvSpPr>
        <p:spPr>
          <a:xfrm>
            <a:off x="2658424" y="5950392"/>
            <a:ext cx="752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Fig(9). Visualization of Frequency(GHz) vs S21 of Predicted Values (dB)</a:t>
            </a:r>
          </a:p>
        </p:txBody>
      </p:sp>
    </p:spTree>
    <p:extLst>
      <p:ext uri="{BB962C8B-B14F-4D97-AF65-F5344CB8AC3E}">
        <p14:creationId xmlns:p14="http://schemas.microsoft.com/office/powerpoint/2010/main" val="16811992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{6F59FD9E-B459-44A2-BFA9-804BAC255CE3}tf10001105</Template>
  <TotalTime>942</TotalTime>
  <Words>1198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Nirmala UI</vt:lpstr>
      <vt:lpstr>Times New Roman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EC21B1044 Chandra Sekhar S</dc:creator>
  <cp:lastModifiedBy>EC21B1044 Chandra Sekhar S</cp:lastModifiedBy>
  <cp:revision>12</cp:revision>
  <cp:lastPrinted>2024-09-04T10:30:04Z</cp:lastPrinted>
  <dcterms:created xsi:type="dcterms:W3CDTF">2024-09-03T20:50:06Z</dcterms:created>
  <dcterms:modified xsi:type="dcterms:W3CDTF">2024-11-08T13:14:10Z</dcterms:modified>
</cp:coreProperties>
</file>