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2"/>
    <p:sldId id="261" r:id="rId3"/>
    <p:sldId id="258" r:id="rId4"/>
    <p:sldId id="260" r:id="rId5"/>
    <p:sldId id="267" r:id="rId6"/>
    <p:sldId id="262" r:id="rId7"/>
    <p:sldId id="270" r:id="rId8"/>
    <p:sldId id="271" r:id="rId9"/>
    <p:sldId id="272" r:id="rId10"/>
    <p:sldId id="263" r:id="rId11"/>
    <p:sldId id="268"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754A7-2DF6-4D1C-B970-A941DB104166}" type="datetimeFigureOut">
              <a:rPr lang="en-IN" smtClean="0"/>
              <a:t>29-10-2024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05FA3-8DCF-4E0D-9A37-D06584AE0E2B}" type="slidenum">
              <a:rPr lang="en-IN" smtClean="0"/>
              <a:t>‹#›</a:t>
            </a:fld>
            <a:endParaRPr lang="en-IN"/>
          </a:p>
        </p:txBody>
      </p:sp>
    </p:spTree>
    <p:extLst>
      <p:ext uri="{BB962C8B-B14F-4D97-AF65-F5344CB8AC3E}">
        <p14:creationId xmlns:p14="http://schemas.microsoft.com/office/powerpoint/2010/main" val="98241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4C27693-287C-4CED-83AF-29E167B401B3}" type="datetime1">
              <a:rPr lang="en-US" smtClean="0"/>
              <a:t>10/29/2024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78ADA-8218-440C-A956-46DDFD54F527}"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C492F-C08B-469E-B29F-D24B6BBFABCF}"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383A2-BFD0-4893-9846-A5E02E07197E}"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88B8939-85FE-4992-ACDC-A3098A4ED334}" type="datetime1">
              <a:rPr lang="en-US" smtClean="0"/>
              <a:t>10/29/2024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2F512-9FD3-497A-A6BA-87C3BE0993BA}" type="datetime1">
              <a:rPr lang="en-US" smtClean="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AB1386-BB86-4C42-9856-52D0ED531371}" type="datetime1">
              <a:rPr lang="en-US" smtClean="0"/>
              <a:t>10/29/2024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1B5F2-4766-4338-A4AD-57C5EA23E810}" type="datetime1">
              <a:rPr lang="en-US" smtClean="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5BB47-B572-4C72-B4D4-83C4D8F44D52}" type="datetime1">
              <a:rPr lang="en-US" smtClean="0"/>
              <a:t>10/29/2024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DBEDA8-8317-4B89-A742-30D2429421EE}" type="datetime1">
              <a:rPr lang="en-US" smtClean="0"/>
              <a:t>10/29/2024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AB3F4D-91E8-4175-80F6-4C73B73D8020}" type="datetime1">
              <a:rPr lang="en-US" smtClean="0"/>
              <a:t>10/29/2024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8B28FB3-BCD9-49E2-9F55-4BEA5D954FD5}" type="datetime1">
              <a:rPr lang="en-US" smtClean="0"/>
              <a:t>10/29/2024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1" descr="logo31">
            <a:extLst>
              <a:ext uri="{FF2B5EF4-FFF2-40B4-BE49-F238E27FC236}">
                <a16:creationId xmlns:a16="http://schemas.microsoft.com/office/drawing/2014/main" id="{44BCFCF7-4018-9A7C-9B8B-9747F37F5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028" y="477162"/>
            <a:ext cx="1151220" cy="1044216"/>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E15367ED-4523-F108-26E1-BB2646E6274E}"/>
              </a:ext>
            </a:extLst>
          </p:cNvPr>
          <p:cNvSpPr>
            <a:spLocks noGrp="1" noChangeArrowheads="1"/>
          </p:cNvSpPr>
          <p:nvPr/>
        </p:nvSpPr>
        <p:spPr bwMode="auto">
          <a:xfrm>
            <a:off x="1275941" y="3005803"/>
            <a:ext cx="287337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Presented by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KAPA ADHEESHWAR REDDY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 EC21B1023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SADHU POORNA SAI</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No:EC21B1043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SANAPALA CHANDRA SEKHAR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No:EC21B1044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B.TECH Department of ECE,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NIT Puducherry, Karaikal,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016EDDF-213D-48FA-C800-BA4A68998A6B}"/>
              </a:ext>
            </a:extLst>
          </p:cNvPr>
          <p:cNvSpPr>
            <a:spLocks noChangeArrowheads="1"/>
          </p:cNvSpPr>
          <p:nvPr/>
        </p:nvSpPr>
        <p:spPr bwMode="auto">
          <a:xfrm>
            <a:off x="8425477" y="2860964"/>
            <a:ext cx="259873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Project Guide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 </a:t>
            </a:r>
            <a:r>
              <a:rPr kumimoji="0" lang="en-US" altLang="en-US" sz="1600" b="1"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Boopathi</a:t>
            </a: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Rani  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Assistant Professor,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Depatment</a:t>
            </a: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of ECE,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NIT Puducherry, Karaikal,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6A13843-EC19-7E0B-1098-C301D10DD6B5}"/>
              </a:ext>
            </a:extLst>
          </p:cNvPr>
          <p:cNvSpPr>
            <a:spLocks noGrp="1" noChangeArrowheads="1"/>
          </p:cNvSpPr>
          <p:nvPr/>
        </p:nvSpPr>
        <p:spPr bwMode="auto">
          <a:xfrm>
            <a:off x="2806653" y="477162"/>
            <a:ext cx="7043403" cy="118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राष्ट्रीय</a:t>
            </a:r>
            <a:r>
              <a:rPr kumimoji="0" lang="hi-IN"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प्रौद्योगिकी</a:t>
            </a:r>
            <a:r>
              <a:rPr kumimoji="0" lang="hi-IN"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संस्थान</a:t>
            </a:r>
            <a:r>
              <a:rPr kumimoji="0" lang="hi-IN"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पुदुच्चेरी</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NATIONAL INSTITUTE OF TECHNOLOGY PUDUCHERRY</a:t>
            </a:r>
          </a:p>
          <a:p>
            <a:pPr algn="ctr" defTabSz="914400" eaLnBrk="0" fontAlgn="base" hangingPunct="0">
              <a:spcBef>
                <a:spcPct val="0"/>
              </a:spcBef>
              <a:spcAft>
                <a:spcPct val="0"/>
              </a:spcAft>
            </a:pPr>
            <a:r>
              <a:rPr lang="en-US" sz="1800" b="1" dirty="0">
                <a:solidFill>
                  <a:srgbClr val="002060"/>
                </a:solidFill>
                <a:effectLst/>
                <a:latin typeface="Times New Roman" panose="02020603050405020304" pitchFamily="18" charset="0"/>
                <a:ea typeface="Times New Roman" panose="02020603050405020304" pitchFamily="18" charset="0"/>
              </a:rPr>
              <a:t>(An Institute of National Importance under </a:t>
            </a:r>
            <a:r>
              <a:rPr lang="en-US" sz="1800" b="1" dirty="0" err="1">
                <a:solidFill>
                  <a:srgbClr val="002060"/>
                </a:solidFill>
                <a:effectLst/>
                <a:latin typeface="Times New Roman" panose="02020603050405020304" pitchFamily="18" charset="0"/>
                <a:ea typeface="Times New Roman" panose="02020603050405020304" pitchFamily="18" charset="0"/>
              </a:rPr>
              <a:t>MoE</a:t>
            </a:r>
            <a:r>
              <a:rPr lang="en-US" sz="1800" b="1" dirty="0">
                <a:solidFill>
                  <a:srgbClr val="002060"/>
                </a:solidFill>
                <a:effectLst/>
                <a:latin typeface="Times New Roman" panose="02020603050405020304" pitchFamily="18" charset="0"/>
                <a:ea typeface="Times New Roman" panose="02020603050405020304" pitchFamily="18" charset="0"/>
              </a:rPr>
              <a:t>, Govt. of India)</a:t>
            </a:r>
            <a:endParaRPr lang="en-IN" sz="1800" dirty="0">
              <a:effectLst/>
              <a:latin typeface="Calibri" panose="020F050202020403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KARAIKAL – 609 609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AFA3028A-1897-E24B-7F22-0B0E41CCBCB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6">
            <a:extLst>
              <a:ext uri="{FF2B5EF4-FFF2-40B4-BE49-F238E27FC236}">
                <a16:creationId xmlns:a16="http://schemas.microsoft.com/office/drawing/2014/main" id="{3BC3A79E-F499-396F-2802-F7EAD3F9E56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a:extLst>
              <a:ext uri="{FF2B5EF4-FFF2-40B4-BE49-F238E27FC236}">
                <a16:creationId xmlns:a16="http://schemas.microsoft.com/office/drawing/2014/main" id="{2D29A9A4-725B-A9BA-240D-E7CEEF2FDA4E}"/>
              </a:ext>
            </a:extLst>
          </p:cNvPr>
          <p:cNvSpPr>
            <a:spLocks noChangeArrowheads="1"/>
          </p:cNvSpPr>
          <p:nvPr/>
        </p:nvSpPr>
        <p:spPr bwMode="auto">
          <a:xfrm>
            <a:off x="3628269" y="1881139"/>
            <a:ext cx="52504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Final Year project - </a:t>
            </a:r>
            <a:r>
              <a:rPr lang="en-US" alt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Second</a:t>
            </a:r>
            <a:r>
              <a:rPr kumimoji="0" lang="en-US" altLang="en-US" sz="18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Review Meeting</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AI Based Design for Frequency Selective Surface (FSS)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D038AFB4-0207-E2DE-C01E-7373AEE52759}"/>
              </a:ext>
            </a:extLst>
          </p:cNvPr>
          <p:cNvSpPr>
            <a:spLocks noChangeArrowheads="1"/>
          </p:cNvSpPr>
          <p:nvPr/>
        </p:nvSpPr>
        <p:spPr bwMode="auto">
          <a:xfrm>
            <a:off x="3696930" y="1776336"/>
            <a:ext cx="38542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 name="Slide Number Placeholder 1">
            <a:extLst>
              <a:ext uri="{FF2B5EF4-FFF2-40B4-BE49-F238E27FC236}">
                <a16:creationId xmlns:a16="http://schemas.microsoft.com/office/drawing/2014/main" id="{220E82C1-2135-DE84-123F-256E7225782C}"/>
              </a:ext>
            </a:extLst>
          </p:cNvPr>
          <p:cNvSpPr>
            <a:spLocks noGrp="1"/>
          </p:cNvSpPr>
          <p:nvPr>
            <p:ph type="sldNum" sz="quarter" idx="12"/>
          </p:nvPr>
        </p:nvSpPr>
        <p:spPr/>
        <p:txBody>
          <a:bodyPr/>
          <a:lstStyle/>
          <a:p>
            <a:fld id="{69E57DC2-970A-4B3E-BB1C-7A09969E49DF}" type="slidenum">
              <a:rPr lang="en-US" smtClean="0"/>
              <a:t>1</a:t>
            </a:fld>
            <a:endParaRPr lang="en-US" dirty="0"/>
          </a:p>
        </p:txBody>
      </p:sp>
    </p:spTree>
    <p:extLst>
      <p:ext uri="{BB962C8B-B14F-4D97-AF65-F5344CB8AC3E}">
        <p14:creationId xmlns:p14="http://schemas.microsoft.com/office/powerpoint/2010/main" val="222915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090819-277D-3363-F76A-C3EA3E1FF484}"/>
              </a:ext>
            </a:extLst>
          </p:cNvPr>
          <p:cNvSpPr txBox="1"/>
          <p:nvPr/>
        </p:nvSpPr>
        <p:spPr>
          <a:xfrm>
            <a:off x="1012722" y="-7233"/>
            <a:ext cx="6096000" cy="646331"/>
          </a:xfrm>
          <a:prstGeom prst="rect">
            <a:avLst/>
          </a:prstGeom>
          <a:noFill/>
        </p:spPr>
        <p:txBody>
          <a:bodyPr wrap="square">
            <a:spAutoFit/>
          </a:bodyPr>
          <a:lstStyle/>
          <a:p>
            <a:r>
              <a:rPr lang="en-IN" sz="3600" b="1" dirty="0"/>
              <a:t>Results</a:t>
            </a:r>
          </a:p>
        </p:txBody>
      </p:sp>
      <p:sp>
        <p:nvSpPr>
          <p:cNvPr id="7" name="Rectangle 2">
            <a:extLst>
              <a:ext uri="{FF2B5EF4-FFF2-40B4-BE49-F238E27FC236}">
                <a16:creationId xmlns:a16="http://schemas.microsoft.com/office/drawing/2014/main" id="{ECDDC51D-9A4E-1661-9900-E539E57E5DDA}"/>
              </a:ext>
            </a:extLst>
          </p:cNvPr>
          <p:cNvSpPr>
            <a:spLocks noChangeArrowheads="1"/>
          </p:cNvSpPr>
          <p:nvPr/>
        </p:nvSpPr>
        <p:spPr bwMode="auto">
          <a:xfrm>
            <a:off x="1012722" y="482656"/>
            <a:ext cx="10990225" cy="406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Performance:</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FPN model achieved Mean Squared Error (MSE) and </a:t>
            </a:r>
            <a:r>
              <a:rPr lang="en-US" altLang="en-US" dirty="0">
                <a:latin typeface="Calibri" panose="020F0502020204030204" pitchFamily="34" charset="0"/>
                <a:ea typeface="Calibri" panose="020F0502020204030204" pitchFamily="34" charset="0"/>
                <a:cs typeface="Calibri" panose="020F0502020204030204" pitchFamily="34" charset="0"/>
              </a:rPr>
              <a:t>Validation Loss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within acceptable limits, indicating good predictive accuracy for S21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Outcomes: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plot of predicted S21 values closely align, confirming high prediction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use of IPSO for parameter optimization improved the model’s performance by accurately tuning structural parameters to meet target S21 values at specified frequencies.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Output:</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S21 Prediction Results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Final Training Loss: 14.633203506469727</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Final Validation Loss: 14.026500701904297</a:t>
            </a:r>
          </a:p>
          <a:p>
            <a:pPr>
              <a:lnSpc>
                <a:spcPct val="107000"/>
              </a:lnSpc>
              <a:spcAft>
                <a:spcPts val="800"/>
              </a:spcAft>
            </a:pPr>
            <a:r>
              <a:rPr lang="en-US" b="1" kern="100" dirty="0">
                <a:effectLst/>
                <a:latin typeface="Calibri" panose="020F0502020204030204" pitchFamily="34" charset="0"/>
                <a:ea typeface="Calibri" panose="020F0502020204030204" pitchFamily="34" charset="0"/>
                <a:cs typeface="Calibri" panose="020F0502020204030204" pitchFamily="34" charset="0"/>
              </a:rPr>
              <a:t>Optimal FSS parameters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(L1, L2, L3): [2.800000 3.462830 2.000000]</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50918DD6-F011-DE9B-A539-3289BC5D418C}"/>
              </a:ext>
            </a:extLst>
          </p:cNvPr>
          <p:cNvSpPr txBox="1"/>
          <p:nvPr/>
        </p:nvSpPr>
        <p:spPr>
          <a:xfrm>
            <a:off x="4001670" y="6155197"/>
            <a:ext cx="5008861"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Fig(3).Output of the Model (Optimal Parameters)</a:t>
            </a:r>
          </a:p>
        </p:txBody>
      </p:sp>
      <p:pic>
        <p:nvPicPr>
          <p:cNvPr id="6" name="Picture 5">
            <a:extLst>
              <a:ext uri="{FF2B5EF4-FFF2-40B4-BE49-F238E27FC236}">
                <a16:creationId xmlns:a16="http://schemas.microsoft.com/office/drawing/2014/main" id="{0C0C9657-B9C2-8E2A-EA2A-BD6E2C0B1586}"/>
              </a:ext>
            </a:extLst>
          </p:cNvPr>
          <p:cNvPicPr>
            <a:picLocks noChangeAspect="1"/>
          </p:cNvPicPr>
          <p:nvPr/>
        </p:nvPicPr>
        <p:blipFill>
          <a:blip r:embed="rId2"/>
          <a:stretch>
            <a:fillRect/>
          </a:stretch>
        </p:blipFill>
        <p:spPr>
          <a:xfrm>
            <a:off x="3850301" y="4621201"/>
            <a:ext cx="5311600" cy="670618"/>
          </a:xfrm>
          <a:prstGeom prst="rect">
            <a:avLst/>
          </a:prstGeom>
        </p:spPr>
      </p:pic>
      <p:pic>
        <p:nvPicPr>
          <p:cNvPr id="10" name="Picture 9">
            <a:extLst>
              <a:ext uri="{FF2B5EF4-FFF2-40B4-BE49-F238E27FC236}">
                <a16:creationId xmlns:a16="http://schemas.microsoft.com/office/drawing/2014/main" id="{EBD42AAB-31CF-9714-447B-1DE163F73BB1}"/>
              </a:ext>
            </a:extLst>
          </p:cNvPr>
          <p:cNvPicPr>
            <a:picLocks noChangeAspect="1"/>
          </p:cNvPicPr>
          <p:nvPr/>
        </p:nvPicPr>
        <p:blipFill>
          <a:blip r:embed="rId3"/>
          <a:stretch>
            <a:fillRect/>
          </a:stretch>
        </p:blipFill>
        <p:spPr>
          <a:xfrm>
            <a:off x="3850301" y="5381190"/>
            <a:ext cx="5311600" cy="723963"/>
          </a:xfrm>
          <a:prstGeom prst="rect">
            <a:avLst/>
          </a:prstGeom>
        </p:spPr>
      </p:pic>
      <p:sp>
        <p:nvSpPr>
          <p:cNvPr id="12" name="Slide Number Placeholder 11">
            <a:extLst>
              <a:ext uri="{FF2B5EF4-FFF2-40B4-BE49-F238E27FC236}">
                <a16:creationId xmlns:a16="http://schemas.microsoft.com/office/drawing/2014/main" id="{28A48343-F2C1-1491-B8B3-4C48E07CC42C}"/>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93311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10D0A8-3D0B-21B6-3A05-B25C5153EA0C}"/>
              </a:ext>
            </a:extLst>
          </p:cNvPr>
          <p:cNvSpPr txBox="1"/>
          <p:nvPr/>
        </p:nvSpPr>
        <p:spPr>
          <a:xfrm>
            <a:off x="1219200" y="737937"/>
            <a:ext cx="2245358" cy="461665"/>
          </a:xfrm>
          <a:prstGeom prst="rect">
            <a:avLst/>
          </a:prstGeom>
          <a:noFill/>
        </p:spPr>
        <p:txBody>
          <a:bodyPr wrap="none" rtlCol="0">
            <a:spAutoFit/>
          </a:bodyPr>
          <a:lstStyle/>
          <a:p>
            <a:r>
              <a:rPr lang="en-IN" sz="2400" b="1" dirty="0">
                <a:latin typeface="Arial" panose="020B0604020202020204" pitchFamily="34" charset="0"/>
                <a:cs typeface="Arial" panose="020B0604020202020204" pitchFamily="34" charset="0"/>
              </a:rPr>
              <a:t>Visualization :</a:t>
            </a:r>
          </a:p>
        </p:txBody>
      </p:sp>
      <p:sp>
        <p:nvSpPr>
          <p:cNvPr id="5" name="TextBox 4">
            <a:extLst>
              <a:ext uri="{FF2B5EF4-FFF2-40B4-BE49-F238E27FC236}">
                <a16:creationId xmlns:a16="http://schemas.microsoft.com/office/drawing/2014/main" id="{011B1A11-7530-1347-4123-CDAB93020ABB}"/>
              </a:ext>
            </a:extLst>
          </p:cNvPr>
          <p:cNvSpPr txBox="1"/>
          <p:nvPr/>
        </p:nvSpPr>
        <p:spPr>
          <a:xfrm>
            <a:off x="2736563" y="6251172"/>
            <a:ext cx="7524368"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Fig(4). Visualization of Frequency(GHz) vs S21 of Predicted Values (dB)</a:t>
            </a:r>
          </a:p>
        </p:txBody>
      </p:sp>
      <p:pic>
        <p:nvPicPr>
          <p:cNvPr id="6" name="Picture 5">
            <a:extLst>
              <a:ext uri="{FF2B5EF4-FFF2-40B4-BE49-F238E27FC236}">
                <a16:creationId xmlns:a16="http://schemas.microsoft.com/office/drawing/2014/main" id="{07BC86A1-AA0F-2A63-D307-797EE2FB278A}"/>
              </a:ext>
            </a:extLst>
          </p:cNvPr>
          <p:cNvPicPr>
            <a:picLocks noChangeAspect="1"/>
          </p:cNvPicPr>
          <p:nvPr/>
        </p:nvPicPr>
        <p:blipFill>
          <a:blip r:embed="rId2"/>
          <a:stretch>
            <a:fillRect/>
          </a:stretch>
        </p:blipFill>
        <p:spPr>
          <a:xfrm>
            <a:off x="2650883" y="1385805"/>
            <a:ext cx="7994768" cy="4734258"/>
          </a:xfrm>
          <a:prstGeom prst="rect">
            <a:avLst/>
          </a:prstGeom>
        </p:spPr>
      </p:pic>
      <p:sp>
        <p:nvSpPr>
          <p:cNvPr id="7" name="Slide Number Placeholder 6">
            <a:extLst>
              <a:ext uri="{FF2B5EF4-FFF2-40B4-BE49-F238E27FC236}">
                <a16:creationId xmlns:a16="http://schemas.microsoft.com/office/drawing/2014/main" id="{ED8BB3F3-D327-D05E-D656-2EE34C4A512E}"/>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142700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DA2EF53-E394-14F9-65EB-1705CEE3BBF6}"/>
              </a:ext>
            </a:extLst>
          </p:cNvPr>
          <p:cNvSpPr>
            <a:spLocks noChangeArrowheads="1"/>
          </p:cNvSpPr>
          <p:nvPr/>
        </p:nvSpPr>
        <p:spPr bwMode="auto">
          <a:xfrm>
            <a:off x="868405" y="449128"/>
            <a:ext cx="11041945" cy="5589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Calibri" panose="020F0502020204030204" pitchFamily="34" charset="0"/>
                <a:ea typeface="Calibri" panose="020F0502020204030204" pitchFamily="34" charset="0"/>
                <a:cs typeface="Calibri" panose="020F0502020204030204" pitchFamily="34" charset="0"/>
              </a:rPr>
              <a:t>Conclusion :</a:t>
            </a: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Effectiveness of AI:</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AI demonstrated strong potential in automating and enhancing the design process for Frequency Selective Surfaces (FSS), showing high accuracy in predicting frequency responses.</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Optimization Capabilities: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developed Forward Prediction Network (FPN) and IPSO-based optimization provide a reliable framework for optimizing structural parameters, minimizing design iterations, and increasing adaptability to target specifications.</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Streamlined Process: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This AI-driven approach significantly simplifies the FSS design workflow, enabling efficient alignment with precise performance targets.</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Feasibility and Accuracy:</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close alignment between actual and predicted values validates the effectiveness of machine learning for automating and refining FSS design, ensuring both feasibility and accuracy in real-world applications.</a:t>
            </a:r>
          </a:p>
        </p:txBody>
      </p:sp>
      <p:sp>
        <p:nvSpPr>
          <p:cNvPr id="2" name="Slide Number Placeholder 1">
            <a:extLst>
              <a:ext uri="{FF2B5EF4-FFF2-40B4-BE49-F238E27FC236}">
                <a16:creationId xmlns:a16="http://schemas.microsoft.com/office/drawing/2014/main" id="{1F27B842-3C1A-76F8-56C6-480AA310046B}"/>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64904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2CB5D-1D39-3B5A-1F1F-148145E292CF}"/>
              </a:ext>
            </a:extLst>
          </p:cNvPr>
          <p:cNvSpPr txBox="1"/>
          <p:nvPr/>
        </p:nvSpPr>
        <p:spPr>
          <a:xfrm>
            <a:off x="1024544" y="965679"/>
            <a:ext cx="9871588" cy="646331"/>
          </a:xfrm>
          <a:prstGeom prst="rect">
            <a:avLst/>
          </a:prstGeom>
          <a:noFill/>
        </p:spPr>
        <p:txBody>
          <a:bodyPr wrap="square">
            <a:spAutoFit/>
          </a:bodyPr>
          <a:lstStyle/>
          <a:p>
            <a:pPr eaLnBrk="1" hangingPunct="1"/>
            <a:r>
              <a:rPr lang="en-US" altLang="en-US" sz="3600" b="1" dirty="0">
                <a:latin typeface="Calibri" panose="020F0502020204030204" pitchFamily="34" charset="0"/>
                <a:ea typeface="Calibri" panose="020F0502020204030204" pitchFamily="34" charset="0"/>
                <a:cs typeface="Calibri" panose="020F0502020204030204" pitchFamily="34" charset="0"/>
              </a:rPr>
              <a:t>References :</a:t>
            </a:r>
          </a:p>
        </p:txBody>
      </p:sp>
      <p:sp>
        <p:nvSpPr>
          <p:cNvPr id="4" name="Rectangle 1">
            <a:extLst>
              <a:ext uri="{FF2B5EF4-FFF2-40B4-BE49-F238E27FC236}">
                <a16:creationId xmlns:a16="http://schemas.microsoft.com/office/drawing/2014/main" id="{646829DD-AB9D-3A5A-5A87-DF9DDDC0A97E}"/>
              </a:ext>
            </a:extLst>
          </p:cNvPr>
          <p:cNvSpPr>
            <a:spLocks noChangeArrowheads="1"/>
          </p:cNvSpPr>
          <p:nvPr/>
        </p:nvSpPr>
        <p:spPr bwMode="auto">
          <a:xfrm rot="10800000" flipV="1">
            <a:off x="1024543" y="1697546"/>
            <a:ext cx="10897380" cy="234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000" dirty="0"/>
              <a:t>R. Cong, C. Zhang, N. Liu, K. Yang, X. Gao, and X. Sheng, "A Novel Method for Frequency Selective Surface Design Using Deep Learning with Improved Particle Swarm Algorithm," </a:t>
            </a:r>
            <a:r>
              <a:rPr lang="en-IN" sz="2000" i="1" dirty="0"/>
              <a:t>2022 IEEE the 9th International Symposium on Microwave, Antenna, Propagation and EMC Technologies for Wireless Communications (MAPE)</a:t>
            </a:r>
            <a:r>
              <a:rPr lang="en-IN" sz="2000" dirty="0"/>
              <a:t>, 2022, pp. 374-379, </a:t>
            </a:r>
            <a:r>
              <a:rPr lang="en-IN" sz="2000" dirty="0" err="1"/>
              <a:t>doi</a:t>
            </a:r>
            <a:r>
              <a:rPr lang="en-IN" sz="2000" dirty="0"/>
              <a:t>: 10.1109/MAPE53743.2022.9935221.</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2B329C0-BF70-35BB-D96C-971AD5C936F0}"/>
              </a:ext>
            </a:extLst>
          </p:cNvPr>
          <p:cNvSpPr txBox="1"/>
          <p:nvPr/>
        </p:nvSpPr>
        <p:spPr>
          <a:xfrm>
            <a:off x="1267612" y="5460933"/>
            <a:ext cx="9871588" cy="646331"/>
          </a:xfrm>
          <a:prstGeom prst="rect">
            <a:avLst/>
          </a:prstGeom>
          <a:noFill/>
        </p:spPr>
        <p:txBody>
          <a:bodyPr wrap="square">
            <a:spAutoFit/>
          </a:bodyPr>
          <a:lstStyle/>
          <a:p>
            <a:pPr algn="ctr" eaLnBrk="1" hangingPunct="1"/>
            <a:r>
              <a:rPr lang="en-US" altLang="en-US" sz="3600" b="1" dirty="0"/>
              <a:t>Thank You</a:t>
            </a:r>
          </a:p>
        </p:txBody>
      </p:sp>
      <p:sp>
        <p:nvSpPr>
          <p:cNvPr id="2" name="Slide Number Placeholder 1">
            <a:extLst>
              <a:ext uri="{FF2B5EF4-FFF2-40B4-BE49-F238E27FC236}">
                <a16:creationId xmlns:a16="http://schemas.microsoft.com/office/drawing/2014/main" id="{8324A62F-F1FB-E68D-B71F-44B98560741A}"/>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94024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25731A-98C5-0D95-54C1-0A0DA93CD1A4}"/>
              </a:ext>
            </a:extLst>
          </p:cNvPr>
          <p:cNvSpPr txBox="1"/>
          <p:nvPr/>
        </p:nvSpPr>
        <p:spPr>
          <a:xfrm>
            <a:off x="988142" y="115272"/>
            <a:ext cx="10215716" cy="6350456"/>
          </a:xfrm>
          <a:prstGeom prst="rect">
            <a:avLst/>
          </a:prstGeom>
          <a:noFill/>
        </p:spPr>
        <p:txBody>
          <a:bodyPr wrap="square">
            <a:spAutoFit/>
          </a:bodyPr>
          <a:lstStyle/>
          <a:p>
            <a:pPr algn="just">
              <a:lnSpc>
                <a:spcPct val="150000"/>
              </a:lnSpc>
              <a:spcAft>
                <a:spcPts val="800"/>
              </a:spcAft>
            </a:pPr>
            <a:r>
              <a:rPr lang="en-IN" sz="2800" b="1" kern="100" dirty="0">
                <a:effectLst/>
                <a:latin typeface="Calibri" panose="020F0502020204030204" pitchFamily="34" charset="0"/>
                <a:ea typeface="Calibri" panose="020F0502020204030204" pitchFamily="34" charset="0"/>
                <a:cs typeface="Calibri" panose="020F0502020204030204" pitchFamily="34" charset="0"/>
              </a:rPr>
              <a:t>Introduction:</a:t>
            </a:r>
            <a:endParaRPr lang="en-IN" sz="2800" kern="1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ts val="700"/>
              </a:spcAft>
              <a:buClrTx/>
              <a:buSzTx/>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Frequency Selective Surfaces (FSS)?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Frequency Selective Surfaces (FSS) are specialized structures used in modern wireless communication systems.</a:t>
            </a: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They play a crucial role in filtering, controlling, and modifying electromagnetic waves.</a:t>
            </a:r>
          </a:p>
          <a:p>
            <a:pPr marL="0" marR="0" lvl="0" indent="0" algn="l" defTabSz="914400" rtl="0" eaLnBrk="0" fontAlgn="base" latinLnBrk="0" hangingPunct="0">
              <a:lnSpc>
                <a:spcPct val="100000"/>
              </a:lnSpc>
              <a:spcBef>
                <a:spcPct val="0"/>
              </a:spcBef>
              <a:spcAft>
                <a:spcPts val="700"/>
              </a:spcAft>
              <a:buClrTx/>
              <a:buSzTx/>
              <a:buFontTx/>
              <a:buChar char="•"/>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ts val="700"/>
              </a:spcAft>
              <a:buClrTx/>
              <a:buSzTx/>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Applications of FSS: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FSS is used to enhance the performance of antennas by filtering specific frequencies.</a:t>
            </a: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FSS helps in shielding electronic devices from unwanted electromagnetic interference.</a:t>
            </a: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FSS structures are integral in managing signal propagation and improving overall system efficiency.</a:t>
            </a:r>
          </a:p>
          <a:p>
            <a:pPr marL="0" marR="0" lvl="0" indent="0" algn="l" defTabSz="914400" rtl="0" eaLnBrk="0" fontAlgn="base" latinLnBrk="0" hangingPunct="0">
              <a:lnSpc>
                <a:spcPct val="100000"/>
              </a:lnSpc>
              <a:spcBef>
                <a:spcPct val="0"/>
              </a:spcBef>
              <a:spcAft>
                <a:spcPts val="700"/>
              </a:spcAft>
              <a:buClrTx/>
              <a:buSzTx/>
              <a:buFontTx/>
              <a:buChar char="•"/>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ts val="700"/>
              </a:spcAft>
              <a:buClrTx/>
              <a:buSzTx/>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Challenges in FSS Design:</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Traditional Design Methods: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Designing FSS typically involves iterative processes that are computationally expensive and time-consuming.</a:t>
            </a: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Complexity: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Achieving the desired electromagnetic properties through traditional methods requires significant expertise and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1DAF84D2-8DAE-BADA-C62E-9A135E109C5E}"/>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67185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554584-78CE-760A-3363-A6872041EC52}"/>
              </a:ext>
            </a:extLst>
          </p:cNvPr>
          <p:cNvSpPr txBox="1"/>
          <p:nvPr/>
        </p:nvSpPr>
        <p:spPr>
          <a:xfrm>
            <a:off x="929148" y="231494"/>
            <a:ext cx="10842305" cy="2472472"/>
          </a:xfrm>
          <a:prstGeom prst="rect">
            <a:avLst/>
          </a:prstGeom>
          <a:noFill/>
        </p:spPr>
        <p:txBody>
          <a:bodyPr wrap="square">
            <a:spAutoFit/>
          </a:bodyPr>
          <a:lstStyle/>
          <a:p>
            <a:pPr algn="just">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Designing </a:t>
            </a:r>
            <a:r>
              <a:rPr lang="en-IN" sz="2000" b="1" kern="100" dirty="0">
                <a:effectLst/>
                <a:latin typeface="Calibri" panose="020F0502020204030204" pitchFamily="34" charset="0"/>
                <a:ea typeface="Calibri" panose="020F0502020204030204" pitchFamily="34" charset="0"/>
                <a:cs typeface="Calibri" panose="020F0502020204030204" pitchFamily="34" charset="0"/>
              </a:rPr>
              <a:t>FSS</a:t>
            </a:r>
            <a:r>
              <a:rPr lang="en-IN" sz="2000" kern="100" dirty="0">
                <a:effectLst/>
                <a:latin typeface="Calibri" panose="020F0502020204030204" pitchFamily="34" charset="0"/>
                <a:ea typeface="Calibri" panose="020F0502020204030204" pitchFamily="34" charset="0"/>
                <a:cs typeface="Calibri" panose="020F0502020204030204" pitchFamily="34" charset="0"/>
              </a:rPr>
              <a:t> with specific electromagnetic properties traditionally requires significant computational resources, expertise, and time. Additionally, managing large datasets for AI-driven designs is a challenge. The need arises for more efficient, data-driven models that maintain high accuracy while reducing the computational load. This project aims to develop AI-based models that address these challenges, improving the design efficiency of FSS for applications in wireless communication, antenna design, and electromagnetic shielding.</a:t>
            </a:r>
          </a:p>
        </p:txBody>
      </p:sp>
      <p:sp>
        <p:nvSpPr>
          <p:cNvPr id="4" name="TextBox 3">
            <a:extLst>
              <a:ext uri="{FF2B5EF4-FFF2-40B4-BE49-F238E27FC236}">
                <a16:creationId xmlns:a16="http://schemas.microsoft.com/office/drawing/2014/main" id="{5EC29DC9-FED3-5D5D-558B-6047A2D2D7C0}"/>
              </a:ext>
            </a:extLst>
          </p:cNvPr>
          <p:cNvSpPr txBox="1"/>
          <p:nvPr/>
        </p:nvSpPr>
        <p:spPr>
          <a:xfrm>
            <a:off x="929148" y="2394053"/>
            <a:ext cx="10505768" cy="3724096"/>
          </a:xfrm>
          <a:prstGeom prst="rect">
            <a:avLst/>
          </a:prstGeom>
          <a:noFill/>
        </p:spPr>
        <p:txBody>
          <a:bodyPr wrap="square">
            <a:spAutoFit/>
          </a:bodyPr>
          <a:lstStyle/>
          <a:p>
            <a:pPr>
              <a:lnSpc>
                <a:spcPct val="200000"/>
              </a:lnSpc>
            </a:pPr>
            <a:r>
              <a:rPr lang="en-US" sz="2800" b="1" dirty="0">
                <a:latin typeface="Calibri" panose="020F0502020204030204" pitchFamily="34" charset="0"/>
                <a:ea typeface="Calibri" panose="020F0502020204030204" pitchFamily="34" charset="0"/>
                <a:cs typeface="Calibri" panose="020F0502020204030204" pitchFamily="34" charset="0"/>
              </a:rPr>
              <a:t>Objectives:</a:t>
            </a:r>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Develop an AI-Based FSS Design Framework:</a:t>
            </a:r>
            <a:r>
              <a:rPr lang="en-US" sz="2000" dirty="0">
                <a:latin typeface="Calibri" panose="020F0502020204030204" pitchFamily="34" charset="0"/>
                <a:ea typeface="Calibri" panose="020F0502020204030204" pitchFamily="34" charset="0"/>
                <a:cs typeface="Calibri" panose="020F0502020204030204" pitchFamily="34" charset="0"/>
              </a:rPr>
              <a:t> Implement an efficient design method for Frequency Selective Surfaces (FSS) using a deep neural network-based to predict transmission coefficients.</a:t>
            </a:r>
          </a:p>
          <a:p>
            <a:r>
              <a:rPr lang="en-US" sz="2000" b="1" dirty="0">
                <a:latin typeface="Calibri" panose="020F0502020204030204" pitchFamily="34" charset="0"/>
                <a:ea typeface="Calibri" panose="020F0502020204030204" pitchFamily="34" charset="0"/>
                <a:cs typeface="Calibri" panose="020F0502020204030204" pitchFamily="34" charset="0"/>
              </a:rPr>
              <a:t>Enhance Optimization Efficiency:</a:t>
            </a:r>
            <a:r>
              <a:rPr lang="en-US" sz="2000" dirty="0">
                <a:latin typeface="Calibri" panose="020F0502020204030204" pitchFamily="34" charset="0"/>
                <a:ea typeface="Calibri" panose="020F0502020204030204" pitchFamily="34" charset="0"/>
                <a:cs typeface="Calibri" panose="020F0502020204030204" pitchFamily="34" charset="0"/>
              </a:rPr>
              <a:t> Integrate the Optimization algorithm with the deep neural network to iteratively optimize FSS structural parameters, achieving faster convergence with high accuracy.</a:t>
            </a:r>
          </a:p>
          <a:p>
            <a:r>
              <a:rPr lang="en-US" sz="2000" b="1" dirty="0">
                <a:latin typeface="Calibri" panose="020F0502020204030204" pitchFamily="34" charset="0"/>
                <a:ea typeface="Calibri" panose="020F0502020204030204" pitchFamily="34" charset="0"/>
                <a:cs typeface="Calibri" panose="020F0502020204030204" pitchFamily="34" charset="0"/>
              </a:rPr>
              <a:t>Improve Design Accuracy:</a:t>
            </a:r>
            <a:r>
              <a:rPr lang="en-US" sz="2000" dirty="0">
                <a:latin typeface="Calibri" panose="020F0502020204030204" pitchFamily="34" charset="0"/>
                <a:ea typeface="Calibri" panose="020F0502020204030204" pitchFamily="34" charset="0"/>
                <a:cs typeface="Calibri" panose="020F0502020204030204" pitchFamily="34" charset="0"/>
              </a:rPr>
              <a:t> Achieve accurate FSS design results by minimizing errors in transmission coefficients at key frequency points.</a:t>
            </a:r>
          </a:p>
          <a:p>
            <a:r>
              <a:rPr lang="en-US" sz="2000" b="1" dirty="0">
                <a:latin typeface="Calibri" panose="020F0502020204030204" pitchFamily="34" charset="0"/>
                <a:ea typeface="Calibri" panose="020F0502020204030204" pitchFamily="34" charset="0"/>
                <a:cs typeface="Calibri" panose="020F0502020204030204" pitchFamily="34" charset="0"/>
              </a:rPr>
              <a:t>Reduce Computational Time:</a:t>
            </a:r>
            <a:r>
              <a:rPr lang="en-US" sz="2000" dirty="0">
                <a:latin typeface="Calibri" panose="020F0502020204030204" pitchFamily="34" charset="0"/>
                <a:ea typeface="Calibri" panose="020F0502020204030204" pitchFamily="34" charset="0"/>
                <a:cs typeface="Calibri" panose="020F0502020204030204" pitchFamily="34" charset="0"/>
              </a:rPr>
              <a:t> Increase design efficiency compared to traditional methods, making FSS design faster and more adaptable for practical applications.</a:t>
            </a:r>
          </a:p>
        </p:txBody>
      </p:sp>
      <p:sp>
        <p:nvSpPr>
          <p:cNvPr id="2" name="Slide Number Placeholder 1">
            <a:extLst>
              <a:ext uri="{FF2B5EF4-FFF2-40B4-BE49-F238E27FC236}">
                <a16:creationId xmlns:a16="http://schemas.microsoft.com/office/drawing/2014/main" id="{F5C16E3A-F0E0-58A2-B0B7-2A8446AA8949}"/>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84629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EE3DD009-5AB1-B57A-53F7-53C7AF0754A9}"/>
              </a:ext>
            </a:extLst>
          </p:cNvPr>
          <p:cNvSpPr>
            <a:spLocks noChangeArrowheads="1"/>
          </p:cNvSpPr>
          <p:nvPr/>
        </p:nvSpPr>
        <p:spPr bwMode="auto">
          <a:xfrm>
            <a:off x="882317" y="823158"/>
            <a:ext cx="11197388" cy="521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Methodology:</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Preprocessing</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Simulation datasets with structural parameters ( l1 , l2 , l3) </a:t>
            </a:r>
            <a:r>
              <a:rPr lang="en-US" dirty="0">
                <a:latin typeface="Calibri" panose="020F0502020204030204" pitchFamily="34" charset="0"/>
                <a:ea typeface="Calibri" panose="020F0502020204030204" pitchFamily="34" charset="0"/>
                <a:cs typeface="Calibri" panose="020F0502020204030204" pitchFamily="34" charset="0"/>
              </a:rPr>
              <a:t>and S21 values were imported and grouped to form a consolidated dataset for training and analysis.</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Feature and Target Preparation</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Structural parameters were used as input features, while S21 values, converted from dB, served as the target output. The data was then split into training and testing sets for model validation.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Network Design (FPN)</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deep neural network with multiple dense layers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LeakyReLU</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activation functions was built. This model, trained on the dataset, learned the relationship between structural parameters and S21 values, enabling accurate frequency response predictions.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C9B8EBFF-D743-2FDC-FCB3-3E492794EC79}"/>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59640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8F8AD-E594-CE6E-AA46-5EEC75131725}"/>
              </a:ext>
            </a:extLst>
          </p:cNvPr>
          <p:cNvSpPr txBox="1"/>
          <p:nvPr/>
        </p:nvSpPr>
        <p:spPr>
          <a:xfrm>
            <a:off x="1113199" y="707742"/>
            <a:ext cx="10202779" cy="4619854"/>
          </a:xfrm>
          <a:prstGeom prst="rect">
            <a:avLst/>
          </a:prstGeom>
          <a:noFill/>
        </p:spPr>
        <p:txBody>
          <a:bodyPr wrap="square">
            <a:spAutoFit/>
          </a:bodyPr>
          <a:lstStyle/>
          <a:p>
            <a:pPr defTabSz="914400" eaLnBrk="0" fontAlgn="base" hangingPunct="0">
              <a:lnSpc>
                <a:spcPct val="150000"/>
              </a:lnSpc>
              <a:spcBef>
                <a:spcPct val="0"/>
              </a:spcBef>
              <a:spcAft>
                <a:spcPct val="0"/>
              </a:spcAft>
              <a:buFontTx/>
              <a:buAutoNum type="arabicPeriod" startAt="5"/>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Optimization (IPSO)</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IPSO algorithm was used to optimize structural parameters for target S21 values at specific frequencies. IPSO adjusted particle velocities and positions to find optimal parameters that align with desired S21 values.</a:t>
            </a: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Target S21 Definition</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Target S21 values were interpolated across the frequency range .</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Optimization and Fitness Evaluation</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IPSO ran for 200 iterations, optimizing structural parameters by minimizing the difference between predicted and target S21 values. </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lang="en-US" altLang="en-US" dirty="0">
                <a:latin typeface="Calibri" panose="020F0502020204030204" pitchFamily="34" charset="0"/>
                <a:ea typeface="Calibri" panose="020F0502020204030204" pitchFamily="34" charset="0"/>
                <a:cs typeface="Calibri" panose="020F0502020204030204" pitchFamily="34" charset="0"/>
              </a:rPr>
              <a:t>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Results and Visualization</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optimized parameters were used with the FPN model to predict S21 values, which were then plotted against target values for a visual comparison of design accuracy and model performance.</a:t>
            </a:r>
          </a:p>
        </p:txBody>
      </p:sp>
      <p:sp>
        <p:nvSpPr>
          <p:cNvPr id="2" name="Slide Number Placeholder 1">
            <a:extLst>
              <a:ext uri="{FF2B5EF4-FFF2-40B4-BE49-F238E27FC236}">
                <a16:creationId xmlns:a16="http://schemas.microsoft.com/office/drawing/2014/main" id="{453E2515-3B8F-42DC-04FE-688EE4001FCD}"/>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27125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770283-7F96-4D53-E8F9-718A2CEF46D6}"/>
              </a:ext>
            </a:extLst>
          </p:cNvPr>
          <p:cNvPicPr>
            <a:picLocks noChangeAspect="1"/>
          </p:cNvPicPr>
          <p:nvPr/>
        </p:nvPicPr>
        <p:blipFill>
          <a:blip r:embed="rId2"/>
          <a:stretch>
            <a:fillRect/>
          </a:stretch>
        </p:blipFill>
        <p:spPr>
          <a:xfrm>
            <a:off x="3781618" y="866228"/>
            <a:ext cx="4999153" cy="5380186"/>
          </a:xfrm>
          <a:prstGeom prst="rect">
            <a:avLst/>
          </a:prstGeom>
        </p:spPr>
      </p:pic>
      <p:sp>
        <p:nvSpPr>
          <p:cNvPr id="5" name="TextBox 4">
            <a:extLst>
              <a:ext uri="{FF2B5EF4-FFF2-40B4-BE49-F238E27FC236}">
                <a16:creationId xmlns:a16="http://schemas.microsoft.com/office/drawing/2014/main" id="{4ACBF1E9-6ADB-EEDB-12F4-25BC5E538EA8}"/>
              </a:ext>
            </a:extLst>
          </p:cNvPr>
          <p:cNvSpPr txBox="1"/>
          <p:nvPr/>
        </p:nvSpPr>
        <p:spPr>
          <a:xfrm>
            <a:off x="5209378" y="288155"/>
            <a:ext cx="1773242" cy="461665"/>
          </a:xfrm>
          <a:prstGeom prst="rect">
            <a:avLst/>
          </a:prstGeom>
          <a:noFill/>
        </p:spPr>
        <p:txBody>
          <a:bodyPr wrap="none" rtlCol="0">
            <a:spAutoFit/>
          </a:bodyPr>
          <a:lstStyle/>
          <a:p>
            <a:r>
              <a:rPr lang="en-IN" sz="2400" b="1" dirty="0">
                <a:latin typeface="Arial" panose="020B0604020202020204" pitchFamily="34" charset="0"/>
                <a:cs typeface="Arial" panose="020B0604020202020204" pitchFamily="34" charset="0"/>
              </a:rPr>
              <a:t>Flow Chart</a:t>
            </a:r>
          </a:p>
        </p:txBody>
      </p:sp>
      <p:sp>
        <p:nvSpPr>
          <p:cNvPr id="7" name="TextBox 6">
            <a:extLst>
              <a:ext uri="{FF2B5EF4-FFF2-40B4-BE49-F238E27FC236}">
                <a16:creationId xmlns:a16="http://schemas.microsoft.com/office/drawing/2014/main" id="{9CED8261-54D1-948C-D07F-980225BAAF02}"/>
              </a:ext>
            </a:extLst>
          </p:cNvPr>
          <p:cNvSpPr txBox="1"/>
          <p:nvPr/>
        </p:nvSpPr>
        <p:spPr>
          <a:xfrm>
            <a:off x="3935393" y="6362822"/>
            <a:ext cx="4718921" cy="369332"/>
          </a:xfrm>
          <a:prstGeom prst="rect">
            <a:avLst/>
          </a:prstGeom>
          <a:noFill/>
        </p:spPr>
        <p:txBody>
          <a:bodyPr wrap="none" rtlCol="0">
            <a:spAutoFit/>
          </a:bodyPr>
          <a:lstStyle/>
          <a:p>
            <a:r>
              <a:rPr lang="en-IN" dirty="0"/>
              <a:t>Fig(1).Flow Chart for the Construction of Model</a:t>
            </a:r>
          </a:p>
        </p:txBody>
      </p:sp>
      <p:sp>
        <p:nvSpPr>
          <p:cNvPr id="2" name="Slide Number Placeholder 1">
            <a:extLst>
              <a:ext uri="{FF2B5EF4-FFF2-40B4-BE49-F238E27FC236}">
                <a16:creationId xmlns:a16="http://schemas.microsoft.com/office/drawing/2014/main" id="{5C372A46-6743-00E0-45AA-1DF4CD953EDA}"/>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13055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FBF05-A3D1-1892-AB36-631D25427DF6}"/>
              </a:ext>
            </a:extLst>
          </p:cNvPr>
          <p:cNvSpPr txBox="1"/>
          <p:nvPr/>
        </p:nvSpPr>
        <p:spPr>
          <a:xfrm>
            <a:off x="1081548" y="1028343"/>
            <a:ext cx="10363200" cy="4801314"/>
          </a:xfrm>
          <a:prstGeom prst="rect">
            <a:avLst/>
          </a:prstGeom>
          <a:noFill/>
        </p:spPr>
        <p:txBody>
          <a:bodyPr wrap="square">
            <a:spAutoFit/>
          </a:bodyPr>
          <a:lstStyle/>
          <a:p>
            <a:pPr>
              <a:lnSpc>
                <a:spcPct val="200000"/>
              </a:lnSpc>
            </a:pPr>
            <a:r>
              <a:rPr lang="en-US" sz="2400" b="1" dirty="0">
                <a:latin typeface="Calibri" panose="020F0502020204030204" pitchFamily="34" charset="0"/>
                <a:ea typeface="Calibri" panose="020F0502020204030204" pitchFamily="34" charset="0"/>
                <a:cs typeface="Calibri" panose="020F0502020204030204" pitchFamily="34" charset="0"/>
              </a:rPr>
              <a:t>What is FPN?</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A forward prediction network is a neural network designed to predict future values in a sequence using historical data.</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Replaces traditional, computationally heavy simulations, enabling faster FSS performance predictions.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Maps FSS structural parameters to their transmission responses, accelerating the design process while ensuring accuracy.</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Composed of dense layers with </a:t>
            </a:r>
            <a:r>
              <a:rPr lang="en-US" sz="2000" dirty="0" err="1">
                <a:latin typeface="Calibri" panose="020F0502020204030204" pitchFamily="34" charset="0"/>
                <a:ea typeface="Calibri" panose="020F0502020204030204" pitchFamily="34" charset="0"/>
                <a:cs typeface="Calibri" panose="020F0502020204030204" pitchFamily="34" charset="0"/>
              </a:rPr>
              <a:t>LeakyReLU</a:t>
            </a:r>
            <a:r>
              <a:rPr lang="en-US" sz="2000" dirty="0">
                <a:latin typeface="Calibri" panose="020F0502020204030204" pitchFamily="34" charset="0"/>
                <a:ea typeface="Calibri" panose="020F0502020204030204" pitchFamily="34" charset="0"/>
                <a:cs typeface="Calibri" panose="020F0502020204030204" pitchFamily="34" charset="0"/>
              </a:rPr>
              <a:t> activations to capture complex, non-linear relationships.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Outputs predictions in a linear scale, simplifying training and achieving smoother prediction curves.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Facilitates rapid, efficient design iterations, significantly enhancing FSS adaptability and design efficiency.</a:t>
            </a:r>
          </a:p>
          <a:p>
            <a:endParaRPr lang="en-IN" dirty="0"/>
          </a:p>
        </p:txBody>
      </p:sp>
      <p:sp>
        <p:nvSpPr>
          <p:cNvPr id="2" name="Slide Number Placeholder 1">
            <a:extLst>
              <a:ext uri="{FF2B5EF4-FFF2-40B4-BE49-F238E27FC236}">
                <a16:creationId xmlns:a16="http://schemas.microsoft.com/office/drawing/2014/main" id="{077AB232-FF7A-F256-5B3E-225EE8FBEA74}"/>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265121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684436-A07A-4618-2D3B-3F02E9964659}"/>
              </a:ext>
            </a:extLst>
          </p:cNvPr>
          <p:cNvSpPr txBox="1"/>
          <p:nvPr/>
        </p:nvSpPr>
        <p:spPr>
          <a:xfrm>
            <a:off x="1179871" y="1246238"/>
            <a:ext cx="10432027" cy="3908762"/>
          </a:xfrm>
          <a:prstGeom prst="rect">
            <a:avLst/>
          </a:prstGeom>
          <a:noFill/>
        </p:spPr>
        <p:txBody>
          <a:bodyPr wrap="square">
            <a:spAutoFit/>
          </a:bodyPr>
          <a:lstStyle/>
          <a:p>
            <a:pPr>
              <a:lnSpc>
                <a:spcPct val="200000"/>
              </a:lnSpc>
            </a:pPr>
            <a:r>
              <a:rPr lang="en-US" sz="2400" b="1" dirty="0">
                <a:latin typeface="Calibri" panose="020F0502020204030204" pitchFamily="34" charset="0"/>
                <a:ea typeface="Calibri" panose="020F0502020204030204" pitchFamily="34" charset="0"/>
                <a:cs typeface="Calibri" panose="020F0502020204030204" pitchFamily="34" charset="0"/>
              </a:rPr>
              <a:t>What is IPSO?</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Improved Particle Swarm Optimization (IPSO) is an enhanced version of the Particle Swarm Optimization (PSO) algorithm, designed for optimizing FSS parameters.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Uses adaptive inertia weights and dynamic learning coefficients to balance exploration and exploitation.</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Enables particles to converge quickly on the optimal solution by strengthening global and local search abilities.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Iteratively adjusts FSS structural parameters to align with target transmission characteristics with high precision.</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Improves both convergence speed and optimization accuracy, compared to basic PSO.</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Provides a powerful, efficient solution for rapid, accurate FSS design optimization.</a:t>
            </a:r>
          </a:p>
        </p:txBody>
      </p:sp>
      <p:sp>
        <p:nvSpPr>
          <p:cNvPr id="2" name="Slide Number Placeholder 1">
            <a:extLst>
              <a:ext uri="{FF2B5EF4-FFF2-40B4-BE49-F238E27FC236}">
                <a16:creationId xmlns:a16="http://schemas.microsoft.com/office/drawing/2014/main" id="{7447F2A1-685F-FA81-B7FD-D056F8EDC91A}"/>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17493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8AEE4-86FD-2783-CFF6-E2FE01B59E94}"/>
              </a:ext>
            </a:extLst>
          </p:cNvPr>
          <p:cNvSpPr txBox="1"/>
          <p:nvPr/>
        </p:nvSpPr>
        <p:spPr>
          <a:xfrm>
            <a:off x="1356852" y="658761"/>
            <a:ext cx="5635582" cy="461665"/>
          </a:xfrm>
          <a:prstGeom prst="rect">
            <a:avLst/>
          </a:prstGeom>
          <a:noFill/>
        </p:spPr>
        <p:txBody>
          <a:bodyPr wrap="non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Frequency Selective Surfaces (FSS) Design :</a:t>
            </a:r>
          </a:p>
        </p:txBody>
      </p:sp>
      <p:pic>
        <p:nvPicPr>
          <p:cNvPr id="4" name="Picture 3">
            <a:extLst>
              <a:ext uri="{FF2B5EF4-FFF2-40B4-BE49-F238E27FC236}">
                <a16:creationId xmlns:a16="http://schemas.microsoft.com/office/drawing/2014/main" id="{A56D515A-6398-3332-45E8-C5B88C4E88F5}"/>
              </a:ext>
            </a:extLst>
          </p:cNvPr>
          <p:cNvPicPr>
            <a:picLocks noChangeAspect="1"/>
          </p:cNvPicPr>
          <p:nvPr/>
        </p:nvPicPr>
        <p:blipFill>
          <a:blip r:embed="rId2"/>
          <a:stretch>
            <a:fillRect/>
          </a:stretch>
        </p:blipFill>
        <p:spPr>
          <a:xfrm>
            <a:off x="1797136" y="1320875"/>
            <a:ext cx="9350550" cy="3787468"/>
          </a:xfrm>
          <a:prstGeom prst="rect">
            <a:avLst/>
          </a:prstGeom>
        </p:spPr>
      </p:pic>
      <p:sp>
        <p:nvSpPr>
          <p:cNvPr id="5" name="Slide Number Placeholder 4">
            <a:extLst>
              <a:ext uri="{FF2B5EF4-FFF2-40B4-BE49-F238E27FC236}">
                <a16:creationId xmlns:a16="http://schemas.microsoft.com/office/drawing/2014/main" id="{49917F8F-2E0D-6935-CDFA-2C14341A0CE9}"/>
              </a:ext>
            </a:extLst>
          </p:cNvPr>
          <p:cNvSpPr>
            <a:spLocks noGrp="1"/>
          </p:cNvSpPr>
          <p:nvPr>
            <p:ph type="sldNum" sz="quarter" idx="12"/>
          </p:nvPr>
        </p:nvSpPr>
        <p:spPr/>
        <p:txBody>
          <a:bodyPr/>
          <a:lstStyle/>
          <a:p>
            <a:fld id="{69E57DC2-970A-4B3E-BB1C-7A09969E49DF}" type="slidenum">
              <a:rPr lang="en-US" smtClean="0"/>
              <a:t>9</a:t>
            </a:fld>
            <a:endParaRPr lang="en-US" dirty="0"/>
          </a:p>
        </p:txBody>
      </p:sp>
      <p:sp>
        <p:nvSpPr>
          <p:cNvPr id="6" name="TextBox 5">
            <a:extLst>
              <a:ext uri="{FF2B5EF4-FFF2-40B4-BE49-F238E27FC236}">
                <a16:creationId xmlns:a16="http://schemas.microsoft.com/office/drawing/2014/main" id="{3BECE020-1CFD-8EE9-CAEB-F0F85DA5234C}"/>
              </a:ext>
            </a:extLst>
          </p:cNvPr>
          <p:cNvSpPr txBox="1"/>
          <p:nvPr/>
        </p:nvSpPr>
        <p:spPr>
          <a:xfrm>
            <a:off x="3902059" y="5318672"/>
            <a:ext cx="5140703" cy="400110"/>
          </a:xfrm>
          <a:prstGeom prst="rect">
            <a:avLst/>
          </a:prstGeom>
          <a:noFill/>
        </p:spPr>
        <p:txBody>
          <a:bodyPr wrap="non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Fig(2).Simulation Image of FSS in HFSS Software</a:t>
            </a:r>
          </a:p>
        </p:txBody>
      </p:sp>
      <p:pic>
        <p:nvPicPr>
          <p:cNvPr id="7" name="Picture 6">
            <a:extLst>
              <a:ext uri="{FF2B5EF4-FFF2-40B4-BE49-F238E27FC236}">
                <a16:creationId xmlns:a16="http://schemas.microsoft.com/office/drawing/2014/main" id="{76052C3A-8243-2C66-BA36-353841C1D67F}"/>
              </a:ext>
            </a:extLst>
          </p:cNvPr>
          <p:cNvPicPr>
            <a:picLocks noChangeAspect="1"/>
          </p:cNvPicPr>
          <p:nvPr/>
        </p:nvPicPr>
        <p:blipFill>
          <a:blip r:embed="rId3"/>
          <a:stretch>
            <a:fillRect/>
          </a:stretch>
        </p:blipFill>
        <p:spPr>
          <a:xfrm>
            <a:off x="9472736" y="5475645"/>
            <a:ext cx="389019" cy="243137"/>
          </a:xfrm>
          <a:prstGeom prst="rect">
            <a:avLst/>
          </a:prstGeom>
        </p:spPr>
      </p:pic>
      <p:pic>
        <p:nvPicPr>
          <p:cNvPr id="9" name="Picture 8">
            <a:extLst>
              <a:ext uri="{FF2B5EF4-FFF2-40B4-BE49-F238E27FC236}">
                <a16:creationId xmlns:a16="http://schemas.microsoft.com/office/drawing/2014/main" id="{84BF5A7D-0B6E-84BA-2778-C99120F890C9}"/>
              </a:ext>
            </a:extLst>
          </p:cNvPr>
          <p:cNvPicPr>
            <a:picLocks noChangeAspect="1"/>
          </p:cNvPicPr>
          <p:nvPr/>
        </p:nvPicPr>
        <p:blipFill>
          <a:blip r:embed="rId4"/>
          <a:stretch>
            <a:fillRect/>
          </a:stretch>
        </p:blipFill>
        <p:spPr>
          <a:xfrm>
            <a:off x="9472736" y="5873915"/>
            <a:ext cx="389019" cy="233411"/>
          </a:xfrm>
          <a:prstGeom prst="rect">
            <a:avLst/>
          </a:prstGeom>
        </p:spPr>
      </p:pic>
      <p:sp>
        <p:nvSpPr>
          <p:cNvPr id="10" name="TextBox 9">
            <a:extLst>
              <a:ext uri="{FF2B5EF4-FFF2-40B4-BE49-F238E27FC236}">
                <a16:creationId xmlns:a16="http://schemas.microsoft.com/office/drawing/2014/main" id="{29A0EEAF-F79E-E435-A998-E7D81B54B8C4}"/>
              </a:ext>
            </a:extLst>
          </p:cNvPr>
          <p:cNvSpPr txBox="1"/>
          <p:nvPr/>
        </p:nvSpPr>
        <p:spPr>
          <a:xfrm>
            <a:off x="9871591" y="5401700"/>
            <a:ext cx="880369" cy="369332"/>
          </a:xfrm>
          <a:prstGeom prst="rect">
            <a:avLst/>
          </a:prstGeom>
          <a:noFill/>
        </p:spPr>
        <p:txBody>
          <a:bodyPr wrap="none" rtlCol="0">
            <a:spAutoFit/>
          </a:bodyPr>
          <a:lstStyle/>
          <a:p>
            <a:r>
              <a:rPr lang="en-US" dirty="0"/>
              <a:t>Copper</a:t>
            </a:r>
            <a:endParaRPr lang="en-IN" dirty="0"/>
          </a:p>
        </p:txBody>
      </p:sp>
      <p:sp>
        <p:nvSpPr>
          <p:cNvPr id="11" name="TextBox 10">
            <a:extLst>
              <a:ext uri="{FF2B5EF4-FFF2-40B4-BE49-F238E27FC236}">
                <a16:creationId xmlns:a16="http://schemas.microsoft.com/office/drawing/2014/main" id="{8D646789-81D5-02D9-F48B-F8863C5A2CFF}"/>
              </a:ext>
            </a:extLst>
          </p:cNvPr>
          <p:cNvSpPr txBox="1"/>
          <p:nvPr/>
        </p:nvSpPr>
        <p:spPr>
          <a:xfrm>
            <a:off x="9881423" y="5776458"/>
            <a:ext cx="1126462" cy="369332"/>
          </a:xfrm>
          <a:prstGeom prst="rect">
            <a:avLst/>
          </a:prstGeom>
          <a:noFill/>
        </p:spPr>
        <p:txBody>
          <a:bodyPr wrap="none" rtlCol="0">
            <a:spAutoFit/>
          </a:bodyPr>
          <a:lstStyle/>
          <a:p>
            <a:r>
              <a:rPr lang="en-US" dirty="0"/>
              <a:t>Substrate</a:t>
            </a:r>
            <a:endParaRPr lang="en-IN" dirty="0"/>
          </a:p>
        </p:txBody>
      </p:sp>
    </p:spTree>
    <p:extLst>
      <p:ext uri="{BB962C8B-B14F-4D97-AF65-F5344CB8AC3E}">
        <p14:creationId xmlns:p14="http://schemas.microsoft.com/office/powerpoint/2010/main" val="14313516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{6F59FD9E-B459-44A2-BFA9-804BAC255CE3}tf10001105</Template>
  <TotalTime>892</TotalTime>
  <Words>1251</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Nirmala UI</vt:lpstr>
      <vt:lpstr>Times New Roman</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EC21B1044 Chandra Sekhar S</dc:creator>
  <cp:lastModifiedBy>EC21B1044 Chandra Sekhar S</cp:lastModifiedBy>
  <cp:revision>11</cp:revision>
  <cp:lastPrinted>2024-09-04T10:30:04Z</cp:lastPrinted>
  <dcterms:created xsi:type="dcterms:W3CDTF">2024-09-03T20:50:06Z</dcterms:created>
  <dcterms:modified xsi:type="dcterms:W3CDTF">2024-10-29T04:38:44Z</dcterms:modified>
</cp:coreProperties>
</file>