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2"/>
    <p:sldId id="261" r:id="rId3"/>
    <p:sldId id="258" r:id="rId4"/>
    <p:sldId id="286" r:id="rId5"/>
    <p:sldId id="289" r:id="rId6"/>
    <p:sldId id="275" r:id="rId7"/>
    <p:sldId id="285" r:id="rId8"/>
    <p:sldId id="288"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754A7-2DF6-4D1C-B970-A941DB104166}" type="datetimeFigureOut">
              <a:rPr lang="en-IN" smtClean="0"/>
              <a:t>03-04-2025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05FA3-8DCF-4E0D-9A37-D06584AE0E2B}" type="slidenum">
              <a:rPr lang="en-IN" smtClean="0"/>
              <a:t>‹#›</a:t>
            </a:fld>
            <a:endParaRPr lang="en-IN"/>
          </a:p>
        </p:txBody>
      </p:sp>
    </p:spTree>
    <p:extLst>
      <p:ext uri="{BB962C8B-B14F-4D97-AF65-F5344CB8AC3E}">
        <p14:creationId xmlns:p14="http://schemas.microsoft.com/office/powerpoint/2010/main" val="98241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D05FA3-8DCF-4E0D-9A37-D06584AE0E2B}" type="slidenum">
              <a:rPr lang="en-IN" smtClean="0"/>
              <a:t>4</a:t>
            </a:fld>
            <a:endParaRPr lang="en-IN"/>
          </a:p>
        </p:txBody>
      </p:sp>
    </p:spTree>
    <p:extLst>
      <p:ext uri="{BB962C8B-B14F-4D97-AF65-F5344CB8AC3E}">
        <p14:creationId xmlns:p14="http://schemas.microsoft.com/office/powerpoint/2010/main" val="173055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4C27693-287C-4CED-83AF-29E167B401B3}" type="datetime1">
              <a:rPr lang="en-US" smtClean="0"/>
              <a:t>4/3/2025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78ADA-8218-440C-A956-46DDFD54F527}"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492F-C08B-469E-B29F-D24B6BBFABCF}"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383A2-BFD0-4893-9846-A5E02E07197E}"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88B8939-85FE-4992-ACDC-A3098A4ED334}" type="datetime1">
              <a:rPr lang="en-US" smtClean="0"/>
              <a:t>4/3/2025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2F512-9FD3-497A-A6BA-87C3BE0993BA}" type="datetime1">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B1386-BB86-4C42-9856-52D0ED531371}" type="datetime1">
              <a:rPr lang="en-US" smtClean="0"/>
              <a:t>4/3/2025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1B5F2-4766-4338-A4AD-57C5EA23E810}" type="datetime1">
              <a:rPr lang="en-US" smtClean="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5BB47-B572-4C72-B4D4-83C4D8F44D52}" type="datetime1">
              <a:rPr lang="en-US" smtClean="0"/>
              <a:t>4/3/2025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DBEDA8-8317-4B89-A742-30D2429421EE}" type="datetime1">
              <a:rPr lang="en-US" smtClean="0"/>
              <a:t>4/3/2025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DAB3F4D-91E8-4175-80F6-4C73B73D8020}" type="datetime1">
              <a:rPr lang="en-US" smtClean="0"/>
              <a:t>4/3/2025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8B28FB3-BCD9-49E2-9F55-4BEA5D954FD5}" type="datetime1">
              <a:rPr lang="en-US" smtClean="0"/>
              <a:t>4/3/2025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1" descr="logo31">
            <a:extLst>
              <a:ext uri="{FF2B5EF4-FFF2-40B4-BE49-F238E27FC236}">
                <a16:creationId xmlns:a16="http://schemas.microsoft.com/office/drawing/2014/main" id="{44BCFCF7-4018-9A7C-9B8B-9747F37F5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028" y="477162"/>
            <a:ext cx="1151220" cy="104421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E15367ED-4523-F108-26E1-BB2646E6274E}"/>
              </a:ext>
            </a:extLst>
          </p:cNvPr>
          <p:cNvSpPr>
            <a:spLocks noGrp="1" noChangeArrowheads="1"/>
          </p:cNvSpPr>
          <p:nvPr/>
        </p:nvSpPr>
        <p:spPr bwMode="auto">
          <a:xfrm>
            <a:off x="1275941" y="3005803"/>
            <a:ext cx="28733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Presented by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KAPA ADHEESHWAR REDDY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 EC21B1023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SADHU POORNA SAI</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No:EC21B1043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SANAPALA CHANDRA SEKHAR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Reg No:EC21B1044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B.TECH Department of ECE,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NIT Puducherry, Karaikal,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016EDDF-213D-48FA-C800-BA4A68998A6B}"/>
              </a:ext>
            </a:extLst>
          </p:cNvPr>
          <p:cNvSpPr>
            <a:spLocks noChangeArrowheads="1"/>
          </p:cNvSpPr>
          <p:nvPr/>
        </p:nvSpPr>
        <p:spPr bwMode="auto">
          <a:xfrm>
            <a:off x="8425477" y="2860964"/>
            <a:ext cx="259873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Project Guide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 </a:t>
            </a:r>
            <a:r>
              <a:rPr kumimoji="0" lang="en-US" altLang="en-US" sz="1600" b="1"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Boopathi</a:t>
            </a:r>
            <a:r>
              <a:rPr kumimoji="0" lang="en-US" altLang="en-US" sz="16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Rani  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Assistant Professor,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Depatment</a:t>
            </a: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of ECE,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NIT Puducherry, Karaikal,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India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6A13843-EC19-7E0B-1098-C301D10DD6B5}"/>
              </a:ext>
            </a:extLst>
          </p:cNvPr>
          <p:cNvSpPr>
            <a:spLocks noGrp="1" noChangeArrowheads="1"/>
          </p:cNvSpPr>
          <p:nvPr/>
        </p:nvSpPr>
        <p:spPr bwMode="auto">
          <a:xfrm>
            <a:off x="2806653" y="477162"/>
            <a:ext cx="7043403" cy="118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राष्ट्रीय</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प्रौद्योगिकी</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संस्थान</a:t>
            </a:r>
            <a:r>
              <a:rPr kumimoji="0" lang="hi-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kumimoji="0" lang="hi-IN" altLang="en-US" sz="1600" b="0" i="0" u="none" strike="noStrike" cap="none" normalizeH="0" baseline="0" dirty="0">
                <a:ln>
                  <a:noFill/>
                </a:ln>
                <a:solidFill>
                  <a:srgbClr val="000000"/>
                </a:solidFill>
                <a:effectLst/>
                <a:latin typeface="Nirmala UI" panose="020B0502040204020203" pitchFamily="34" charset="0"/>
                <a:ea typeface="Calibri" panose="020F0502020204030204" pitchFamily="34" charset="0"/>
                <a:cs typeface="Nirmala UI" panose="020B0502040204020203" pitchFamily="34" charset="0"/>
              </a:rPr>
              <a:t>पुदुच्चेरी</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NATIONAL INSTITUTE OF TECHNOLOGY PUDUCHERRY</a:t>
            </a:r>
          </a:p>
          <a:p>
            <a:pPr algn="ctr" defTabSz="914400" eaLnBrk="0" fontAlgn="base" hangingPunct="0">
              <a:spcBef>
                <a:spcPct val="0"/>
              </a:spcBef>
              <a:spcAft>
                <a:spcPct val="0"/>
              </a:spcAft>
            </a:pPr>
            <a:r>
              <a:rPr lang="en-US" sz="1800" b="1" dirty="0">
                <a:solidFill>
                  <a:srgbClr val="002060"/>
                </a:solidFill>
                <a:effectLst/>
                <a:latin typeface="Times New Roman" panose="02020603050405020304" pitchFamily="18" charset="0"/>
                <a:ea typeface="Times New Roman" panose="02020603050405020304" pitchFamily="18" charset="0"/>
              </a:rPr>
              <a:t>(An Institute of National Importance under </a:t>
            </a:r>
            <a:r>
              <a:rPr lang="en-US" sz="1800" b="1" dirty="0" err="1">
                <a:solidFill>
                  <a:srgbClr val="002060"/>
                </a:solidFill>
                <a:effectLst/>
                <a:latin typeface="Times New Roman" panose="02020603050405020304" pitchFamily="18" charset="0"/>
                <a:ea typeface="Times New Roman" panose="02020603050405020304" pitchFamily="18" charset="0"/>
              </a:rPr>
              <a:t>MoE</a:t>
            </a:r>
            <a:r>
              <a:rPr lang="en-US" sz="1800" b="1" dirty="0">
                <a:solidFill>
                  <a:srgbClr val="002060"/>
                </a:solidFill>
                <a:effectLst/>
                <a:latin typeface="Times New Roman" panose="02020603050405020304" pitchFamily="18" charset="0"/>
                <a:ea typeface="Times New Roman" panose="02020603050405020304" pitchFamily="18" charset="0"/>
              </a:rPr>
              <a:t>, Govt. of India)</a:t>
            </a:r>
            <a:endParaRPr lang="en-IN" sz="1800" dirty="0">
              <a:effectLst/>
              <a:latin typeface="Calibri" panose="020F0502020204030204" pitchFamily="34" charset="0"/>
              <a:ea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KARAIKAL – 609 609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AFA3028A-1897-E24B-7F22-0B0E41CCBC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6">
            <a:extLst>
              <a:ext uri="{FF2B5EF4-FFF2-40B4-BE49-F238E27FC236}">
                <a16:creationId xmlns:a16="http://schemas.microsoft.com/office/drawing/2014/main" id="{3BC3A79E-F499-396F-2802-F7EAD3F9E56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2D29A9A4-725B-A9BA-240D-E7CEEF2FDA4E}"/>
              </a:ext>
            </a:extLst>
          </p:cNvPr>
          <p:cNvSpPr>
            <a:spLocks noChangeArrowheads="1"/>
          </p:cNvSpPr>
          <p:nvPr/>
        </p:nvSpPr>
        <p:spPr bwMode="auto">
          <a:xfrm>
            <a:off x="3628269" y="1881139"/>
            <a:ext cx="52504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Final Year project Phase II - </a:t>
            </a:r>
            <a:r>
              <a:rPr lang="en-US" alt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Second</a:t>
            </a:r>
            <a:r>
              <a:rPr kumimoji="0" lang="en-US" altLang="en-US" sz="18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Review Meeting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AI Based Design for Frequency Selective Surface (FSS)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D038AFB4-0207-E2DE-C01E-7373AEE52759}"/>
              </a:ext>
            </a:extLst>
          </p:cNvPr>
          <p:cNvSpPr>
            <a:spLocks noChangeArrowheads="1"/>
          </p:cNvSpPr>
          <p:nvPr/>
        </p:nvSpPr>
        <p:spPr bwMode="auto">
          <a:xfrm>
            <a:off x="3696930" y="1776336"/>
            <a:ext cx="38542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 name="Slide Number Placeholder 1">
            <a:extLst>
              <a:ext uri="{FF2B5EF4-FFF2-40B4-BE49-F238E27FC236}">
                <a16:creationId xmlns:a16="http://schemas.microsoft.com/office/drawing/2014/main" id="{220E82C1-2135-DE84-123F-256E7225782C}"/>
              </a:ext>
            </a:extLst>
          </p:cNvPr>
          <p:cNvSpPr>
            <a:spLocks noGrp="1"/>
          </p:cNvSpPr>
          <p:nvPr>
            <p:ph type="sldNum" sz="quarter" idx="12"/>
          </p:nvPr>
        </p:nvSpPr>
        <p:spPr/>
        <p:txBody>
          <a:bodyPr/>
          <a:lstStyle/>
          <a:p>
            <a:fld id="{69E57DC2-970A-4B3E-BB1C-7A09969E49DF}" type="slidenum">
              <a:rPr lang="en-US" smtClean="0"/>
              <a:t>1</a:t>
            </a:fld>
            <a:endParaRPr lang="en-US" dirty="0"/>
          </a:p>
        </p:txBody>
      </p:sp>
    </p:spTree>
    <p:extLst>
      <p:ext uri="{BB962C8B-B14F-4D97-AF65-F5344CB8AC3E}">
        <p14:creationId xmlns:p14="http://schemas.microsoft.com/office/powerpoint/2010/main" val="222915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62CB5D-1D39-3B5A-1F1F-148145E292CF}"/>
              </a:ext>
            </a:extLst>
          </p:cNvPr>
          <p:cNvSpPr txBox="1"/>
          <p:nvPr/>
        </p:nvSpPr>
        <p:spPr>
          <a:xfrm>
            <a:off x="1024544" y="965679"/>
            <a:ext cx="9871588" cy="646331"/>
          </a:xfrm>
          <a:prstGeom prst="rect">
            <a:avLst/>
          </a:prstGeom>
          <a:noFill/>
        </p:spPr>
        <p:txBody>
          <a:bodyPr wrap="square">
            <a:spAutoFit/>
          </a:bodyPr>
          <a:lstStyle/>
          <a:p>
            <a:pPr eaLnBrk="1" hangingPunct="1"/>
            <a:r>
              <a:rPr lang="en-US" altLang="en-US" sz="3600" b="1" dirty="0">
                <a:latin typeface="Calibri" panose="020F0502020204030204" pitchFamily="34" charset="0"/>
                <a:ea typeface="Calibri" panose="020F0502020204030204" pitchFamily="34" charset="0"/>
                <a:cs typeface="Calibri" panose="020F0502020204030204" pitchFamily="34" charset="0"/>
              </a:rPr>
              <a:t>References :</a:t>
            </a:r>
          </a:p>
        </p:txBody>
      </p:sp>
      <p:sp>
        <p:nvSpPr>
          <p:cNvPr id="4" name="Rectangle 1">
            <a:extLst>
              <a:ext uri="{FF2B5EF4-FFF2-40B4-BE49-F238E27FC236}">
                <a16:creationId xmlns:a16="http://schemas.microsoft.com/office/drawing/2014/main" id="{646829DD-AB9D-3A5A-5A87-DF9DDDC0A97E}"/>
              </a:ext>
            </a:extLst>
          </p:cNvPr>
          <p:cNvSpPr>
            <a:spLocks noChangeArrowheads="1"/>
          </p:cNvSpPr>
          <p:nvPr/>
        </p:nvSpPr>
        <p:spPr bwMode="auto">
          <a:xfrm rot="10800000" flipV="1">
            <a:off x="1024543" y="1697546"/>
            <a:ext cx="10897380" cy="234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000" dirty="0"/>
              <a:t>R. Cong, C. Zhang, N. Liu, K. Yang, X. Gao, and X. Sheng, "A Novel Method for Frequency Selective Surface Design Using Deep Learning with Improved Particle Swarm Algorithm," </a:t>
            </a:r>
            <a:r>
              <a:rPr lang="en-IN" sz="2000" i="1" dirty="0"/>
              <a:t>2022 IEEE the 9th International Symposium on Microwave, Antenna, Propagation and EMC Technologies for Wireless Communications (MAPE)</a:t>
            </a:r>
            <a:r>
              <a:rPr lang="en-IN" sz="2000" dirty="0"/>
              <a:t>, 2022, pp. 374-379, </a:t>
            </a:r>
            <a:r>
              <a:rPr lang="en-IN" sz="2000" dirty="0" err="1"/>
              <a:t>doi</a:t>
            </a:r>
            <a:r>
              <a:rPr lang="en-IN" sz="2000" dirty="0"/>
              <a:t>: 10.1109/MAPE53743.2022.9935221.</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2B329C0-BF70-35BB-D96C-971AD5C936F0}"/>
              </a:ext>
            </a:extLst>
          </p:cNvPr>
          <p:cNvSpPr txBox="1"/>
          <p:nvPr/>
        </p:nvSpPr>
        <p:spPr>
          <a:xfrm>
            <a:off x="1267612" y="5460933"/>
            <a:ext cx="9871588" cy="646331"/>
          </a:xfrm>
          <a:prstGeom prst="rect">
            <a:avLst/>
          </a:prstGeom>
          <a:noFill/>
        </p:spPr>
        <p:txBody>
          <a:bodyPr wrap="square">
            <a:spAutoFit/>
          </a:bodyPr>
          <a:lstStyle/>
          <a:p>
            <a:pPr algn="ctr" eaLnBrk="1" hangingPunct="1"/>
            <a:r>
              <a:rPr lang="en-US" altLang="en-US" sz="3600" b="1" dirty="0"/>
              <a:t>Thank You</a:t>
            </a:r>
          </a:p>
        </p:txBody>
      </p:sp>
      <p:sp>
        <p:nvSpPr>
          <p:cNvPr id="2" name="Slide Number Placeholder 1">
            <a:extLst>
              <a:ext uri="{FF2B5EF4-FFF2-40B4-BE49-F238E27FC236}">
                <a16:creationId xmlns:a16="http://schemas.microsoft.com/office/drawing/2014/main" id="{8324A62F-F1FB-E68D-B71F-44B98560741A}"/>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94024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25731A-98C5-0D95-54C1-0A0DA93CD1A4}"/>
              </a:ext>
            </a:extLst>
          </p:cNvPr>
          <p:cNvSpPr txBox="1"/>
          <p:nvPr/>
        </p:nvSpPr>
        <p:spPr>
          <a:xfrm>
            <a:off x="988142" y="115272"/>
            <a:ext cx="10215716" cy="6576159"/>
          </a:xfrm>
          <a:prstGeom prst="rect">
            <a:avLst/>
          </a:prstGeom>
          <a:noFill/>
        </p:spPr>
        <p:txBody>
          <a:bodyPr wrap="square">
            <a:spAutoFit/>
          </a:bodyPr>
          <a:lstStyle/>
          <a:p>
            <a:pPr>
              <a:spcBef>
                <a:spcPts val="200"/>
              </a:spcBef>
              <a:spcAft>
                <a:spcPts val="200"/>
              </a:spcAft>
            </a:pPr>
            <a:r>
              <a:rPr lang="en-US" sz="2400" b="1" dirty="0">
                <a:latin typeface="Calibri" panose="020F0502020204030204" pitchFamily="34" charset="0"/>
                <a:ea typeface="Calibri" panose="020F0502020204030204" pitchFamily="34" charset="0"/>
                <a:cs typeface="Calibri" panose="020F0502020204030204" pitchFamily="34" charset="0"/>
              </a:rPr>
              <a:t>Introduction: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a:spcBef>
                <a:spcPts val="200"/>
              </a:spcBef>
              <a:spcAft>
                <a:spcPts val="200"/>
              </a:spcAft>
            </a:pPr>
            <a:r>
              <a:rPr lang="en-US" sz="2000" b="1" dirty="0">
                <a:latin typeface="Calibri" panose="020F0502020204030204" pitchFamily="34" charset="0"/>
                <a:ea typeface="Calibri" panose="020F0502020204030204" pitchFamily="34" charset="0"/>
                <a:cs typeface="Calibri" panose="020F0502020204030204" pitchFamily="34" charset="0"/>
              </a:rPr>
              <a:t>What are Frequency Selective Surfaces (FSS)?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Frequency Selective Surfaces (FSS) are advanced structures used in modern wireless communication systems.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They play a vital role in filtering, controlling, and altering electromagnetic waves.</a:t>
            </a:r>
          </a:p>
          <a:p>
            <a:pPr>
              <a:spcBef>
                <a:spcPts val="200"/>
              </a:spcBef>
              <a:spcAft>
                <a:spcPts val="200"/>
              </a:spcAft>
            </a:pPr>
            <a:r>
              <a:rPr lang="en-US" sz="2400" b="1" dirty="0">
                <a:latin typeface="Calibri" panose="020F0502020204030204" pitchFamily="34" charset="0"/>
                <a:ea typeface="Calibri" panose="020F0502020204030204" pitchFamily="34" charset="0"/>
                <a:cs typeface="Calibri" panose="020F0502020204030204" pitchFamily="34" charset="0"/>
              </a:rPr>
              <a:t>Applications of FSS:</a:t>
            </a:r>
            <a:endParaRPr lang="en-US" sz="2400" dirty="0">
              <a:latin typeface="Calibri" panose="020F0502020204030204" pitchFamily="34" charset="0"/>
              <a:ea typeface="Calibri" panose="020F0502020204030204" pitchFamily="34" charset="0"/>
              <a:cs typeface="Calibri" panose="020F0502020204030204" pitchFamily="34" charset="0"/>
            </a:endParaRPr>
          </a:p>
          <a:p>
            <a:pPr>
              <a:spcBef>
                <a:spcPts val="200"/>
              </a:spcBef>
              <a:spcAft>
                <a:spcPts val="2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FSS is utilized to improve antenna performance by filtering specific frequencies.</a:t>
            </a:r>
          </a:p>
          <a:p>
            <a:pPr>
              <a:spcBef>
                <a:spcPts val="200"/>
              </a:spcBef>
              <a:spcAft>
                <a:spcPts val="2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FSS aids in shielding electronic devices from unwanted electromagnetic interference.</a:t>
            </a:r>
          </a:p>
          <a:p>
            <a:pPr>
              <a:spcBef>
                <a:spcPts val="200"/>
              </a:spcBef>
              <a:spcAft>
                <a:spcPts val="2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FSS structures are essential in managing signal propagation and enhancing overall system efficiency.</a:t>
            </a:r>
          </a:p>
          <a:p>
            <a:pPr>
              <a:spcBef>
                <a:spcPts val="200"/>
              </a:spcBef>
              <a:spcAft>
                <a:spcPts val="2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FSS finds applications in satellite communication systems, where it helps in controlling signal interference and improving data transmission.</a:t>
            </a:r>
          </a:p>
          <a:p>
            <a:pPr>
              <a:spcBef>
                <a:spcPts val="200"/>
              </a:spcBef>
              <a:spcAft>
                <a:spcPts val="200"/>
              </a:spcAft>
            </a:pPr>
            <a:r>
              <a:rPr lang="en-US" sz="2400" b="1" dirty="0">
                <a:latin typeface="Calibri" panose="020F0502020204030204" pitchFamily="34" charset="0"/>
                <a:ea typeface="Calibri" panose="020F0502020204030204" pitchFamily="34" charset="0"/>
                <a:cs typeface="Calibri" panose="020F0502020204030204" pitchFamily="34" charset="0"/>
              </a:rPr>
              <a:t>Challenges in FSS Design:</a:t>
            </a:r>
            <a:endParaRPr lang="en-US" sz="2400" dirty="0">
              <a:latin typeface="Calibri" panose="020F0502020204030204" pitchFamily="34" charset="0"/>
              <a:ea typeface="Calibri" panose="020F0502020204030204" pitchFamily="34" charset="0"/>
              <a:cs typeface="Calibri" panose="020F0502020204030204" pitchFamily="34" charset="0"/>
            </a:endParaRPr>
          </a:p>
          <a:p>
            <a:pPr>
              <a:spcBef>
                <a:spcPts val="200"/>
              </a:spcBef>
              <a:spcAft>
                <a:spcPts val="2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 Traditional Design Methods:</a:t>
            </a:r>
            <a:r>
              <a:rPr lang="en-US" sz="2000" dirty="0">
                <a:latin typeface="Calibri" panose="020F0502020204030204" pitchFamily="34" charset="0"/>
                <a:ea typeface="Calibri" panose="020F0502020204030204" pitchFamily="34" charset="0"/>
                <a:cs typeface="Calibri" panose="020F0502020204030204" pitchFamily="34" charset="0"/>
              </a:rPr>
              <a:t> FSS design often involves iterative processes, which are computationally intensive and time-consuming.</a:t>
            </a:r>
          </a:p>
          <a:p>
            <a:pPr>
              <a:spcBef>
                <a:spcPts val="200"/>
              </a:spcBef>
              <a:spcAft>
                <a:spcPts val="2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 Complexity:</a:t>
            </a:r>
            <a:r>
              <a:rPr lang="en-US" sz="2000" dirty="0">
                <a:latin typeface="Calibri" panose="020F0502020204030204" pitchFamily="34" charset="0"/>
                <a:ea typeface="Calibri" panose="020F0502020204030204" pitchFamily="34" charset="0"/>
                <a:cs typeface="Calibri" panose="020F0502020204030204" pitchFamily="34" charset="0"/>
              </a:rPr>
              <a:t> Achieving the desired electromagnetic properties through conventional methods requires substantial expertise and resources.</a:t>
            </a:r>
          </a:p>
          <a:p>
            <a:pPr>
              <a:spcBef>
                <a:spcPts val="200"/>
              </a:spcBef>
              <a:spcAft>
                <a:spcPts val="200"/>
              </a:spcAf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 Scalability:</a:t>
            </a:r>
            <a:r>
              <a:rPr lang="en-US" sz="2000" dirty="0">
                <a:latin typeface="Calibri" panose="020F0502020204030204" pitchFamily="34" charset="0"/>
                <a:ea typeface="Calibri" panose="020F0502020204030204" pitchFamily="34" charset="0"/>
                <a:cs typeface="Calibri" panose="020F0502020204030204" pitchFamily="34" charset="0"/>
              </a:rPr>
              <a:t> Scaling FSS designs for large systems while maintaining performance and cost-efficiency presents significant challenges.</a:t>
            </a:r>
          </a:p>
        </p:txBody>
      </p:sp>
      <p:sp>
        <p:nvSpPr>
          <p:cNvPr id="2" name="Slide Number Placeholder 1">
            <a:extLst>
              <a:ext uri="{FF2B5EF4-FFF2-40B4-BE49-F238E27FC236}">
                <a16:creationId xmlns:a16="http://schemas.microsoft.com/office/drawing/2014/main" id="{1DAF84D2-8DAE-BADA-C62E-9A135E109C5E}"/>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67185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554584-78CE-760A-3363-A6872041EC52}"/>
              </a:ext>
            </a:extLst>
          </p:cNvPr>
          <p:cNvSpPr txBox="1"/>
          <p:nvPr/>
        </p:nvSpPr>
        <p:spPr>
          <a:xfrm>
            <a:off x="929148" y="231494"/>
            <a:ext cx="10842305" cy="2472472"/>
          </a:xfrm>
          <a:prstGeom prst="rect">
            <a:avLst/>
          </a:prstGeom>
          <a:noFill/>
        </p:spPr>
        <p:txBody>
          <a:bodyPr wrap="square">
            <a:spAutoFit/>
          </a:bodyPr>
          <a:lstStyle/>
          <a:p>
            <a:pPr algn="just">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ea typeface="Calibri" panose="020F0502020204030204" pitchFamily="34" charset="0"/>
                <a:cs typeface="Calibri" panose="020F0502020204030204" pitchFamily="34" charset="0"/>
              </a:rPr>
              <a:t>Designing Frequency Selective Surfaces (FSS) with specific electromagnetic properties traditionally demands considerable computational resources, expertise, and time. Moreover, managing large datasets for AI-driven designs presents additional challenges. The need for more efficient, data-driven models arises—ones that preserve high accuracy while reducing computational load. This project seeks to develop AI-based models to overcome these challenges, enhancing the design efficiency of FSS for applications in wireless communication, antenna design, and electromagnetic shielding.</a:t>
            </a:r>
          </a:p>
        </p:txBody>
      </p:sp>
      <p:sp>
        <p:nvSpPr>
          <p:cNvPr id="4" name="TextBox 3">
            <a:extLst>
              <a:ext uri="{FF2B5EF4-FFF2-40B4-BE49-F238E27FC236}">
                <a16:creationId xmlns:a16="http://schemas.microsoft.com/office/drawing/2014/main" id="{5EC29DC9-FED3-5D5D-558B-6047A2D2D7C0}"/>
              </a:ext>
            </a:extLst>
          </p:cNvPr>
          <p:cNvSpPr txBox="1"/>
          <p:nvPr/>
        </p:nvSpPr>
        <p:spPr>
          <a:xfrm>
            <a:off x="929148" y="2394053"/>
            <a:ext cx="10505768" cy="3724096"/>
          </a:xfrm>
          <a:prstGeom prst="rect">
            <a:avLst/>
          </a:prstGeom>
          <a:noFill/>
        </p:spPr>
        <p:txBody>
          <a:bodyPr wrap="square">
            <a:spAutoFit/>
          </a:bodyPr>
          <a:lstStyle/>
          <a:p>
            <a:pPr>
              <a:lnSpc>
                <a:spcPct val="200000"/>
              </a:lnSpc>
            </a:pPr>
            <a:r>
              <a:rPr lang="en-US" sz="2800" b="1" dirty="0">
                <a:latin typeface="Calibri" panose="020F0502020204030204" pitchFamily="34" charset="0"/>
                <a:ea typeface="Calibri" panose="020F0502020204030204" pitchFamily="34" charset="0"/>
                <a:cs typeface="Calibri" panose="020F0502020204030204" pitchFamily="34" charset="0"/>
              </a:rPr>
              <a:t>Objectives:</a:t>
            </a:r>
          </a:p>
          <a:p>
            <a:r>
              <a:rPr lang="en-US" sz="2000" b="1" dirty="0">
                <a:latin typeface="Calibri" panose="020F0502020204030204" pitchFamily="34" charset="0"/>
                <a:ea typeface="Calibri" panose="020F0502020204030204" pitchFamily="34" charset="0"/>
                <a:cs typeface="Calibri" panose="020F0502020204030204" pitchFamily="34" charset="0"/>
              </a:rPr>
              <a:t>Develop an AI-Based FSS Design Framework:</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t>Implement an efficient design approach for Frequency Selective Surfaces (FSS) using a deep neural network model to predict transmission coefficients.</a:t>
            </a:r>
          </a:p>
          <a:p>
            <a:r>
              <a:rPr lang="en-US" sz="2000" b="1" dirty="0">
                <a:latin typeface="Calibri" panose="020F0502020204030204" pitchFamily="34" charset="0"/>
                <a:ea typeface="Calibri" panose="020F0502020204030204" pitchFamily="34" charset="0"/>
                <a:cs typeface="Calibri" panose="020F0502020204030204" pitchFamily="34" charset="0"/>
              </a:rPr>
              <a:t>Enhance Optimization Efficiency: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t>Integrate optimization algorithms with the deep neural network to iteratively refine FSS structural parameters, enabling faster convergence with high accuracy.</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Improve Design Accuracy: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t>Achieve precise FSS design results by minimizing errors in transmission coefficients at critical frequency points.</a:t>
            </a:r>
          </a:p>
          <a:p>
            <a:r>
              <a:rPr lang="en-US" sz="2000" b="1" dirty="0">
                <a:latin typeface="Calibri" panose="020F0502020204030204" pitchFamily="34" charset="0"/>
                <a:ea typeface="Calibri" panose="020F0502020204030204" pitchFamily="34" charset="0"/>
                <a:cs typeface="Calibri" panose="020F0502020204030204" pitchFamily="34" charset="0"/>
              </a:rPr>
              <a:t>Reduce Computational Time: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t>Improve design efficiency relative to traditional methods, accelerating FSS design and making it more adaptable to practical applications.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F5C16E3A-F0E0-58A2-B0B7-2A8446AA8949}"/>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84629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a:extLst>
              <a:ext uri="{FF2B5EF4-FFF2-40B4-BE49-F238E27FC236}">
                <a16:creationId xmlns:a16="http://schemas.microsoft.com/office/drawing/2014/main" id="{C2842774-EAA9-2F27-4F8E-C03D6D94C62D}"/>
              </a:ext>
            </a:extLst>
          </p:cNvPr>
          <p:cNvSpPr>
            <a:spLocks noChangeArrowheads="1"/>
          </p:cNvSpPr>
          <p:nvPr/>
        </p:nvSpPr>
        <p:spPr bwMode="auto">
          <a:xfrm>
            <a:off x="882317" y="426575"/>
            <a:ext cx="11197388" cy="600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Methodology:</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rabicPeriod"/>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dataset is cleaned, and input parameters (l, t, </a:t>
            </a:r>
            <a:r>
              <a:rPr lang="en-US" dirty="0" err="1">
                <a:latin typeface="Calibri" panose="020F0502020204030204" pitchFamily="34" charset="0"/>
                <a:ea typeface="Calibri" panose="020F0502020204030204" pitchFamily="34" charset="0"/>
                <a:cs typeface="Calibri" panose="020F0502020204030204" pitchFamily="34" charset="0"/>
              </a:rPr>
              <a:t>freq</a:t>
            </a:r>
            <a:r>
              <a:rPr lang="en-US" dirty="0">
                <a:latin typeface="Calibri" panose="020F0502020204030204" pitchFamily="34" charset="0"/>
                <a:ea typeface="Calibri" panose="020F0502020204030204" pitchFamily="34" charset="0"/>
                <a:cs typeface="Calibri" panose="020F0502020204030204" pitchFamily="34" charset="0"/>
              </a:rPr>
              <a:t>) are normalized using </a:t>
            </a:r>
            <a:r>
              <a:rPr lang="en-US" dirty="0" err="1">
                <a:latin typeface="Calibri" panose="020F0502020204030204" pitchFamily="34" charset="0"/>
                <a:ea typeface="Calibri" panose="020F0502020204030204" pitchFamily="34" charset="0"/>
                <a:cs typeface="Calibri" panose="020F0502020204030204" pitchFamily="34" charset="0"/>
              </a:rPr>
              <a:t>MinMaxScaler</a:t>
            </a:r>
            <a:r>
              <a:rPr lang="en-US" dirty="0">
                <a:latin typeface="Calibri" panose="020F0502020204030204" pitchFamily="34" charset="0"/>
                <a:ea typeface="Calibri" panose="020F0502020204030204" pitchFamily="34" charset="0"/>
                <a:cs typeface="Calibri" panose="020F0502020204030204" pitchFamily="34" charset="0"/>
              </a:rPr>
              <a:t>. This prevents bias due to varying magnitudes. The S21 values are also normalized to improve model performance. The data is split into training and validation sets for better generalization.</a:t>
            </a:r>
          </a:p>
          <a:p>
            <a:pPr marL="342900" indent="-342900">
              <a:lnSpc>
                <a:spcPct val="150000"/>
              </a:lnSpc>
              <a:buFont typeface="+mj-lt"/>
              <a:buAutoNum type="arabicPeriod"/>
            </a:pPr>
            <a:r>
              <a:rPr lang="en-IN" b="1" dirty="0">
                <a:latin typeface="Calibri" panose="020F0502020204030204" pitchFamily="34" charset="0"/>
                <a:ea typeface="Calibri" panose="020F0502020204030204" pitchFamily="34" charset="0"/>
                <a:cs typeface="Calibri" panose="020F0502020204030204" pitchFamily="34" charset="0"/>
              </a:rPr>
              <a:t>Neural Network Architecture &amp; Training</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model consists of hidden layers with </a:t>
            </a:r>
            <a:r>
              <a:rPr lang="en-US" dirty="0" err="1">
                <a:latin typeface="Calibri" panose="020F0502020204030204" pitchFamily="34" charset="0"/>
                <a:ea typeface="Calibri" panose="020F0502020204030204" pitchFamily="34" charset="0"/>
                <a:cs typeface="Calibri" panose="020F0502020204030204" pitchFamily="34" charset="0"/>
              </a:rPr>
              <a:t>ReLU</a:t>
            </a:r>
            <a:r>
              <a:rPr lang="en-US" dirty="0">
                <a:latin typeface="Calibri" panose="020F0502020204030204" pitchFamily="34" charset="0"/>
                <a:ea typeface="Calibri" panose="020F0502020204030204" pitchFamily="34" charset="0"/>
                <a:cs typeface="Calibri" panose="020F0502020204030204" pitchFamily="34" charset="0"/>
              </a:rPr>
              <a:t> activation and dropout layers for regularization. The Adam    optimizer is used for training stability. A custom loss function ensures accurate predictions, especially in the  stop-band. Early stopping prevents overfitting and improves efficiency.</a:t>
            </a:r>
          </a:p>
          <a:p>
            <a:pPr marL="342900" indent="-342900">
              <a:lnSpc>
                <a:spcPct val="150000"/>
              </a:lnSpc>
              <a:buFont typeface="+mj-lt"/>
              <a:buAutoNum type="arabicPeriod"/>
            </a:pPr>
            <a:r>
              <a:rPr lang="en-IN" b="1" dirty="0">
                <a:latin typeface="Calibri" panose="020F0502020204030204" pitchFamily="34" charset="0"/>
                <a:ea typeface="Calibri" panose="020F0502020204030204" pitchFamily="34" charset="0"/>
                <a:cs typeface="Calibri" panose="020F0502020204030204" pitchFamily="34" charset="0"/>
              </a:rPr>
              <a:t>S21 Prediction &amp; Stop-Band Identification</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trained network predicts S21 across frequencies for different FSS parameters. The stop-band is identified where S21 drops below -10 </a:t>
            </a:r>
            <a:r>
              <a:rPr lang="en-US" dirty="0" err="1">
                <a:latin typeface="Calibri" panose="020F0502020204030204" pitchFamily="34" charset="0"/>
                <a:ea typeface="Calibri" panose="020F0502020204030204" pitchFamily="34" charset="0"/>
                <a:cs typeface="Calibri" panose="020F0502020204030204" pitchFamily="34" charset="0"/>
              </a:rPr>
              <a:t>dB.</a:t>
            </a:r>
            <a:r>
              <a:rPr lang="en-US" dirty="0">
                <a:latin typeface="Calibri" panose="020F0502020204030204" pitchFamily="34" charset="0"/>
                <a:ea typeface="Calibri" panose="020F0502020204030204" pitchFamily="34" charset="0"/>
                <a:cs typeface="Calibri" panose="020F0502020204030204" pitchFamily="34" charset="0"/>
              </a:rPr>
              <a:t> The resonant frequency is determined based on the lowest S21 value, helping evaluate FSS performance.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217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77AD0A-BE38-327C-6631-6E12723C9B1D}"/>
              </a:ext>
            </a:extLst>
          </p:cNvPr>
          <p:cNvSpPr>
            <a:spLocks noGrp="1"/>
          </p:cNvSpPr>
          <p:nvPr>
            <p:ph type="sldNum" sz="quarter" idx="12"/>
          </p:nvPr>
        </p:nvSpPr>
        <p:spPr/>
        <p:txBody>
          <a:bodyPr/>
          <a:lstStyle/>
          <a:p>
            <a:fld id="{69E57DC2-970A-4B3E-BB1C-7A09969E49DF}" type="slidenum">
              <a:rPr lang="en-US" smtClean="0"/>
              <a:t>5</a:t>
            </a:fld>
            <a:endParaRPr lang="en-US" dirty="0"/>
          </a:p>
        </p:txBody>
      </p:sp>
      <p:sp>
        <p:nvSpPr>
          <p:cNvPr id="3" name="TextBox 2">
            <a:extLst>
              <a:ext uri="{FF2B5EF4-FFF2-40B4-BE49-F238E27FC236}">
                <a16:creationId xmlns:a16="http://schemas.microsoft.com/office/drawing/2014/main" id="{B5892782-7B20-1282-A4E4-5A8DF2AC7BBA}"/>
              </a:ext>
            </a:extLst>
          </p:cNvPr>
          <p:cNvSpPr txBox="1"/>
          <p:nvPr/>
        </p:nvSpPr>
        <p:spPr>
          <a:xfrm>
            <a:off x="994610" y="1326822"/>
            <a:ext cx="10202779" cy="4204356"/>
          </a:xfrm>
          <a:prstGeom prst="rect">
            <a:avLst/>
          </a:prstGeom>
          <a:noFill/>
        </p:spPr>
        <p:txBody>
          <a:bodyPr wrap="square">
            <a:spAutoFit/>
          </a:bodyPr>
          <a:lstStyle/>
          <a:p>
            <a:pPr marL="342900" indent="-342900" defTabSz="91440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Genetic Algorithm-Based Optimization</a:t>
            </a:r>
            <a:b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GA optimizes FSS parameters using selection, crossover, and mutation to improve stop-band width and attenuation. A fitness function is designed to maximize attenuation while maintaining a wide stop-band.</a:t>
            </a: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defTabSz="914400" eaLnBrk="0" fontAlgn="base" hangingPunct="0">
              <a:lnSpc>
                <a:spcPct val="150000"/>
              </a:lnSpc>
              <a:spcBef>
                <a:spcPct val="0"/>
              </a:spcBef>
              <a:spcAft>
                <a:spcPct val="0"/>
              </a:spcAft>
              <a:buFont typeface="+mj-lt"/>
              <a:buAutoNum type="arabicPeriod" startAt="4"/>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Refinement Using Simulated Annealing</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SA fine-tunes parameters by escaping local optima through a probabilistic search. The temperature decay helps refine the global solution. This step enhances the FSS design further by ensuring better stop-band characteristics.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defTabSz="914400" eaLnBrk="0" fontAlgn="base" hangingPunct="0">
              <a:lnSpc>
                <a:spcPct val="150000"/>
              </a:lnSpc>
              <a:spcBef>
                <a:spcPct val="0"/>
              </a:spcBef>
              <a:spcAft>
                <a:spcPct val="0"/>
              </a:spcAft>
              <a:buFont typeface="+mj-lt"/>
              <a:buAutoNum type="arabicPeriod" startAt="4"/>
            </a:pPr>
            <a:r>
              <a:rPr lang="en-IN" b="1" dirty="0">
                <a:latin typeface="Calibri" panose="020F0502020204030204" pitchFamily="34" charset="0"/>
                <a:ea typeface="Calibri" panose="020F0502020204030204" pitchFamily="34" charset="0"/>
                <a:cs typeface="Calibri" panose="020F0502020204030204" pitchFamily="34" charset="0"/>
              </a:rPr>
              <a:t> Visualization &amp; Results Analysis</a:t>
            </a:r>
            <a:b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optimized S21 curve is analyzed against initial predictions to verify improvements. The final optimized parameters confirm the effectiveness of combining neural networks with GA and SA.</a:t>
            </a: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75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DF5B8D-B402-E4CA-24A3-5BA81A3F3C4A}"/>
              </a:ext>
            </a:extLst>
          </p:cNvPr>
          <p:cNvSpPr>
            <a:spLocks noGrp="1"/>
          </p:cNvSpPr>
          <p:nvPr>
            <p:ph type="sldNum" sz="quarter" idx="12"/>
          </p:nvPr>
        </p:nvSpPr>
        <p:spPr/>
        <p:txBody>
          <a:bodyPr/>
          <a:lstStyle/>
          <a:p>
            <a:fld id="{69E57DC2-970A-4B3E-BB1C-7A09969E49DF}" type="slidenum">
              <a:rPr lang="en-US" smtClean="0"/>
              <a:t>6</a:t>
            </a:fld>
            <a:endParaRPr lang="en-US" dirty="0"/>
          </a:p>
        </p:txBody>
      </p:sp>
      <p:sp>
        <p:nvSpPr>
          <p:cNvPr id="3" name="TextBox 2">
            <a:extLst>
              <a:ext uri="{FF2B5EF4-FFF2-40B4-BE49-F238E27FC236}">
                <a16:creationId xmlns:a16="http://schemas.microsoft.com/office/drawing/2014/main" id="{B108BA94-36B7-59D2-1AD6-B17308D11B06}"/>
              </a:ext>
            </a:extLst>
          </p:cNvPr>
          <p:cNvSpPr txBox="1"/>
          <p:nvPr/>
        </p:nvSpPr>
        <p:spPr>
          <a:xfrm>
            <a:off x="1288026" y="371689"/>
            <a:ext cx="5635582" cy="461665"/>
          </a:xfrm>
          <a:prstGeom prst="rect">
            <a:avLst/>
          </a:prstGeom>
          <a:noFill/>
        </p:spPr>
        <p:txBody>
          <a:bodyPr wrap="non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Frequency Selective Surfaces (FSS) Design :</a:t>
            </a:r>
          </a:p>
        </p:txBody>
      </p:sp>
      <p:sp>
        <p:nvSpPr>
          <p:cNvPr id="5" name="TextBox 4">
            <a:extLst>
              <a:ext uri="{FF2B5EF4-FFF2-40B4-BE49-F238E27FC236}">
                <a16:creationId xmlns:a16="http://schemas.microsoft.com/office/drawing/2014/main" id="{5BE25F50-0EF3-A72D-6C24-9EABF137C659}"/>
              </a:ext>
            </a:extLst>
          </p:cNvPr>
          <p:cNvSpPr txBox="1"/>
          <p:nvPr/>
        </p:nvSpPr>
        <p:spPr>
          <a:xfrm>
            <a:off x="3902059" y="5554644"/>
            <a:ext cx="5140703" cy="400110"/>
          </a:xfrm>
          <a:prstGeom prst="rect">
            <a:avLst/>
          </a:prstGeom>
          <a:noFill/>
        </p:spPr>
        <p:txBody>
          <a:bodyPr wrap="non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Fig(1).Simulation Image of FSS in HFSS Software</a:t>
            </a:r>
          </a:p>
        </p:txBody>
      </p:sp>
      <p:pic>
        <p:nvPicPr>
          <p:cNvPr id="6" name="Picture 5">
            <a:extLst>
              <a:ext uri="{FF2B5EF4-FFF2-40B4-BE49-F238E27FC236}">
                <a16:creationId xmlns:a16="http://schemas.microsoft.com/office/drawing/2014/main" id="{5AAF8CA5-7FC7-1A56-4F6C-303C394639F7}"/>
              </a:ext>
            </a:extLst>
          </p:cNvPr>
          <p:cNvPicPr>
            <a:picLocks noChangeAspect="1"/>
          </p:cNvPicPr>
          <p:nvPr/>
        </p:nvPicPr>
        <p:blipFill>
          <a:blip r:embed="rId2"/>
          <a:stretch>
            <a:fillRect/>
          </a:stretch>
        </p:blipFill>
        <p:spPr>
          <a:xfrm>
            <a:off x="9469821" y="6090223"/>
            <a:ext cx="389019" cy="243137"/>
          </a:xfrm>
          <a:prstGeom prst="rect">
            <a:avLst/>
          </a:prstGeom>
        </p:spPr>
      </p:pic>
      <p:pic>
        <p:nvPicPr>
          <p:cNvPr id="7" name="Picture 6">
            <a:extLst>
              <a:ext uri="{FF2B5EF4-FFF2-40B4-BE49-F238E27FC236}">
                <a16:creationId xmlns:a16="http://schemas.microsoft.com/office/drawing/2014/main" id="{25A59C88-51B0-3C80-06C1-0DD46BFF2CBF}"/>
              </a:ext>
            </a:extLst>
          </p:cNvPr>
          <p:cNvPicPr>
            <a:picLocks noChangeAspect="1"/>
          </p:cNvPicPr>
          <p:nvPr/>
        </p:nvPicPr>
        <p:blipFill>
          <a:blip r:embed="rId3"/>
          <a:stretch>
            <a:fillRect/>
          </a:stretch>
        </p:blipFill>
        <p:spPr>
          <a:xfrm>
            <a:off x="9472736" y="5736264"/>
            <a:ext cx="389019" cy="233411"/>
          </a:xfrm>
          <a:prstGeom prst="rect">
            <a:avLst/>
          </a:prstGeom>
        </p:spPr>
      </p:pic>
      <p:sp>
        <p:nvSpPr>
          <p:cNvPr id="8" name="TextBox 7">
            <a:extLst>
              <a:ext uri="{FF2B5EF4-FFF2-40B4-BE49-F238E27FC236}">
                <a16:creationId xmlns:a16="http://schemas.microsoft.com/office/drawing/2014/main" id="{2B93A88A-8593-2AE2-FA73-9715397236ED}"/>
              </a:ext>
            </a:extLst>
          </p:cNvPr>
          <p:cNvSpPr txBox="1"/>
          <p:nvPr/>
        </p:nvSpPr>
        <p:spPr>
          <a:xfrm>
            <a:off x="9871591" y="5637672"/>
            <a:ext cx="880369" cy="369332"/>
          </a:xfrm>
          <a:prstGeom prst="rect">
            <a:avLst/>
          </a:prstGeom>
          <a:noFill/>
        </p:spPr>
        <p:txBody>
          <a:bodyPr wrap="none" rtlCol="0">
            <a:spAutoFit/>
          </a:bodyPr>
          <a:lstStyle/>
          <a:p>
            <a:r>
              <a:rPr lang="en-US" dirty="0"/>
              <a:t>Copper</a:t>
            </a:r>
            <a:endParaRPr lang="en-IN" dirty="0"/>
          </a:p>
        </p:txBody>
      </p:sp>
      <p:sp>
        <p:nvSpPr>
          <p:cNvPr id="9" name="TextBox 8">
            <a:extLst>
              <a:ext uri="{FF2B5EF4-FFF2-40B4-BE49-F238E27FC236}">
                <a16:creationId xmlns:a16="http://schemas.microsoft.com/office/drawing/2014/main" id="{9CE9D9E6-5B86-866F-719D-E1DF574C7EC2}"/>
              </a:ext>
            </a:extLst>
          </p:cNvPr>
          <p:cNvSpPr txBox="1"/>
          <p:nvPr/>
        </p:nvSpPr>
        <p:spPr>
          <a:xfrm>
            <a:off x="9881423" y="6012430"/>
            <a:ext cx="1126462" cy="369332"/>
          </a:xfrm>
          <a:prstGeom prst="rect">
            <a:avLst/>
          </a:prstGeom>
          <a:noFill/>
        </p:spPr>
        <p:txBody>
          <a:bodyPr wrap="none" rtlCol="0">
            <a:spAutoFit/>
          </a:bodyPr>
          <a:lstStyle/>
          <a:p>
            <a:r>
              <a:rPr lang="en-US" dirty="0"/>
              <a:t>Substrate</a:t>
            </a:r>
            <a:endParaRPr lang="en-IN" dirty="0"/>
          </a:p>
        </p:txBody>
      </p:sp>
      <p:pic>
        <p:nvPicPr>
          <p:cNvPr id="10" name="Picture 9">
            <a:extLst>
              <a:ext uri="{FF2B5EF4-FFF2-40B4-BE49-F238E27FC236}">
                <a16:creationId xmlns:a16="http://schemas.microsoft.com/office/drawing/2014/main" id="{F56AF79E-057D-CA9B-6095-BE633719A300}"/>
              </a:ext>
            </a:extLst>
          </p:cNvPr>
          <p:cNvPicPr>
            <a:picLocks noChangeAspect="1"/>
          </p:cNvPicPr>
          <p:nvPr/>
        </p:nvPicPr>
        <p:blipFill>
          <a:blip r:embed="rId4"/>
          <a:stretch>
            <a:fillRect/>
          </a:stretch>
        </p:blipFill>
        <p:spPr>
          <a:xfrm>
            <a:off x="1126516" y="943442"/>
            <a:ext cx="10691787" cy="4533635"/>
          </a:xfrm>
          <a:prstGeom prst="rect">
            <a:avLst/>
          </a:prstGeom>
        </p:spPr>
      </p:pic>
    </p:spTree>
    <p:extLst>
      <p:ext uri="{BB962C8B-B14F-4D97-AF65-F5344CB8AC3E}">
        <p14:creationId xmlns:p14="http://schemas.microsoft.com/office/powerpoint/2010/main" val="123693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4E9D1D-2258-F9B9-BF1D-DBD85FA6EABD}"/>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4" name="Rectangle 2">
            <a:extLst>
              <a:ext uri="{FF2B5EF4-FFF2-40B4-BE49-F238E27FC236}">
                <a16:creationId xmlns:a16="http://schemas.microsoft.com/office/drawing/2014/main" id="{ECDDC51D-9A4E-1661-9900-E539E57E5DDA}"/>
              </a:ext>
            </a:extLst>
          </p:cNvPr>
          <p:cNvSpPr>
            <a:spLocks noChangeArrowheads="1"/>
          </p:cNvSpPr>
          <p:nvPr/>
        </p:nvSpPr>
        <p:spPr bwMode="auto">
          <a:xfrm>
            <a:off x="943896" y="-14452"/>
            <a:ext cx="10990225" cy="645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35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dirty="0"/>
              <a:t>The deep learning model trained with a custom weighted loss function effectively minimized errors in S21 predictions. The inclusion of an additional hidden layer improved feature extraction, leading to better convergence and stability. The final training and validation losses indicate a well-generalized model with no overfitting.</a:t>
            </a:r>
          </a:p>
          <a:p>
            <a:pPr marL="0" marR="0" lvl="0" indent="0" algn="l" defTabSz="914400" rtl="0" eaLnBrk="0" fontAlgn="base" latinLnBrk="0" hangingPunct="0">
              <a:lnSpc>
                <a:spcPct val="100000"/>
              </a:lnSpc>
              <a:spcBef>
                <a:spcPct val="0"/>
              </a:spcBef>
              <a:spcAft>
                <a:spcPts val="35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Key Outcomes: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350"/>
              </a:spcAft>
              <a:buClrTx/>
              <a:buSzTx/>
              <a:buFontTx/>
              <a:buNone/>
              <a:tabLst/>
            </a:pPr>
            <a:r>
              <a:rPr lang="en-US" dirty="0"/>
              <a:t>The predicted S21 values closely match expected trends, confirming high prediction accuracy. The hybrid optimization using Genetic Algorithm (GA) and Simulated Annealing (SA) successfully identified optimal FSS parameters, ensuring a wide stop band with deeper suppression at the target frequencies.</a:t>
            </a:r>
          </a:p>
          <a:p>
            <a:pPr marL="0" marR="0" lvl="0" indent="0" algn="l" defTabSz="914400" rtl="0" eaLnBrk="0" fontAlgn="base" latinLnBrk="0" hangingPunct="0">
              <a:lnSpc>
                <a:spcPct val="100000"/>
              </a:lnSpc>
              <a:spcBef>
                <a:spcPct val="0"/>
              </a:spcBef>
              <a:spcAft>
                <a:spcPts val="35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Output:</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ts val="35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S21 Prediction Results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Enter value for l [mm]: 5.8</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Enter value for t [mm]: 0.6</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First 5 scaled inputs before prediction:</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[[1.         0.5        0.        ]</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[1.         0.5        0.01010101]</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[1.         0.5        0.02020202]</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[1.         0.5        0.03030303]</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[1.         0.5        0.04040404]]</a:t>
            </a:r>
          </a:p>
          <a:p>
            <a:pPr>
              <a:lnSpc>
                <a:spcPct val="107000"/>
              </a:lnSpc>
              <a:spcAft>
                <a:spcPts val="35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4/4 ━━━━━━━━━━━━━━━━━━━━ 0s 16ms/step</a:t>
            </a:r>
          </a:p>
        </p:txBody>
      </p:sp>
    </p:spTree>
    <p:extLst>
      <p:ext uri="{BB962C8B-B14F-4D97-AF65-F5344CB8AC3E}">
        <p14:creationId xmlns:p14="http://schemas.microsoft.com/office/powerpoint/2010/main" val="358897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64131A-6171-DBBE-A9F9-848C895BF198}"/>
              </a:ext>
            </a:extLst>
          </p:cNvPr>
          <p:cNvSpPr>
            <a:spLocks noGrp="1"/>
          </p:cNvSpPr>
          <p:nvPr>
            <p:ph type="sldNum" sz="quarter" idx="12"/>
          </p:nvPr>
        </p:nvSpPr>
        <p:spPr/>
        <p:txBody>
          <a:bodyPr/>
          <a:lstStyle/>
          <a:p>
            <a:fld id="{69E57DC2-970A-4B3E-BB1C-7A09969E49DF}" type="slidenum">
              <a:rPr lang="en-US" smtClean="0"/>
              <a:t>8</a:t>
            </a:fld>
            <a:endParaRPr lang="en-US" dirty="0"/>
          </a:p>
        </p:txBody>
      </p:sp>
      <p:pic>
        <p:nvPicPr>
          <p:cNvPr id="5" name="Picture 4">
            <a:extLst>
              <a:ext uri="{FF2B5EF4-FFF2-40B4-BE49-F238E27FC236}">
                <a16:creationId xmlns:a16="http://schemas.microsoft.com/office/drawing/2014/main" id="{66157AE0-77EB-80C0-392E-61E936409444}"/>
              </a:ext>
            </a:extLst>
          </p:cNvPr>
          <p:cNvPicPr>
            <a:picLocks noChangeAspect="1"/>
          </p:cNvPicPr>
          <p:nvPr/>
        </p:nvPicPr>
        <p:blipFill>
          <a:blip r:embed="rId2"/>
          <a:stretch>
            <a:fillRect/>
          </a:stretch>
        </p:blipFill>
        <p:spPr>
          <a:xfrm>
            <a:off x="1235550" y="2569390"/>
            <a:ext cx="4966578" cy="3300473"/>
          </a:xfrm>
          <a:prstGeom prst="rect">
            <a:avLst/>
          </a:prstGeom>
        </p:spPr>
      </p:pic>
      <p:sp>
        <p:nvSpPr>
          <p:cNvPr id="7" name="TextBox 6">
            <a:extLst>
              <a:ext uri="{FF2B5EF4-FFF2-40B4-BE49-F238E27FC236}">
                <a16:creationId xmlns:a16="http://schemas.microsoft.com/office/drawing/2014/main" id="{15A2FA49-03EE-044F-CF13-A9058D83A30A}"/>
              </a:ext>
            </a:extLst>
          </p:cNvPr>
          <p:cNvSpPr txBox="1"/>
          <p:nvPr/>
        </p:nvSpPr>
        <p:spPr>
          <a:xfrm>
            <a:off x="1150374" y="309716"/>
            <a:ext cx="6096000" cy="1919628"/>
          </a:xfrm>
          <a:prstGeom prst="rect">
            <a:avLst/>
          </a:prstGeom>
          <a:noFill/>
        </p:spPr>
        <p:txBody>
          <a:bodyPr wrap="square">
            <a:spAutoFit/>
          </a:bodyPr>
          <a:lstStyle/>
          <a:p>
            <a:pPr>
              <a:lnSpc>
                <a:spcPct val="107000"/>
              </a:lnSpc>
              <a:spcAft>
                <a:spcPts val="200"/>
              </a:spcAft>
            </a:pPr>
            <a:r>
              <a:rPr lang="en-US" b="1" kern="100" dirty="0">
                <a:effectLst/>
                <a:latin typeface="Calibri" panose="020F0502020204030204" pitchFamily="34" charset="0"/>
                <a:ea typeface="Calibri" panose="020F0502020204030204" pitchFamily="34" charset="0"/>
                <a:cs typeface="Calibri" panose="020F0502020204030204" pitchFamily="34" charset="0"/>
              </a:rPr>
              <a:t>Optimal FSS parameters</a:t>
            </a: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1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7/7 ━━━━━━━━━━━━━━━━━━━━ 0s 4ms/step</a:t>
            </a:r>
          </a:p>
          <a:p>
            <a:pPr>
              <a:lnSpc>
                <a:spcPct val="107000"/>
              </a:lnSpc>
              <a:spcAft>
                <a:spcPts val="1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Final Parameters: l = 5.785 mm, t = 1.000 mm       </a:t>
            </a:r>
          </a:p>
          <a:p>
            <a:pPr>
              <a:lnSpc>
                <a:spcPct val="107000"/>
              </a:lnSpc>
              <a:spcAft>
                <a:spcPts val="1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Stop Band: 3.970 GHz - 7.206 GHz, Avg S21: -17.708 dB </a:t>
            </a:r>
          </a:p>
          <a:p>
            <a:pPr>
              <a:lnSpc>
                <a:spcPct val="107000"/>
              </a:lnSpc>
              <a:spcAft>
                <a:spcPts val="1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Resonant Frequency: 5.658 GHz (Lowest S21 Point) </a:t>
            </a:r>
          </a:p>
        </p:txBody>
      </p:sp>
      <p:pic>
        <p:nvPicPr>
          <p:cNvPr id="9" name="Picture 8">
            <a:extLst>
              <a:ext uri="{FF2B5EF4-FFF2-40B4-BE49-F238E27FC236}">
                <a16:creationId xmlns:a16="http://schemas.microsoft.com/office/drawing/2014/main" id="{9B851377-25D8-B042-A6FC-ED343561CAF1}"/>
              </a:ext>
            </a:extLst>
          </p:cNvPr>
          <p:cNvPicPr>
            <a:picLocks noChangeAspect="1"/>
          </p:cNvPicPr>
          <p:nvPr/>
        </p:nvPicPr>
        <p:blipFill>
          <a:blip r:embed="rId3"/>
          <a:stretch>
            <a:fillRect/>
          </a:stretch>
        </p:blipFill>
        <p:spPr>
          <a:xfrm>
            <a:off x="6438241" y="2559558"/>
            <a:ext cx="4966578" cy="3300473"/>
          </a:xfrm>
          <a:prstGeom prst="rect">
            <a:avLst/>
          </a:prstGeom>
        </p:spPr>
      </p:pic>
      <p:sp>
        <p:nvSpPr>
          <p:cNvPr id="11" name="TextBox 10">
            <a:extLst>
              <a:ext uri="{FF2B5EF4-FFF2-40B4-BE49-F238E27FC236}">
                <a16:creationId xmlns:a16="http://schemas.microsoft.com/office/drawing/2014/main" id="{4C3549EB-E5E2-65C4-A579-08D7B0A8DDB2}"/>
              </a:ext>
            </a:extLst>
          </p:cNvPr>
          <p:cNvSpPr txBox="1"/>
          <p:nvPr/>
        </p:nvSpPr>
        <p:spPr>
          <a:xfrm>
            <a:off x="1415845" y="5972042"/>
            <a:ext cx="4542503" cy="369332"/>
          </a:xfrm>
          <a:prstGeom prst="rect">
            <a:avLst/>
          </a:prstGeom>
          <a:noFill/>
        </p:spPr>
        <p:txBody>
          <a:bodyPr wrap="square">
            <a:sp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Fig(2).Predicted vs Actual S21 Frequency</a:t>
            </a:r>
          </a:p>
        </p:txBody>
      </p:sp>
      <p:sp>
        <p:nvSpPr>
          <p:cNvPr id="13" name="TextBox 12">
            <a:extLst>
              <a:ext uri="{FF2B5EF4-FFF2-40B4-BE49-F238E27FC236}">
                <a16:creationId xmlns:a16="http://schemas.microsoft.com/office/drawing/2014/main" id="{92E0E49F-0662-709A-6749-5D3860242172}"/>
              </a:ext>
            </a:extLst>
          </p:cNvPr>
          <p:cNvSpPr txBox="1"/>
          <p:nvPr/>
        </p:nvSpPr>
        <p:spPr>
          <a:xfrm>
            <a:off x="7354529" y="5972042"/>
            <a:ext cx="3421626" cy="369332"/>
          </a:xfrm>
          <a:prstGeom prst="rect">
            <a:avLst/>
          </a:prstGeom>
          <a:noFill/>
        </p:spPr>
        <p:txBody>
          <a:bodyPr wrap="square">
            <a:sp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Fig(3).Optimized S21 vs Frequency </a:t>
            </a:r>
          </a:p>
        </p:txBody>
      </p:sp>
    </p:spTree>
    <p:extLst>
      <p:ext uri="{BB962C8B-B14F-4D97-AF65-F5344CB8AC3E}">
        <p14:creationId xmlns:p14="http://schemas.microsoft.com/office/powerpoint/2010/main" val="83381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DA2EF53-E394-14F9-65EB-1705CEE3BBF6}"/>
              </a:ext>
            </a:extLst>
          </p:cNvPr>
          <p:cNvSpPr>
            <a:spLocks noChangeArrowheads="1"/>
          </p:cNvSpPr>
          <p:nvPr/>
        </p:nvSpPr>
        <p:spPr bwMode="auto">
          <a:xfrm>
            <a:off x="868405" y="820832"/>
            <a:ext cx="11041945" cy="484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ea typeface="Calibri" panose="020F0502020204030204" pitchFamily="34" charset="0"/>
                <a:cs typeface="Calibri" panose="020F0502020204030204" pitchFamily="34" charset="0"/>
              </a:rPr>
              <a:t>Conclusion :</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Effectiveness of AI:</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AI demonstrated strong potential in automating and enhancing the design process for Frequency Selective Surfaces (FSS), showing high accuracy in predicting frequency responses.</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Streamlined Process: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This AI-driven approach significantly simplifies the FSS design workflow, enabling efficient alignment with precise performance targets.</a:t>
            </a:r>
          </a:p>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Feasibility and Accuracy:</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The close alignment between actual and predicted values validates the effectiveness of machine learning for automating and refining FSS design, ensuring both feasibility and accuracy in real-world applications.</a:t>
            </a:r>
          </a:p>
        </p:txBody>
      </p:sp>
      <p:sp>
        <p:nvSpPr>
          <p:cNvPr id="2" name="Slide Number Placeholder 1">
            <a:extLst>
              <a:ext uri="{FF2B5EF4-FFF2-40B4-BE49-F238E27FC236}">
                <a16:creationId xmlns:a16="http://schemas.microsoft.com/office/drawing/2014/main" id="{1F27B842-3C1A-76F8-56C6-480AA310046B}"/>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36490403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{6F59FD9E-B459-44A2-BFA9-804BAC255CE3}tf10001105</Template>
  <TotalTime>1277</TotalTime>
  <Words>1165</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Nirmala UI</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EC21B1044 Chandra Sekhar S</dc:creator>
  <cp:lastModifiedBy>EC21B1044 Chandra Sekhar S</cp:lastModifiedBy>
  <cp:revision>17</cp:revision>
  <cp:lastPrinted>2024-09-04T10:30:04Z</cp:lastPrinted>
  <dcterms:created xsi:type="dcterms:W3CDTF">2024-09-03T20:50:06Z</dcterms:created>
  <dcterms:modified xsi:type="dcterms:W3CDTF">2025-04-03T16:55:29Z</dcterms:modified>
</cp:coreProperties>
</file>