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9" r:id="rId12"/>
    <p:sldId id="270" r:id="rId13"/>
  </p:sldIdLst>
  <p:sldSz cx="9144000" cy="6858000" type="screen4x3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7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>
        <p:scale>
          <a:sx n="66" d="100"/>
          <a:sy n="66" d="100"/>
        </p:scale>
        <p:origin x="1709" y="365"/>
      </p:cViewPr>
      <p:guideLst>
        <p:guide orient="horz" pos="2857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7455" y="1301661"/>
            <a:ext cx="670305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6579" y="1791121"/>
            <a:ext cx="4241165" cy="224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31901"/>
            <a:ext cx="8001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0" marR="5080" indent="-27374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АПОУ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</a:t>
            </a:r>
            <a:r>
              <a:rPr sz="1800" spc="2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</a:t>
            </a:r>
            <a:r>
              <a:rPr sz="180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связи</a:t>
            </a:r>
            <a:r>
              <a:rPr sz="1800" spc="-1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sz="18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 </a:t>
            </a:r>
            <a:r>
              <a:rPr sz="1800" spc="-48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технологий»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8501" y="6271463"/>
            <a:ext cx="1732914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 Regular" panose="02020603050405020304" charset="0"/>
                <a:cs typeface="Times New Roman Regular" panose="02020603050405020304" charset="0"/>
              </a:rPr>
              <a:t>Вологда</a:t>
            </a:r>
            <a:r>
              <a:rPr sz="1600" spc="-5">
                <a:latin typeface="Times New Roman Regular" panose="02020603050405020304" charset="0"/>
                <a:cs typeface="Times New Roman Regular" panose="02020603050405020304" charset="0"/>
              </a:rPr>
              <a:t>,</a:t>
            </a:r>
            <a:r>
              <a:rPr sz="1600" spc="-2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600" spc="-10">
                <a:latin typeface="Times New Roman Regular" panose="02020603050405020304" charset="0"/>
                <a:cs typeface="Times New Roman Regular" panose="02020603050405020304" charset="0"/>
              </a:rPr>
              <a:t>20</a:t>
            </a:r>
            <a:r>
              <a:rPr lang="ru-RU" sz="1600" spc="-10">
                <a:latin typeface="Times New Roman Regular" panose="02020603050405020304" charset="0"/>
                <a:cs typeface="Times New Roman Regular" panose="02020603050405020304" charset="0"/>
              </a:rPr>
              <a:t>25</a:t>
            </a:r>
            <a:r>
              <a:rPr sz="1600" spc="-2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1600" spc="-20" dirty="0">
                <a:latin typeface="Times New Roman Regular" panose="02020603050405020304" charset="0"/>
                <a:cs typeface="Times New Roman Regular" panose="02020603050405020304" charset="0"/>
              </a:rPr>
              <a:t>год</a:t>
            </a:r>
            <a:endParaRPr sz="16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867400" y="4397244"/>
            <a:ext cx="304800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Титова София Алексеевна,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группы ИСП-223п.</a:t>
            </a:r>
          </a:p>
        </p:txBody>
      </p:sp>
      <p:sp>
        <p:nvSpPr>
          <p:cNvPr id="7" name="object 4"/>
          <p:cNvSpPr txBox="1"/>
          <p:nvPr/>
        </p:nvSpPr>
        <p:spPr>
          <a:xfrm>
            <a:off x="1752600" y="2590800"/>
            <a:ext cx="7391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30655" indent="0" algn="ctr" fontAlgn="auto">
              <a:lnSpc>
                <a:spcPct val="100000"/>
              </a:lnSpc>
              <a:spcBef>
                <a:spcPts val="100"/>
              </a:spcBef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 </a:t>
            </a:r>
            <a:r>
              <a:rPr lang="ru-RU" sz="1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00E72E-94A8-42B3-8492-72E4CF6826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47" r="16747"/>
          <a:stretch/>
        </p:blipFill>
        <p:spPr>
          <a:xfrm>
            <a:off x="457200" y="1371600"/>
            <a:ext cx="4191001" cy="24716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B234590-538F-4A8D-A746-93486FC29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995501"/>
            <a:ext cx="4901074" cy="26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87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8683C6-A49B-4C48-BB46-14FE5175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905000"/>
            <a:ext cx="8229600" cy="3366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демонстрирует грамотное применение принципов веб-разработки и готов к дальнейшему расширению функциональности. Для промышленного использования потребуется доработка системы безопасности и перенос на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-окружение.</a:t>
            </a:r>
          </a:p>
          <a:p>
            <a:pPr>
              <a:lnSpc>
                <a:spcPct val="150000"/>
              </a:lnSpc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решение представляет практическую ценность для пользователей, желающих контролировать свои финансы в удобной и наглядной форме.</a:t>
            </a:r>
          </a:p>
        </p:txBody>
      </p:sp>
    </p:spTree>
    <p:extLst>
      <p:ext uri="{BB962C8B-B14F-4D97-AF65-F5344CB8AC3E}">
        <p14:creationId xmlns:p14="http://schemas.microsoft.com/office/powerpoint/2010/main" val="222929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DD6E0-9A74-4A7A-9BB7-492093DBD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677108"/>
          </a:xfrm>
        </p:spPr>
        <p:txBody>
          <a:bodyPr/>
          <a:lstStyle/>
          <a:p>
            <a:pPr algn="ctr"/>
            <a:r>
              <a:rPr lang="ru-RU" sz="4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546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Box 6"/>
          <p:cNvSpPr txBox="1"/>
          <p:nvPr/>
        </p:nvSpPr>
        <p:spPr>
          <a:xfrm>
            <a:off x="506183" y="1905000"/>
            <a:ext cx="7675245" cy="28069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Times New Roman Regular" panose="02020603050405020304" charset="0"/>
                <a:cs typeface="Times New Roman Regular" panose="02020603050405020304" charset="0"/>
              </a:rPr>
              <a:t>Мой проект решает проблему удобного контроля личных финансов. Он помогает отслеживать доходы, расходы, бюджеты и счета, сохраняя всю историю для анализа. </a:t>
            </a:r>
          </a:p>
          <a:p>
            <a:pPr indent="450000" algn="just">
              <a:lnSpc>
                <a:spcPct val="150000"/>
              </a:lnSpc>
            </a:pPr>
            <a:r>
              <a:rPr lang="ru-RU" sz="2000" dirty="0">
                <a:latin typeface="Times New Roman Regular" panose="02020603050405020304" charset="0"/>
                <a:cs typeface="Times New Roman Regular" panose="02020603050405020304" charset="0"/>
              </a:rPr>
              <a:t>Благодаря веб-доступу с разных устройств пользователь всегда может управлять своими деньгами и планировать бюджет эффективно.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7075D16-1485-4E84-B3C9-4F059F36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23620"/>
            <a:ext cx="838200" cy="795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609600" y="5898626"/>
            <a:ext cx="41148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Рисунок 1. </a:t>
            </a:r>
            <a:r>
              <a:rPr lang="ru-RU" dirty="0" err="1">
                <a:latin typeface="Times New Roman Regular" panose="02020603050405020304" charset="0"/>
                <a:cs typeface="Times New Roman Regular" panose="02020603050405020304" charset="0"/>
              </a:rPr>
              <a:t>Use</a:t>
            </a: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-Case диаграмма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1" name="Text Box 1"/>
          <p:cNvSpPr txBox="1"/>
          <p:nvPr/>
        </p:nvSpPr>
        <p:spPr>
          <a:xfrm>
            <a:off x="4495800" y="5884709"/>
            <a:ext cx="4114800" cy="5078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>
                <a:latin typeface="Times New Roman Regular" panose="02020603050405020304" charset="0"/>
                <a:cs typeface="Times New Roman Regular" panose="02020603050405020304" charset="0"/>
              </a:rPr>
              <a:t>Рисунок 2. </a:t>
            </a:r>
            <a:r>
              <a:rPr lang="en-US">
                <a:latin typeface="Times New Roman Regular" panose="02020603050405020304" charset="0"/>
                <a:cs typeface="Times New Roman Regular" panose="02020603050405020304" charset="0"/>
              </a:rPr>
              <a:t>Activity </a:t>
            </a:r>
            <a:r>
              <a:rPr lang="ru-RU">
                <a:latin typeface="Times New Roman Regular" panose="02020603050405020304" charset="0"/>
                <a:cs typeface="Times New Roman Regular" panose="02020603050405020304" charset="0"/>
              </a:rPr>
              <a:t>диаграмма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CC0FB14-EFE1-4E7F-93B3-442C999B7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58" y="1539207"/>
            <a:ext cx="2156545" cy="42670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D29170E-5DBC-42B0-BA27-001A8EE25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387" y="1369166"/>
            <a:ext cx="3984056" cy="44371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1" name="Text Box 1"/>
          <p:cNvSpPr txBox="1"/>
          <p:nvPr/>
        </p:nvSpPr>
        <p:spPr>
          <a:xfrm>
            <a:off x="117563" y="1336230"/>
            <a:ext cx="1790700" cy="8735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Структура приложения: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A31F66-E7E7-4DE2-B3AD-EBED526B1F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946"/>
          <a:stretch/>
        </p:blipFill>
        <p:spPr>
          <a:xfrm>
            <a:off x="384263" y="2369787"/>
            <a:ext cx="1524000" cy="31519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BA5D8C-194B-4660-BB0C-1395EF8CB0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02"/>
          <a:stretch/>
        </p:blipFill>
        <p:spPr>
          <a:xfrm>
            <a:off x="2209800" y="2369787"/>
            <a:ext cx="6697981" cy="24383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DD022D-615D-450C-B9EA-3CFF4EC8CA22}"/>
              </a:ext>
            </a:extLst>
          </p:cNvPr>
          <p:cNvSpPr txBox="1"/>
          <p:nvPr/>
        </p:nvSpPr>
        <p:spPr>
          <a:xfrm>
            <a:off x="2438400" y="1809768"/>
            <a:ext cx="57912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ctr">
              <a:lnSpc>
                <a:spcPct val="150000"/>
              </a:lnSpc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r>
              <a:rPr lang="ru-RU" dirty="0"/>
              <a:t>Необходимые импорты и библиотеки:</a:t>
            </a:r>
          </a:p>
        </p:txBody>
      </p:sp>
      <p:sp>
        <p:nvSpPr>
          <p:cNvPr id="15" name="Text Box 1">
            <a:extLst>
              <a:ext uri="{FF2B5EF4-FFF2-40B4-BE49-F238E27FC236}">
                <a16:creationId xmlns:a16="http://schemas.microsoft.com/office/drawing/2014/main" id="{7F365878-F0DE-4D9C-8383-3AACA2DE650D}"/>
              </a:ext>
            </a:extLst>
          </p:cNvPr>
          <p:cNvSpPr txBox="1"/>
          <p:nvPr/>
        </p:nvSpPr>
        <p:spPr>
          <a:xfrm>
            <a:off x="-434887" y="5618156"/>
            <a:ext cx="2895600" cy="4580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ctr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Рисунок 3. Часть кода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A911C8AF-79F7-4EB0-81FF-3069704AAFC8}"/>
              </a:ext>
            </a:extLst>
          </p:cNvPr>
          <p:cNvSpPr txBox="1"/>
          <p:nvPr/>
        </p:nvSpPr>
        <p:spPr>
          <a:xfrm>
            <a:off x="3733800" y="4939478"/>
            <a:ext cx="41148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Рисунок 4. Часть кода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8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1" name="Text Box 1"/>
          <p:cNvSpPr txBox="1"/>
          <p:nvPr/>
        </p:nvSpPr>
        <p:spPr>
          <a:xfrm>
            <a:off x="2667000" y="3475551"/>
            <a:ext cx="44196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Модели базы данных (на примере 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User)</a:t>
            </a: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: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D022D-615D-450C-B9EA-3CFF4EC8CA22}"/>
              </a:ext>
            </a:extLst>
          </p:cNvPr>
          <p:cNvSpPr txBox="1"/>
          <p:nvPr/>
        </p:nvSpPr>
        <p:spPr>
          <a:xfrm>
            <a:off x="1752600" y="1348837"/>
            <a:ext cx="57912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ctr">
              <a:lnSpc>
                <a:spcPct val="150000"/>
              </a:lnSpc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r>
              <a:rPr lang="ru-RU" dirty="0"/>
              <a:t>Конфигурации и модели </a:t>
            </a:r>
            <a:r>
              <a:rPr lang="ru-RU" dirty="0" err="1"/>
              <a:t>бд</a:t>
            </a:r>
            <a:r>
              <a:rPr lang="ru-RU" dirty="0"/>
              <a:t>: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9297D0-DC4F-4DBE-A9A0-3CF8EE545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22" b="-485"/>
          <a:stretch/>
        </p:blipFill>
        <p:spPr>
          <a:xfrm>
            <a:off x="457201" y="1974533"/>
            <a:ext cx="4191000" cy="103611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F94591-31FF-401D-9D1A-EE29E85AE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946970"/>
            <a:ext cx="4114800" cy="23368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FE2C59-F92C-43BA-BB4D-7A8D36C4468B}"/>
              </a:ext>
            </a:extLst>
          </p:cNvPr>
          <p:cNvSpPr txBox="1"/>
          <p:nvPr/>
        </p:nvSpPr>
        <p:spPr>
          <a:xfrm>
            <a:off x="4905375" y="1789754"/>
            <a:ext cx="2819400" cy="1289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r>
              <a:rPr lang="ru-RU" dirty="0"/>
              <a:t>Создание приложения</a:t>
            </a:r>
          </a:p>
          <a:p>
            <a:r>
              <a:rPr lang="ru-RU" dirty="0"/>
              <a:t>Настройки</a:t>
            </a:r>
          </a:p>
          <a:p>
            <a:r>
              <a:rPr lang="ru-RU" dirty="0"/>
              <a:t>Инициализация </a:t>
            </a:r>
            <a:r>
              <a:rPr lang="ru-RU" dirty="0" err="1"/>
              <a:t>бд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125990-4316-49C8-AC0D-1CA2EE252B25}"/>
              </a:ext>
            </a:extLst>
          </p:cNvPr>
          <p:cNvSpPr txBox="1"/>
          <p:nvPr/>
        </p:nvSpPr>
        <p:spPr>
          <a:xfrm>
            <a:off x="4876800" y="4220092"/>
            <a:ext cx="3037401" cy="128907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>
              <a:lnSpc>
                <a:spcPct val="150000"/>
              </a:lnSpc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ru-RU" dirty="0"/>
              <a:t>Структура полей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Создание связей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Метод аутентификации</a:t>
            </a:r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3E9B6060-1EF4-466D-A268-0DCC21B87D95}"/>
              </a:ext>
            </a:extLst>
          </p:cNvPr>
          <p:cNvSpPr txBox="1"/>
          <p:nvPr/>
        </p:nvSpPr>
        <p:spPr>
          <a:xfrm>
            <a:off x="838200" y="2949234"/>
            <a:ext cx="41148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Рисунок 5. Часть кода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0C6F9E74-FE0F-4814-A279-FF89FD3BD63A}"/>
              </a:ext>
            </a:extLst>
          </p:cNvPr>
          <p:cNvSpPr txBox="1"/>
          <p:nvPr/>
        </p:nvSpPr>
        <p:spPr>
          <a:xfrm>
            <a:off x="838200" y="6173828"/>
            <a:ext cx="41148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Рисунок 6. Часть кода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0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051F56-F51D-45C0-928A-F68190B82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5" y="2162061"/>
            <a:ext cx="5112020" cy="3505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42B203-A599-45F5-9D8F-70DB5080EF6D}"/>
              </a:ext>
            </a:extLst>
          </p:cNvPr>
          <p:cNvSpPr txBox="1"/>
          <p:nvPr/>
        </p:nvSpPr>
        <p:spPr>
          <a:xfrm>
            <a:off x="5438775" y="2057400"/>
            <a:ext cx="3581400" cy="3366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ctr">
              <a:lnSpc>
                <a:spcPct val="150000"/>
              </a:lnSpc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pPr algn="l"/>
            <a:r>
              <a:rPr lang="ru-RU" dirty="0"/>
              <a:t>1. Обработка запросов GET (показ формы) и POST (отправка данных)</a:t>
            </a:r>
            <a:endParaRPr lang="en-US" dirty="0"/>
          </a:p>
          <a:p>
            <a:pPr algn="l"/>
            <a:r>
              <a:rPr lang="en-US" dirty="0"/>
              <a:t>2</a:t>
            </a:r>
            <a:r>
              <a:rPr lang="ru-RU" dirty="0"/>
              <a:t>. Создание форму регистрации </a:t>
            </a:r>
          </a:p>
          <a:p>
            <a:pPr algn="l"/>
            <a:r>
              <a:rPr lang="ru-RU" dirty="0"/>
              <a:t>3. Заполнение данных в </a:t>
            </a:r>
            <a:r>
              <a:rPr lang="ru-RU" dirty="0" err="1"/>
              <a:t>бд</a:t>
            </a:r>
            <a:r>
              <a:rPr lang="ru-RU" dirty="0"/>
              <a:t> и сохранение, автоматический вход</a:t>
            </a:r>
          </a:p>
          <a:p>
            <a:pPr algn="l"/>
            <a:r>
              <a:rPr lang="ru-RU" dirty="0"/>
              <a:t>4. Отработка ошибок (откат </a:t>
            </a:r>
            <a:r>
              <a:rPr lang="ru-RU" dirty="0" err="1"/>
              <a:t>бд</a:t>
            </a:r>
            <a:r>
              <a:rPr lang="ru-RU" dirty="0"/>
              <a:t>)</a:t>
            </a:r>
          </a:p>
          <a:p>
            <a:pPr algn="l"/>
            <a:r>
              <a:rPr lang="ru-RU" dirty="0"/>
              <a:t>5. Возвращение </a:t>
            </a:r>
            <a:r>
              <a:rPr lang="en-US" dirty="0"/>
              <a:t>html-</a:t>
            </a:r>
            <a:r>
              <a:rPr lang="ru-RU" dirty="0"/>
              <a:t>шаблона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89F3AB-25C7-47B6-9788-D503BF45D127}"/>
              </a:ext>
            </a:extLst>
          </p:cNvPr>
          <p:cNvSpPr txBox="1"/>
          <p:nvPr/>
        </p:nvSpPr>
        <p:spPr>
          <a:xfrm>
            <a:off x="1447800" y="1371600"/>
            <a:ext cx="48006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>
              <a:lnSpc>
                <a:spcPct val="150000"/>
              </a:lnSpc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pPr algn="ctr"/>
            <a:r>
              <a:rPr lang="ru-RU" dirty="0"/>
              <a:t>Маршруты (на примере регистрации):</a:t>
            </a:r>
          </a:p>
        </p:txBody>
      </p:sp>
      <p:sp>
        <p:nvSpPr>
          <p:cNvPr id="24" name="Text Box 1">
            <a:extLst>
              <a:ext uri="{FF2B5EF4-FFF2-40B4-BE49-F238E27FC236}">
                <a16:creationId xmlns:a16="http://schemas.microsoft.com/office/drawing/2014/main" id="{6EC73521-B7BE-42BE-8E6D-5446A1B67D38}"/>
              </a:ext>
            </a:extLst>
          </p:cNvPr>
          <p:cNvSpPr txBox="1"/>
          <p:nvPr/>
        </p:nvSpPr>
        <p:spPr>
          <a:xfrm>
            <a:off x="1419225" y="5651689"/>
            <a:ext cx="41148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Рисунок 7. Часть кода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2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0AF7C2-5FCF-4EE7-8EBC-EC2F1A47D7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62" r="35554"/>
          <a:stretch/>
        </p:blipFill>
        <p:spPr>
          <a:xfrm>
            <a:off x="356552" y="1788066"/>
            <a:ext cx="4517937" cy="17665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CE8AAA-5EC9-4C93-8A5E-2AC1400D5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52" y="4572000"/>
            <a:ext cx="4011295" cy="14831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34A2AE-4B7A-406B-8293-2FF20939DE36}"/>
              </a:ext>
            </a:extLst>
          </p:cNvPr>
          <p:cNvSpPr txBox="1"/>
          <p:nvPr/>
        </p:nvSpPr>
        <p:spPr>
          <a:xfrm>
            <a:off x="5486400" y="4724400"/>
            <a:ext cx="261810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r>
              <a:rPr lang="ru-RU" dirty="0"/>
              <a:t>Создает </a:t>
            </a:r>
            <a:r>
              <a:rPr lang="ru-RU" dirty="0" err="1"/>
              <a:t>бд</a:t>
            </a:r>
            <a:endParaRPr lang="ru-RU" dirty="0"/>
          </a:p>
          <a:p>
            <a:r>
              <a:rPr lang="ru-RU" dirty="0"/>
              <a:t>Запускает сервер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0468CD-9DAC-4364-8405-6CEB14F3D8C4}"/>
              </a:ext>
            </a:extLst>
          </p:cNvPr>
          <p:cNvSpPr txBox="1"/>
          <p:nvPr/>
        </p:nvSpPr>
        <p:spPr>
          <a:xfrm>
            <a:off x="5276274" y="2133600"/>
            <a:ext cx="3026410" cy="8735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ctr">
              <a:lnSpc>
                <a:spcPct val="150000"/>
              </a:lnSpc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pPr marL="342900" indent="-342900" algn="l">
              <a:buFont typeface="+mj-lt"/>
              <a:buAutoNum type="arabicPeriod"/>
            </a:pPr>
            <a:r>
              <a:rPr lang="ru-RU" dirty="0"/>
              <a:t>Добавляет категории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/>
              <a:t>Сохраняет изменения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312C7-895B-4D72-A850-3C616893FA47}"/>
              </a:ext>
            </a:extLst>
          </p:cNvPr>
          <p:cNvSpPr txBox="1"/>
          <p:nvPr/>
        </p:nvSpPr>
        <p:spPr>
          <a:xfrm>
            <a:off x="2539047" y="4113926"/>
            <a:ext cx="36576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ctr">
              <a:lnSpc>
                <a:spcPct val="150000"/>
              </a:lnSpc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r>
              <a:rPr lang="ru-RU" dirty="0"/>
              <a:t>Запуск приложения:</a:t>
            </a:r>
          </a:p>
        </p:txBody>
      </p:sp>
      <p:sp>
        <p:nvSpPr>
          <p:cNvPr id="16" name="Text Box 1">
            <a:extLst>
              <a:ext uri="{FF2B5EF4-FFF2-40B4-BE49-F238E27FC236}">
                <a16:creationId xmlns:a16="http://schemas.microsoft.com/office/drawing/2014/main" id="{2B43DD7A-E8A8-4A6B-8FA4-BAA3D762E23D}"/>
              </a:ext>
            </a:extLst>
          </p:cNvPr>
          <p:cNvSpPr txBox="1"/>
          <p:nvPr/>
        </p:nvSpPr>
        <p:spPr>
          <a:xfrm>
            <a:off x="960582" y="3429000"/>
            <a:ext cx="41148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Рисунок 8. Часть кода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7" name="Text Box 1">
            <a:extLst>
              <a:ext uri="{FF2B5EF4-FFF2-40B4-BE49-F238E27FC236}">
                <a16:creationId xmlns:a16="http://schemas.microsoft.com/office/drawing/2014/main" id="{F3679F33-DBE8-4E5D-8EB6-8CDD70ADE5BE}"/>
              </a:ext>
            </a:extLst>
          </p:cNvPr>
          <p:cNvSpPr txBox="1"/>
          <p:nvPr/>
        </p:nvSpPr>
        <p:spPr>
          <a:xfrm>
            <a:off x="932007" y="5943600"/>
            <a:ext cx="41148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Times New Roman Regular" panose="02020603050405020304" charset="0"/>
                <a:cs typeface="Times New Roman Regular" panose="02020603050405020304" charset="0"/>
              </a:rPr>
              <a:t>Рисунок 9. Часть кода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CE2549-8F9D-4E42-A3ED-C2F91ED277C9}"/>
              </a:ext>
            </a:extLst>
          </p:cNvPr>
          <p:cNvSpPr txBox="1"/>
          <p:nvPr/>
        </p:nvSpPr>
        <p:spPr>
          <a:xfrm>
            <a:off x="2544444" y="1323170"/>
            <a:ext cx="3733800" cy="458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algn="ctr">
              <a:lnSpc>
                <a:spcPct val="150000"/>
              </a:lnSpc>
              <a:defRPr>
                <a:latin typeface="Times New Roman Regular" panose="02020603050405020304" charset="0"/>
                <a:cs typeface="Times New Roman Regular" panose="02020603050405020304" charset="0"/>
              </a:defRPr>
            </a:lvl1pPr>
          </a:lstStyle>
          <a:p>
            <a:r>
              <a:rPr lang="ru-RU" dirty="0"/>
              <a:t>Функция добавления категорий:</a:t>
            </a:r>
          </a:p>
        </p:txBody>
      </p:sp>
    </p:spTree>
    <p:extLst>
      <p:ext uri="{BB962C8B-B14F-4D97-AF65-F5344CB8AC3E}">
        <p14:creationId xmlns:p14="http://schemas.microsoft.com/office/powerpoint/2010/main" val="223051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8683C6-A49B-4C48-BB46-14FE5175B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56" y="2057400"/>
            <a:ext cx="7073796" cy="29510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Темный цвет (#121212) — фон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Розовые оттенки (#f8bbd0, #f48fb1) — создают акцент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Светло-розовый (#f8bbd0) для основного контента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Ошибки/Успех: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Красновато-розовый (#f48fb1) для ошибок</a:t>
            </a: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Мятный (#adffb8) для успешных действий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537A0-5D9C-4AB7-8413-7CE6EAE4A98A}"/>
              </a:ext>
            </a:extLst>
          </p:cNvPr>
          <p:cNvSpPr txBox="1"/>
          <p:nvPr/>
        </p:nvSpPr>
        <p:spPr>
          <a:xfrm>
            <a:off x="2133600" y="1371600"/>
            <a:ext cx="3657600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Дизайн:</a:t>
            </a:r>
          </a:p>
        </p:txBody>
      </p:sp>
    </p:spTree>
    <p:extLst>
      <p:ext uri="{BB962C8B-B14F-4D97-AF65-F5344CB8AC3E}">
        <p14:creationId xmlns:p14="http://schemas.microsoft.com/office/powerpoint/2010/main" val="282012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50913" y="568439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63613" y="1219314"/>
            <a:ext cx="6697980" cy="0"/>
          </a:xfrm>
          <a:custGeom>
            <a:avLst/>
            <a:gdLst/>
            <a:ahLst/>
            <a:cxnLst/>
            <a:rect l="l" t="t" r="r" b="b"/>
            <a:pathLst>
              <a:path w="6697980">
                <a:moveTo>
                  <a:pt x="0" y="0"/>
                </a:moveTo>
                <a:lnTo>
                  <a:pt x="6697446" y="0"/>
                </a:lnTo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CB4C64-31E7-4C5F-A279-0C5D966E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405865"/>
            <a:ext cx="838200" cy="795694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CE2D9F2E-58CC-4AFD-9DB5-6D0A47D305FA}"/>
              </a:ext>
            </a:extLst>
          </p:cNvPr>
          <p:cNvSpPr txBox="1">
            <a:spLocks/>
          </p:cNvSpPr>
          <p:nvPr/>
        </p:nvSpPr>
        <p:spPr>
          <a:xfrm>
            <a:off x="250977" y="609599"/>
            <a:ext cx="67233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100"/>
              </a:spcBef>
              <a:tabLst>
                <a:tab pos="935355" algn="l"/>
                <a:tab pos="6710045" algn="l"/>
              </a:tabLst>
            </a:pPr>
            <a:r>
              <a:rPr lang="ru-RU" sz="1800" ker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 ДЛЯ КОНТРОЛЯ ФИНАНСОВ</a:t>
            </a:r>
            <a:endParaRPr lang="ru-RU" sz="1800" kern="0" spc="-5" dirty="0">
              <a:solidFill>
                <a:schemeClr val="tx1"/>
              </a:solidFill>
              <a:uFill>
                <a:solidFill>
                  <a:srgbClr val="000000"/>
                </a:solidFill>
              </a:u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E5B0F7-FED7-42C2-9FC6-CBE2D672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8" y="1295400"/>
            <a:ext cx="5366885" cy="2286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5889B1-E7B0-4948-B8D7-85F6F8076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255" y="3731287"/>
            <a:ext cx="5513793" cy="272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344</Words>
  <Application>Microsoft Office PowerPoint</Application>
  <PresentationFormat>Экран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Microsoft Sans Serif</vt:lpstr>
      <vt:lpstr>Times New Roman</vt:lpstr>
      <vt:lpstr>Times New Roman Bold</vt:lpstr>
      <vt:lpstr>Times New Roman Regular</vt:lpstr>
      <vt:lpstr>Office Theme</vt:lpstr>
      <vt:lpstr>АПОУ ВО «Вологодский колледж связи и информационных  технологий»</vt:lpstr>
      <vt:lpstr>ВЕБ-САЙТ ДЛЯ КОНТРОЛЯ ФИНАНСОВ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АПОУ ВО «Вологодский колледж связи и информационных  технологий»</dc:title>
  <dc:creator>ChudaevaEV</dc:creator>
  <cp:lastModifiedBy>София Титова</cp:lastModifiedBy>
  <cp:revision>60</cp:revision>
  <dcterms:created xsi:type="dcterms:W3CDTF">2024-03-15T12:34:15Z</dcterms:created>
  <dcterms:modified xsi:type="dcterms:W3CDTF">2025-06-22T19:23:59Z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2018-12-14T06:00:00Z</vt:filetime>
  </property>
  <property fmtid="{D5CDD505-2E9C-101B-9397-08002B2CF9AE}" pid="3" name="Creator">
    <vt:lpwstr>Impress</vt:lpwstr>
  </property>
  <property fmtid="{D5CDD505-2E9C-101B-9397-08002B2CF9AE}" pid="4" name="LastSaved">
    <vt:filetime>2018-12-14T06:00:00Z</vt:filetime>
  </property>
  <property fmtid="{D5CDD505-2E9C-101B-9397-08002B2CF9AE}" pid="5" name="KSOProductBuildVer">
    <vt:lpwstr>1033-5.6.0.8082</vt:lpwstr>
  </property>
</Properties>
</file>