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Roboto Condensed" charset="1" panose="02000000000000000000"/>
      <p:regular r:id="rId12"/>
    </p:embeddedFont>
    <p:embeddedFont>
      <p:font typeface="Roboto Condensed Bold" charset="1" panose="02000000000000000000"/>
      <p:regular r:id="rId13"/>
    </p:embeddedFont>
    <p:embeddedFont>
      <p:font typeface="Roboto Condensed Italics" charset="1" panose="02000000000000000000"/>
      <p:regular r:id="rId14"/>
    </p:embeddedFont>
    <p:embeddedFont>
      <p:font typeface="Roboto Condensed Bold Italics" charset="1" panose="02000000000000000000"/>
      <p:regular r:id="rId15"/>
    </p:embeddedFont>
    <p:embeddedFont>
      <p:font typeface="Lovelo" charset="1" panose="02000000000000000000"/>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
      <p:font typeface="Canva Sans Medium" charset="1" panose="020B0603030501040103"/>
      <p:regular r:id="rId21"/>
    </p:embeddedFont>
    <p:embeddedFont>
      <p:font typeface="Canva Sans Medium Italics" charset="1" panose="020B0603030501040103"/>
      <p:regular r:id="rId22"/>
    </p:embeddedFont>
    <p:embeddedFont>
      <p:font typeface="Quicksand" charset="1" panose="00000500000000000000"/>
      <p:regular r:id="rId23"/>
    </p:embeddedFont>
    <p:embeddedFont>
      <p:font typeface="Quicksand Bold" charset="1" panose="00000800000000000000"/>
      <p:regular r:id="rId24"/>
    </p:embeddedFont>
    <p:embeddedFont>
      <p:font typeface="Quicksand Light" charset="1" panose="00000400000000000000"/>
      <p:regular r:id="rId25"/>
    </p:embeddedFont>
    <p:embeddedFont>
      <p:font typeface="Quicksand Medium" charset="1" panose="000006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76611" y="8353252"/>
            <a:ext cx="19974273" cy="1420979"/>
            <a:chOff x="0" y="0"/>
            <a:chExt cx="5260714" cy="374250"/>
          </a:xfrm>
        </p:grpSpPr>
        <p:sp>
          <p:nvSpPr>
            <p:cNvPr name="Freeform 3" id="3"/>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D9D9D9"/>
            </a:solidFill>
          </p:spPr>
        </p:sp>
        <p:sp>
          <p:nvSpPr>
            <p:cNvPr name="TextBox 4" id="4"/>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03453" y="2961898"/>
            <a:ext cx="13081094" cy="1074629"/>
          </a:xfrm>
          <a:prstGeom prst="rect">
            <a:avLst/>
          </a:prstGeom>
        </p:spPr>
        <p:txBody>
          <a:bodyPr anchor="t" rtlCol="false" tIns="0" lIns="0" bIns="0" rIns="0">
            <a:spAutoFit/>
          </a:bodyPr>
          <a:lstStyle/>
          <a:p>
            <a:pPr algn="ctr">
              <a:lnSpc>
                <a:spcPts val="8198"/>
              </a:lnSpc>
            </a:pPr>
            <a:r>
              <a:rPr lang="en-US" sz="7959">
                <a:solidFill>
                  <a:srgbClr val="D9D9D9"/>
                </a:solidFill>
                <a:latin typeface="Oswald Bold"/>
              </a:rPr>
              <a:t>HAND GESTURE MOUSE</a:t>
            </a:r>
          </a:p>
        </p:txBody>
      </p:sp>
      <p:sp>
        <p:nvSpPr>
          <p:cNvPr name="TextBox 7" id="7"/>
          <p:cNvSpPr txBox="true"/>
          <p:nvPr/>
        </p:nvSpPr>
        <p:spPr>
          <a:xfrm rot="0">
            <a:off x="2832942" y="5076825"/>
            <a:ext cx="12365651" cy="1180389"/>
          </a:xfrm>
          <a:prstGeom prst="rect">
            <a:avLst/>
          </a:prstGeom>
        </p:spPr>
        <p:txBody>
          <a:bodyPr anchor="t" rtlCol="false" tIns="0" lIns="0" bIns="0" rIns="0">
            <a:spAutoFit/>
          </a:bodyPr>
          <a:lstStyle/>
          <a:p>
            <a:pPr algn="ctr">
              <a:lnSpc>
                <a:spcPts val="4764"/>
              </a:lnSpc>
            </a:pPr>
            <a:r>
              <a:rPr lang="en-US" sz="3402">
                <a:solidFill>
                  <a:srgbClr val="D9D9D9"/>
                </a:solidFill>
                <a:latin typeface="Oswald"/>
              </a:rPr>
              <a:t>Presentation by Gudla Monish (ENG22AM0096) and Chethan S (ENG22AM0084) </a:t>
            </a:r>
          </a:p>
        </p:txBody>
      </p:sp>
      <p:sp>
        <p:nvSpPr>
          <p:cNvPr name="TextBox 8" id="8"/>
          <p:cNvSpPr txBox="true"/>
          <p:nvPr/>
        </p:nvSpPr>
        <p:spPr>
          <a:xfrm rot="0">
            <a:off x="1028700" y="8734425"/>
            <a:ext cx="5577893" cy="523875"/>
          </a:xfrm>
          <a:prstGeom prst="rect">
            <a:avLst/>
          </a:prstGeom>
        </p:spPr>
        <p:txBody>
          <a:bodyPr anchor="t" rtlCol="false" tIns="0" lIns="0" bIns="0" rIns="0">
            <a:spAutoFit/>
          </a:bodyPr>
          <a:lstStyle/>
          <a:p>
            <a:pPr>
              <a:lnSpc>
                <a:spcPts val="4200"/>
              </a:lnSpc>
            </a:pPr>
            <a:r>
              <a:rPr lang="en-US" sz="3000">
                <a:solidFill>
                  <a:srgbClr val="0F2C33"/>
                </a:solidFill>
                <a:latin typeface="Quicksand Medium"/>
              </a:rPr>
              <a:t>AI-Mini project | 3rd semester </a:t>
            </a:r>
          </a:p>
        </p:txBody>
      </p:sp>
      <p:sp>
        <p:nvSpPr>
          <p:cNvPr name="TextBox 9" id="9"/>
          <p:cNvSpPr txBox="true"/>
          <p:nvPr/>
        </p:nvSpPr>
        <p:spPr>
          <a:xfrm rot="0">
            <a:off x="11481185" y="8734425"/>
            <a:ext cx="5778115" cy="523875"/>
          </a:xfrm>
          <a:prstGeom prst="rect">
            <a:avLst/>
          </a:prstGeom>
        </p:spPr>
        <p:txBody>
          <a:bodyPr anchor="t" rtlCol="false" tIns="0" lIns="0" bIns="0" rIns="0">
            <a:spAutoFit/>
          </a:bodyPr>
          <a:lstStyle/>
          <a:p>
            <a:pPr algn="r">
              <a:lnSpc>
                <a:spcPts val="4200"/>
              </a:lnSpc>
            </a:pPr>
            <a:r>
              <a:rPr lang="en-US" sz="3000">
                <a:solidFill>
                  <a:srgbClr val="0F2C33"/>
                </a:solidFill>
                <a:latin typeface="Quicksand Medium"/>
              </a:rPr>
              <a:t>Dayananda Sagar University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15876" y="1949894"/>
            <a:ext cx="7450370" cy="5692973"/>
          </a:xfrm>
          <a:custGeom>
            <a:avLst/>
            <a:gdLst/>
            <a:ahLst/>
            <a:cxnLst/>
            <a:rect r="r" b="b" t="t" l="l"/>
            <a:pathLst>
              <a:path h="5692973" w="7450370">
                <a:moveTo>
                  <a:pt x="0" y="0"/>
                </a:moveTo>
                <a:lnTo>
                  <a:pt x="7450369" y="0"/>
                </a:lnTo>
                <a:lnTo>
                  <a:pt x="7450369" y="5692973"/>
                </a:lnTo>
                <a:lnTo>
                  <a:pt x="0" y="5692973"/>
                </a:lnTo>
                <a:lnTo>
                  <a:pt x="0" y="0"/>
                </a:lnTo>
                <a:close/>
              </a:path>
            </a:pathLst>
          </a:custGeom>
          <a:blipFill>
            <a:blip r:embed="rId2"/>
            <a:stretch>
              <a:fillRect l="0" t="0" r="0" b="0"/>
            </a:stretch>
          </a:blipFill>
        </p:spPr>
      </p:sp>
      <p:sp>
        <p:nvSpPr>
          <p:cNvPr name="Freeform 3" id="3"/>
          <p:cNvSpPr/>
          <p:nvPr/>
        </p:nvSpPr>
        <p:spPr>
          <a:xfrm flipH="false" flipV="false" rot="0">
            <a:off x="11352282" y="1949894"/>
            <a:ext cx="3592499" cy="5252897"/>
          </a:xfrm>
          <a:custGeom>
            <a:avLst/>
            <a:gdLst/>
            <a:ahLst/>
            <a:cxnLst/>
            <a:rect r="r" b="b" t="t" l="l"/>
            <a:pathLst>
              <a:path h="5252897" w="3592499">
                <a:moveTo>
                  <a:pt x="0" y="0"/>
                </a:moveTo>
                <a:lnTo>
                  <a:pt x="3592498" y="0"/>
                </a:lnTo>
                <a:lnTo>
                  <a:pt x="3592498" y="5252897"/>
                </a:lnTo>
                <a:lnTo>
                  <a:pt x="0" y="5252897"/>
                </a:lnTo>
                <a:lnTo>
                  <a:pt x="0" y="0"/>
                </a:lnTo>
                <a:close/>
              </a:path>
            </a:pathLst>
          </a:custGeom>
          <a:blipFill>
            <a:blip r:embed="rId3"/>
            <a:stretch>
              <a:fillRect l="0" t="0" r="0" b="0"/>
            </a:stretch>
          </a:blipFill>
        </p:spPr>
      </p:sp>
      <p:sp>
        <p:nvSpPr>
          <p:cNvPr name="TextBox 4" id="4"/>
          <p:cNvSpPr txBox="true"/>
          <p:nvPr/>
        </p:nvSpPr>
        <p:spPr>
          <a:xfrm rot="0">
            <a:off x="701817" y="466725"/>
            <a:ext cx="8328273" cy="10572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Oswald Bold"/>
              </a:rPr>
              <a:t>II. </a:t>
            </a:r>
            <a:r>
              <a:rPr lang="en-US" sz="3000">
                <a:solidFill>
                  <a:srgbClr val="0097A7"/>
                </a:solidFill>
                <a:latin typeface="Oswald Bold"/>
              </a:rPr>
              <a:t>TEST CASE 2 </a:t>
            </a:r>
            <a:r>
              <a:rPr lang="en-US" sz="3000">
                <a:solidFill>
                  <a:srgbClr val="FFFFFF"/>
                </a:solidFill>
                <a:latin typeface="Oswald Bold"/>
              </a:rPr>
              <a:t>- DEMONSTRATES WHEN TWO FINGERS </a:t>
            </a:r>
          </a:p>
          <a:p>
            <a:pPr>
              <a:lnSpc>
                <a:spcPts val="4200"/>
              </a:lnSpc>
              <a:spcBef>
                <a:spcPct val="0"/>
              </a:spcBef>
            </a:pPr>
            <a:r>
              <a:rPr lang="en-US" sz="3000">
                <a:solidFill>
                  <a:srgbClr val="FFFFFF"/>
                </a:solidFill>
                <a:latin typeface="Oswald Bold"/>
              </a:rPr>
              <a:t>ARE AT A DISTANCE FROM EACH OTHER </a:t>
            </a:r>
          </a:p>
        </p:txBody>
      </p:sp>
      <p:sp>
        <p:nvSpPr>
          <p:cNvPr name="TextBox 5" id="5"/>
          <p:cNvSpPr txBox="true"/>
          <p:nvPr/>
        </p:nvSpPr>
        <p:spPr>
          <a:xfrm rot="0">
            <a:off x="11523258" y="457200"/>
            <a:ext cx="1796249" cy="691851"/>
          </a:xfrm>
          <a:prstGeom prst="rect">
            <a:avLst/>
          </a:prstGeom>
        </p:spPr>
        <p:txBody>
          <a:bodyPr anchor="t" rtlCol="false" tIns="0" lIns="0" bIns="0" rIns="0">
            <a:spAutoFit/>
          </a:bodyPr>
          <a:lstStyle/>
          <a:p>
            <a:pPr algn="ctr">
              <a:lnSpc>
                <a:spcPts val="5655"/>
              </a:lnSpc>
              <a:spcBef>
                <a:spcPct val="0"/>
              </a:spcBef>
            </a:pPr>
            <a:r>
              <a:rPr lang="en-US" sz="4039">
                <a:solidFill>
                  <a:srgbClr val="0097A7"/>
                </a:solidFill>
                <a:latin typeface="Oswald Bold"/>
              </a:rPr>
              <a:t>OUTPUT:</a:t>
            </a:r>
          </a:p>
        </p:txBody>
      </p:sp>
      <p:sp>
        <p:nvSpPr>
          <p:cNvPr name="AutoShape 6" id="6"/>
          <p:cNvSpPr/>
          <p:nvPr/>
        </p:nvSpPr>
        <p:spPr>
          <a:xfrm flipV="true">
            <a:off x="9750755" y="0"/>
            <a:ext cx="0" cy="1028700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22086" y="4143214"/>
            <a:ext cx="6379695" cy="4460898"/>
          </a:xfrm>
          <a:custGeom>
            <a:avLst/>
            <a:gdLst/>
            <a:ahLst/>
            <a:cxnLst/>
            <a:rect r="r" b="b" t="t" l="l"/>
            <a:pathLst>
              <a:path h="4460898" w="6379695">
                <a:moveTo>
                  <a:pt x="0" y="0"/>
                </a:moveTo>
                <a:lnTo>
                  <a:pt x="6379696" y="0"/>
                </a:lnTo>
                <a:lnTo>
                  <a:pt x="6379696" y="4460898"/>
                </a:lnTo>
                <a:lnTo>
                  <a:pt x="0" y="4460898"/>
                </a:lnTo>
                <a:lnTo>
                  <a:pt x="0" y="0"/>
                </a:lnTo>
                <a:close/>
              </a:path>
            </a:pathLst>
          </a:custGeom>
          <a:blipFill>
            <a:blip r:embed="rId2"/>
            <a:stretch>
              <a:fillRect l="0" t="0" r="0" b="0"/>
            </a:stretch>
          </a:blipFill>
        </p:spPr>
      </p:sp>
      <p:sp>
        <p:nvSpPr>
          <p:cNvPr name="AutoShape 3" id="3"/>
          <p:cNvSpPr/>
          <p:nvPr/>
        </p:nvSpPr>
        <p:spPr>
          <a:xfrm flipV="true">
            <a:off x="10306428" y="0"/>
            <a:ext cx="0" cy="1028700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1195553" y="2024915"/>
            <a:ext cx="3885898" cy="5239808"/>
          </a:xfrm>
          <a:custGeom>
            <a:avLst/>
            <a:gdLst/>
            <a:ahLst/>
            <a:cxnLst/>
            <a:rect r="r" b="b" t="t" l="l"/>
            <a:pathLst>
              <a:path h="5239808" w="3885898">
                <a:moveTo>
                  <a:pt x="0" y="0"/>
                </a:moveTo>
                <a:lnTo>
                  <a:pt x="3885898" y="0"/>
                </a:lnTo>
                <a:lnTo>
                  <a:pt x="3885898" y="5239808"/>
                </a:lnTo>
                <a:lnTo>
                  <a:pt x="0" y="5239808"/>
                </a:lnTo>
                <a:lnTo>
                  <a:pt x="0" y="0"/>
                </a:lnTo>
                <a:close/>
              </a:path>
            </a:pathLst>
          </a:custGeom>
          <a:blipFill>
            <a:blip r:embed="rId3"/>
            <a:stretch>
              <a:fillRect l="0" t="0" r="0" b="0"/>
            </a:stretch>
          </a:blipFill>
        </p:spPr>
      </p:sp>
      <p:sp>
        <p:nvSpPr>
          <p:cNvPr name="TextBox 5" id="5"/>
          <p:cNvSpPr txBox="true"/>
          <p:nvPr/>
        </p:nvSpPr>
        <p:spPr>
          <a:xfrm rot="0">
            <a:off x="188067" y="181478"/>
            <a:ext cx="9628287" cy="2920365"/>
          </a:xfrm>
          <a:prstGeom prst="rect">
            <a:avLst/>
          </a:prstGeom>
        </p:spPr>
        <p:txBody>
          <a:bodyPr anchor="t" rtlCol="false" tIns="0" lIns="0" bIns="0" rIns="0">
            <a:spAutoFit/>
          </a:bodyPr>
          <a:lstStyle/>
          <a:p>
            <a:pPr>
              <a:lnSpc>
                <a:spcPts val="3360"/>
              </a:lnSpc>
              <a:spcBef>
                <a:spcPct val="0"/>
              </a:spcBef>
            </a:pPr>
            <a:r>
              <a:rPr lang="en-US" sz="2400">
                <a:solidFill>
                  <a:srgbClr val="FFFFFF"/>
                </a:solidFill>
                <a:latin typeface="Oswald Bold"/>
              </a:rPr>
              <a:t>III. </a:t>
            </a:r>
            <a:r>
              <a:rPr lang="en-US" sz="2400">
                <a:solidFill>
                  <a:srgbClr val="0097A7"/>
                </a:solidFill>
                <a:latin typeface="Oswald Bold"/>
              </a:rPr>
              <a:t>TEST CASE 3</a:t>
            </a:r>
            <a:r>
              <a:rPr lang="en-US" sz="2400">
                <a:solidFill>
                  <a:srgbClr val="FFFFFF"/>
                </a:solidFill>
                <a:latin typeface="Oswald Bold"/>
              </a:rPr>
              <a:t>- DEMONSTRATES TWO FINGERS ARE AT A MINIMUM DISTANCE </a:t>
            </a:r>
          </a:p>
          <a:p>
            <a:pPr>
              <a:lnSpc>
                <a:spcPts val="3360"/>
              </a:lnSpc>
              <a:spcBef>
                <a:spcPct val="0"/>
              </a:spcBef>
            </a:pPr>
            <a:r>
              <a:rPr lang="en-US" sz="2400">
                <a:solidFill>
                  <a:srgbClr val="FFFFFF"/>
                </a:solidFill>
                <a:latin typeface="Oswald Bold"/>
              </a:rPr>
              <a:t>     I.E. ATTACHED TO EACH OTHER.</a:t>
            </a:r>
          </a:p>
          <a:p>
            <a:pPr>
              <a:lnSpc>
                <a:spcPts val="3360"/>
              </a:lnSpc>
              <a:spcBef>
                <a:spcPct val="0"/>
              </a:spcBef>
            </a:pPr>
          </a:p>
          <a:p>
            <a:pPr>
              <a:lnSpc>
                <a:spcPts val="3360"/>
              </a:lnSpc>
              <a:spcBef>
                <a:spcPct val="0"/>
              </a:spcBef>
            </a:pPr>
            <a:r>
              <a:rPr lang="en-US" sz="2400">
                <a:solidFill>
                  <a:srgbClr val="FFFFFF"/>
                </a:solidFill>
                <a:latin typeface="Oswald Bold"/>
              </a:rPr>
              <a:t>1.IN THIS CERTAIN CASE, THE MOUSE CURSOR STARTS WORKING AND MOVES</a:t>
            </a:r>
          </a:p>
          <a:p>
            <a:pPr>
              <a:lnSpc>
                <a:spcPts val="3360"/>
              </a:lnSpc>
              <a:spcBef>
                <a:spcPct val="0"/>
              </a:spcBef>
            </a:pPr>
            <a:r>
              <a:rPr lang="en-US" sz="2400">
                <a:solidFill>
                  <a:srgbClr val="FFFFFF"/>
                </a:solidFill>
                <a:latin typeface="Oswald Bold"/>
              </a:rPr>
              <a:t>  IN THE DIRECTION IN WHICH THE FINGER COORDINATES MOVE</a:t>
            </a:r>
          </a:p>
          <a:p>
            <a:pPr>
              <a:lnSpc>
                <a:spcPts val="3360"/>
              </a:lnSpc>
              <a:spcBef>
                <a:spcPct val="0"/>
              </a:spcBef>
            </a:pPr>
            <a:r>
              <a:rPr lang="en-US" sz="2400">
                <a:solidFill>
                  <a:srgbClr val="FFFFFF"/>
                </a:solidFill>
                <a:latin typeface="Oswald Bold"/>
              </a:rPr>
              <a:t>2.FURTHER DECREASING THE DISTANCE BETWEEN ALL COORDINATES RESULTS </a:t>
            </a:r>
          </a:p>
          <a:p>
            <a:pPr>
              <a:lnSpc>
                <a:spcPts val="3360"/>
              </a:lnSpc>
              <a:spcBef>
                <a:spcPct val="0"/>
              </a:spcBef>
            </a:pPr>
            <a:r>
              <a:rPr lang="en-US" sz="2400">
                <a:solidFill>
                  <a:srgbClr val="FFFFFF"/>
                </a:solidFill>
                <a:latin typeface="Oswald Bold"/>
              </a:rPr>
              <a:t>   IN A CLICKING ACTION. </a:t>
            </a:r>
          </a:p>
        </p:txBody>
      </p:sp>
      <p:sp>
        <p:nvSpPr>
          <p:cNvPr name="TextBox 6" id="6"/>
          <p:cNvSpPr txBox="true"/>
          <p:nvPr/>
        </p:nvSpPr>
        <p:spPr>
          <a:xfrm rot="0">
            <a:off x="11195553" y="295383"/>
            <a:ext cx="1796249" cy="691851"/>
          </a:xfrm>
          <a:prstGeom prst="rect">
            <a:avLst/>
          </a:prstGeom>
        </p:spPr>
        <p:txBody>
          <a:bodyPr anchor="t" rtlCol="false" tIns="0" lIns="0" bIns="0" rIns="0">
            <a:spAutoFit/>
          </a:bodyPr>
          <a:lstStyle/>
          <a:p>
            <a:pPr algn="ctr">
              <a:lnSpc>
                <a:spcPts val="5655"/>
              </a:lnSpc>
              <a:spcBef>
                <a:spcPct val="0"/>
              </a:spcBef>
            </a:pPr>
            <a:r>
              <a:rPr lang="en-US" sz="4039">
                <a:solidFill>
                  <a:srgbClr val="0097A7"/>
                </a:solidFill>
                <a:latin typeface="Oswald Bold"/>
              </a:rPr>
              <a:t>OUTPUT:</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676091" y="3377168"/>
            <a:ext cx="8935817" cy="2576926"/>
          </a:xfrm>
          <a:prstGeom prst="rect">
            <a:avLst/>
          </a:prstGeom>
        </p:spPr>
        <p:txBody>
          <a:bodyPr anchor="t" rtlCol="false" tIns="0" lIns="0" bIns="0" rIns="0">
            <a:spAutoFit/>
          </a:bodyPr>
          <a:lstStyle/>
          <a:p>
            <a:pPr algn="ctr">
              <a:lnSpc>
                <a:spcPts val="21153"/>
              </a:lnSpc>
            </a:pPr>
            <a:r>
              <a:rPr lang="en-US" sz="15109">
                <a:solidFill>
                  <a:srgbClr val="9EA2A8"/>
                </a:solidFill>
                <a:latin typeface="Oswald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3996118" cy="10954000"/>
            <a:chOff x="0" y="0"/>
            <a:chExt cx="1052475" cy="2885004"/>
          </a:xfrm>
        </p:grpSpPr>
        <p:sp>
          <p:nvSpPr>
            <p:cNvPr name="Freeform 3" id="3"/>
            <p:cNvSpPr/>
            <p:nvPr/>
          </p:nvSpPr>
          <p:spPr>
            <a:xfrm flipH="false" flipV="false" rot="0">
              <a:off x="0" y="0"/>
              <a:ext cx="1052475" cy="2885004"/>
            </a:xfrm>
            <a:custGeom>
              <a:avLst/>
              <a:gdLst/>
              <a:ahLst/>
              <a:cxnLst/>
              <a:rect r="r" b="b" t="t" l="l"/>
              <a:pathLst>
                <a:path h="2885004" w="1052475">
                  <a:moveTo>
                    <a:pt x="0" y="0"/>
                  </a:moveTo>
                  <a:lnTo>
                    <a:pt x="1052475" y="0"/>
                  </a:lnTo>
                  <a:lnTo>
                    <a:pt x="1052475" y="2885004"/>
                  </a:lnTo>
                  <a:lnTo>
                    <a:pt x="0" y="2885004"/>
                  </a:lnTo>
                  <a:close/>
                </a:path>
              </a:pathLst>
            </a:custGeom>
            <a:solidFill>
              <a:srgbClr val="E2AD6B"/>
            </a:solidFill>
          </p:spPr>
        </p:sp>
        <p:sp>
          <p:nvSpPr>
            <p:cNvPr name="TextBox 4" id="4"/>
            <p:cNvSpPr txBox="true"/>
            <p:nvPr/>
          </p:nvSpPr>
          <p:spPr>
            <a:xfrm>
              <a:off x="0" y="-38100"/>
              <a:ext cx="1052475" cy="292310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D9D9D9"/>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flipV="true">
            <a:off x="0" y="1510628"/>
            <a:ext cx="3996118" cy="0"/>
          </a:xfrm>
          <a:prstGeom prst="line">
            <a:avLst/>
          </a:prstGeom>
          <a:ln cap="flat" w="38100">
            <a:solidFill>
              <a:srgbClr val="0F2C33"/>
            </a:solidFill>
            <a:prstDash val="solid"/>
            <a:headEnd type="none" len="sm" w="sm"/>
            <a:tailEnd type="none" len="sm" w="sm"/>
          </a:ln>
        </p:spPr>
      </p:sp>
      <p:sp>
        <p:nvSpPr>
          <p:cNvPr name="AutoShape 9" id="9"/>
          <p:cNvSpPr/>
          <p:nvPr/>
        </p:nvSpPr>
        <p:spPr>
          <a:xfrm flipV="true">
            <a:off x="0" y="3394941"/>
            <a:ext cx="3996118" cy="0"/>
          </a:xfrm>
          <a:prstGeom prst="line">
            <a:avLst/>
          </a:prstGeom>
          <a:ln cap="flat" w="38100">
            <a:solidFill>
              <a:srgbClr val="0F2C33"/>
            </a:solidFill>
            <a:prstDash val="solid"/>
            <a:headEnd type="none" len="sm" w="sm"/>
            <a:tailEnd type="none" len="sm" w="sm"/>
          </a:ln>
        </p:spPr>
      </p:sp>
      <p:sp>
        <p:nvSpPr>
          <p:cNvPr name="AutoShape 10" id="10"/>
          <p:cNvSpPr/>
          <p:nvPr/>
        </p:nvSpPr>
        <p:spPr>
          <a:xfrm>
            <a:off x="0" y="5279253"/>
            <a:ext cx="3996118" cy="0"/>
          </a:xfrm>
          <a:prstGeom prst="line">
            <a:avLst/>
          </a:prstGeom>
          <a:ln cap="flat" w="38100">
            <a:solidFill>
              <a:srgbClr val="0F2C33"/>
            </a:solidFill>
            <a:prstDash val="solid"/>
            <a:headEnd type="none" len="sm" w="sm"/>
            <a:tailEnd type="none" len="sm" w="sm"/>
          </a:ln>
        </p:spPr>
      </p:sp>
      <p:sp>
        <p:nvSpPr>
          <p:cNvPr name="AutoShape 11" id="11"/>
          <p:cNvSpPr/>
          <p:nvPr/>
        </p:nvSpPr>
        <p:spPr>
          <a:xfrm>
            <a:off x="0" y="7163566"/>
            <a:ext cx="3996118" cy="0"/>
          </a:xfrm>
          <a:prstGeom prst="line">
            <a:avLst/>
          </a:prstGeom>
          <a:ln cap="flat" w="38100">
            <a:solidFill>
              <a:srgbClr val="0F2C33"/>
            </a:solidFill>
            <a:prstDash val="solid"/>
            <a:headEnd type="none" len="sm" w="sm"/>
            <a:tailEnd type="none" len="sm" w="sm"/>
          </a:ln>
        </p:spPr>
      </p:sp>
      <p:sp>
        <p:nvSpPr>
          <p:cNvPr name="Freeform 12" id="12"/>
          <p:cNvSpPr/>
          <p:nvPr/>
        </p:nvSpPr>
        <p:spPr>
          <a:xfrm flipH="false" flipV="false" rot="0">
            <a:off x="15731652" y="169804"/>
            <a:ext cx="2199728" cy="2115739"/>
          </a:xfrm>
          <a:custGeom>
            <a:avLst/>
            <a:gdLst/>
            <a:ahLst/>
            <a:cxnLst/>
            <a:rect r="r" b="b" t="t" l="l"/>
            <a:pathLst>
              <a:path h="2115739" w="2199728">
                <a:moveTo>
                  <a:pt x="0" y="0"/>
                </a:moveTo>
                <a:lnTo>
                  <a:pt x="2199728" y="0"/>
                </a:lnTo>
                <a:lnTo>
                  <a:pt x="2199728" y="2115739"/>
                </a:lnTo>
                <a:lnTo>
                  <a:pt x="0" y="2115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14350" y="-1543050"/>
            <a:ext cx="4510468" cy="3086100"/>
            <a:chOff x="0" y="0"/>
            <a:chExt cx="1187942" cy="812800"/>
          </a:xfrm>
        </p:grpSpPr>
        <p:sp>
          <p:nvSpPr>
            <p:cNvPr name="Freeform 14" id="14"/>
            <p:cNvSpPr/>
            <p:nvPr/>
          </p:nvSpPr>
          <p:spPr>
            <a:xfrm flipH="false" flipV="false" rot="0">
              <a:off x="0" y="0"/>
              <a:ext cx="1187942" cy="812800"/>
            </a:xfrm>
            <a:custGeom>
              <a:avLst/>
              <a:gdLst/>
              <a:ahLst/>
              <a:cxnLst/>
              <a:rect r="r" b="b" t="t" l="l"/>
              <a:pathLst>
                <a:path h="812800" w="1187942">
                  <a:moveTo>
                    <a:pt x="0" y="0"/>
                  </a:moveTo>
                  <a:lnTo>
                    <a:pt x="1187942" y="0"/>
                  </a:lnTo>
                  <a:lnTo>
                    <a:pt x="1187942" y="812800"/>
                  </a:lnTo>
                  <a:lnTo>
                    <a:pt x="0" y="812800"/>
                  </a:lnTo>
                  <a:close/>
                </a:path>
              </a:pathLst>
            </a:custGeom>
            <a:solidFill>
              <a:srgbClr val="0F2C33"/>
            </a:solidFill>
          </p:spPr>
        </p:sp>
        <p:sp>
          <p:nvSpPr>
            <p:cNvPr name="TextBox 15" id="15"/>
            <p:cNvSpPr txBox="true"/>
            <p:nvPr/>
          </p:nvSpPr>
          <p:spPr>
            <a:xfrm>
              <a:off x="0" y="-38100"/>
              <a:ext cx="1187942" cy="8509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321848" y="7610965"/>
            <a:ext cx="3067403" cy="778621"/>
          </a:xfrm>
          <a:custGeom>
            <a:avLst/>
            <a:gdLst/>
            <a:ahLst/>
            <a:cxnLst/>
            <a:rect r="r" b="b" t="t" l="l"/>
            <a:pathLst>
              <a:path h="778621" w="3067403">
                <a:moveTo>
                  <a:pt x="0" y="0"/>
                </a:moveTo>
                <a:lnTo>
                  <a:pt x="3067404" y="0"/>
                </a:lnTo>
                <a:lnTo>
                  <a:pt x="3067404" y="778620"/>
                </a:lnTo>
                <a:lnTo>
                  <a:pt x="0" y="778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0">
            <a:off x="4458759" y="6756331"/>
            <a:ext cx="1856920" cy="1786019"/>
          </a:xfrm>
          <a:custGeom>
            <a:avLst/>
            <a:gdLst/>
            <a:ahLst/>
            <a:cxnLst/>
            <a:rect r="r" b="b" t="t" l="l"/>
            <a:pathLst>
              <a:path h="1786019" w="1856920">
                <a:moveTo>
                  <a:pt x="1856920" y="1786019"/>
                </a:moveTo>
                <a:lnTo>
                  <a:pt x="0" y="1786019"/>
                </a:lnTo>
                <a:lnTo>
                  <a:pt x="0" y="0"/>
                </a:lnTo>
                <a:lnTo>
                  <a:pt x="1856920" y="0"/>
                </a:lnTo>
                <a:lnTo>
                  <a:pt x="1856920" y="17860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39337" y="2242416"/>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OBJECTIVE</a:t>
            </a:r>
          </a:p>
        </p:txBody>
      </p:sp>
      <p:sp>
        <p:nvSpPr>
          <p:cNvPr name="Freeform 19" id="19"/>
          <p:cNvSpPr/>
          <p:nvPr/>
        </p:nvSpPr>
        <p:spPr>
          <a:xfrm flipH="false" flipV="false" rot="0">
            <a:off x="3140914" y="955859"/>
            <a:ext cx="855204" cy="886507"/>
          </a:xfrm>
          <a:custGeom>
            <a:avLst/>
            <a:gdLst/>
            <a:ahLst/>
            <a:cxnLst/>
            <a:rect r="r" b="b" t="t" l="l"/>
            <a:pathLst>
              <a:path h="886507" w="855204">
                <a:moveTo>
                  <a:pt x="0" y="0"/>
                </a:moveTo>
                <a:lnTo>
                  <a:pt x="855204" y="0"/>
                </a:lnTo>
                <a:lnTo>
                  <a:pt x="855204" y="886507"/>
                </a:lnTo>
                <a:lnTo>
                  <a:pt x="0" y="886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39337" y="3961211"/>
            <a:ext cx="3481768"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APPLICATIONS</a:t>
            </a:r>
          </a:p>
        </p:txBody>
      </p:sp>
      <p:sp>
        <p:nvSpPr>
          <p:cNvPr name="TextBox 21" id="21"/>
          <p:cNvSpPr txBox="true"/>
          <p:nvPr/>
        </p:nvSpPr>
        <p:spPr>
          <a:xfrm rot="0">
            <a:off x="514350" y="504825"/>
            <a:ext cx="5147882" cy="523875"/>
          </a:xfrm>
          <a:prstGeom prst="rect">
            <a:avLst/>
          </a:prstGeom>
        </p:spPr>
        <p:txBody>
          <a:bodyPr anchor="t" rtlCol="false" tIns="0" lIns="0" bIns="0" rIns="0">
            <a:spAutoFit/>
          </a:bodyPr>
          <a:lstStyle/>
          <a:p>
            <a:pPr>
              <a:lnSpc>
                <a:spcPts val="4200"/>
              </a:lnSpc>
            </a:pPr>
            <a:r>
              <a:rPr lang="en-US" sz="3000">
                <a:solidFill>
                  <a:srgbClr val="9EA2A8"/>
                </a:solidFill>
                <a:latin typeface="Oswald Bold"/>
              </a:rPr>
              <a:t>INTRODUCTION </a:t>
            </a:r>
          </a:p>
        </p:txBody>
      </p:sp>
      <p:sp>
        <p:nvSpPr>
          <p:cNvPr name="TextBox 22" id="22"/>
          <p:cNvSpPr txBox="true"/>
          <p:nvPr/>
        </p:nvSpPr>
        <p:spPr>
          <a:xfrm rot="0">
            <a:off x="383100" y="9218625"/>
            <a:ext cx="17259300" cy="523875"/>
          </a:xfrm>
          <a:prstGeom prst="rect">
            <a:avLst/>
          </a:prstGeom>
        </p:spPr>
        <p:txBody>
          <a:bodyPr anchor="t" rtlCol="false" tIns="0" lIns="0" bIns="0" rIns="0">
            <a:spAutoFit/>
          </a:bodyPr>
          <a:lstStyle/>
          <a:p>
            <a:pPr algn="ctr">
              <a:lnSpc>
                <a:spcPts val="4200"/>
              </a:lnSpc>
            </a:pPr>
            <a:r>
              <a:rPr lang="en-US" sz="3000">
                <a:solidFill>
                  <a:srgbClr val="0F2C33"/>
                </a:solidFill>
                <a:latin typeface="Lovelo"/>
              </a:rPr>
              <a:t>AI-mini project</a:t>
            </a:r>
          </a:p>
        </p:txBody>
      </p:sp>
      <p:sp>
        <p:nvSpPr>
          <p:cNvPr name="TextBox 23" id="23"/>
          <p:cNvSpPr txBox="true"/>
          <p:nvPr/>
        </p:nvSpPr>
        <p:spPr>
          <a:xfrm rot="0">
            <a:off x="239337" y="7620766"/>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WORKING AND RESULT</a:t>
            </a:r>
          </a:p>
        </p:txBody>
      </p:sp>
      <p:sp>
        <p:nvSpPr>
          <p:cNvPr name="TextBox 24" id="24"/>
          <p:cNvSpPr txBox="true"/>
          <p:nvPr/>
        </p:nvSpPr>
        <p:spPr>
          <a:xfrm rot="0">
            <a:off x="239337" y="5727631"/>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LIMITATIONS</a:t>
            </a:r>
          </a:p>
        </p:txBody>
      </p:sp>
      <p:sp>
        <p:nvSpPr>
          <p:cNvPr name="TextBox 25" id="25"/>
          <p:cNvSpPr txBox="true"/>
          <p:nvPr/>
        </p:nvSpPr>
        <p:spPr>
          <a:xfrm rot="0">
            <a:off x="4878229" y="2884736"/>
            <a:ext cx="12764171" cy="3366770"/>
          </a:xfrm>
          <a:prstGeom prst="rect">
            <a:avLst/>
          </a:prstGeom>
        </p:spPr>
        <p:txBody>
          <a:bodyPr anchor="t" rtlCol="false" tIns="0" lIns="0" bIns="0" rIns="0">
            <a:spAutoFit/>
          </a:bodyPr>
          <a:lstStyle/>
          <a:p>
            <a:pPr algn="ctr">
              <a:lnSpc>
                <a:spcPts val="4480"/>
              </a:lnSpc>
            </a:pPr>
            <a:r>
              <a:rPr lang="en-US" sz="3200">
                <a:solidFill>
                  <a:srgbClr val="D9D9D9"/>
                </a:solidFill>
                <a:latin typeface="Roboto Condensed"/>
              </a:rPr>
              <a:t>Our project, the "Hand Gesture Mouse," introduces a novel way to interact with computers. By using simple hand gestures, users can effortlessly control the computer cursor and perform actions without physical contact with the mouse. This innovative approach aims to enhance user experience and accessibility in human-computer interaction.</a:t>
            </a:r>
          </a:p>
          <a:p>
            <a:pPr algn="ctr">
              <a:lnSpc>
                <a:spcPts val="44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00313" y="2122039"/>
            <a:ext cx="1494301" cy="1839858"/>
          </a:xfrm>
          <a:custGeom>
            <a:avLst/>
            <a:gdLst/>
            <a:ahLst/>
            <a:cxnLst/>
            <a:rect r="r" b="b" t="t" l="l"/>
            <a:pathLst>
              <a:path h="1839858" w="1494301">
                <a:moveTo>
                  <a:pt x="0" y="0"/>
                </a:moveTo>
                <a:lnTo>
                  <a:pt x="1494301" y="0"/>
                </a:lnTo>
                <a:lnTo>
                  <a:pt x="1494301" y="1839858"/>
                </a:lnTo>
                <a:lnTo>
                  <a:pt x="0" y="1839858"/>
                </a:lnTo>
                <a:lnTo>
                  <a:pt x="0" y="0"/>
                </a:lnTo>
                <a:close/>
              </a:path>
            </a:pathLst>
          </a:custGeom>
          <a:blipFill>
            <a:blip r:embed="rId2"/>
            <a:stretch>
              <a:fillRect l="0" t="0" r="0" b="0"/>
            </a:stretch>
          </a:blipFill>
        </p:spPr>
      </p:sp>
      <p:sp>
        <p:nvSpPr>
          <p:cNvPr name="Freeform 3" id="3"/>
          <p:cNvSpPr/>
          <p:nvPr/>
        </p:nvSpPr>
        <p:spPr>
          <a:xfrm flipH="false" flipV="false" rot="0">
            <a:off x="5144926" y="1740423"/>
            <a:ext cx="6089348" cy="1652823"/>
          </a:xfrm>
          <a:custGeom>
            <a:avLst/>
            <a:gdLst/>
            <a:ahLst/>
            <a:cxnLst/>
            <a:rect r="r" b="b" t="t" l="l"/>
            <a:pathLst>
              <a:path h="1652823" w="6089348">
                <a:moveTo>
                  <a:pt x="0" y="0"/>
                </a:moveTo>
                <a:lnTo>
                  <a:pt x="6089348" y="0"/>
                </a:lnTo>
                <a:lnTo>
                  <a:pt x="6089348" y="1652823"/>
                </a:lnTo>
                <a:lnTo>
                  <a:pt x="0" y="1652823"/>
                </a:lnTo>
                <a:lnTo>
                  <a:pt x="0" y="0"/>
                </a:lnTo>
                <a:close/>
              </a:path>
            </a:pathLst>
          </a:custGeom>
          <a:blipFill>
            <a:blip r:embed="rId3"/>
            <a:stretch>
              <a:fillRect l="0" t="0" r="0" b="0"/>
            </a:stretch>
          </a:blipFill>
        </p:spPr>
      </p:sp>
      <p:sp>
        <p:nvSpPr>
          <p:cNvPr name="TextBox 4" id="4"/>
          <p:cNvSpPr txBox="true"/>
          <p:nvPr/>
        </p:nvSpPr>
        <p:spPr>
          <a:xfrm rot="0">
            <a:off x="700313" y="440171"/>
            <a:ext cx="10119122" cy="887095"/>
          </a:xfrm>
          <a:prstGeom prst="rect">
            <a:avLst/>
          </a:prstGeom>
        </p:spPr>
        <p:txBody>
          <a:bodyPr anchor="t" rtlCol="false" tIns="0" lIns="0" bIns="0" rIns="0">
            <a:spAutoFit/>
          </a:bodyPr>
          <a:lstStyle/>
          <a:p>
            <a:pPr algn="ctr">
              <a:lnSpc>
                <a:spcPts val="7279"/>
              </a:lnSpc>
            </a:pPr>
            <a:r>
              <a:rPr lang="en-US" sz="5199">
                <a:solidFill>
                  <a:srgbClr val="C1FF72"/>
                </a:solidFill>
                <a:latin typeface="Canva Sans Bold"/>
              </a:rPr>
              <a:t>Python</a:t>
            </a:r>
            <a:r>
              <a:rPr lang="en-US" sz="5199">
                <a:solidFill>
                  <a:srgbClr val="FFFFFF"/>
                </a:solidFill>
                <a:latin typeface="Canva Sans Bold"/>
              </a:rPr>
              <a:t> libraries used in project</a:t>
            </a:r>
          </a:p>
        </p:txBody>
      </p:sp>
      <p:sp>
        <p:nvSpPr>
          <p:cNvPr name="TextBox 5" id="5"/>
          <p:cNvSpPr txBox="true"/>
          <p:nvPr/>
        </p:nvSpPr>
        <p:spPr>
          <a:xfrm rot="0">
            <a:off x="700313" y="3470228"/>
            <a:ext cx="1486507" cy="491669"/>
          </a:xfrm>
          <a:prstGeom prst="rect">
            <a:avLst/>
          </a:prstGeom>
        </p:spPr>
        <p:txBody>
          <a:bodyPr anchor="t" rtlCol="false" tIns="0" lIns="0" bIns="0" rIns="0">
            <a:spAutoFit/>
          </a:bodyPr>
          <a:lstStyle/>
          <a:p>
            <a:pPr algn="ctr">
              <a:lnSpc>
                <a:spcPts val="4079"/>
              </a:lnSpc>
            </a:pPr>
            <a:r>
              <a:rPr lang="en-US" sz="2913">
                <a:solidFill>
                  <a:srgbClr val="FFFFFF"/>
                </a:solidFill>
                <a:latin typeface="Canva Sans Bold"/>
              </a:rPr>
              <a:t>OpenCV</a:t>
            </a:r>
          </a:p>
        </p:txBody>
      </p:sp>
      <p:sp>
        <p:nvSpPr>
          <p:cNvPr name="TextBox 6" id="6"/>
          <p:cNvSpPr txBox="true"/>
          <p:nvPr/>
        </p:nvSpPr>
        <p:spPr>
          <a:xfrm rot="0">
            <a:off x="2979996" y="4063483"/>
            <a:ext cx="3098899" cy="1571625"/>
          </a:xfrm>
          <a:prstGeom prst="rect">
            <a:avLst/>
          </a:prstGeom>
        </p:spPr>
        <p:txBody>
          <a:bodyPr anchor="t" rtlCol="false" tIns="0" lIns="0" bIns="0" rIns="0">
            <a:spAutoFit/>
          </a:bodyPr>
          <a:lstStyle/>
          <a:p>
            <a:pPr algn="ctr">
              <a:lnSpc>
                <a:spcPts val="6300"/>
              </a:lnSpc>
            </a:pPr>
            <a:r>
              <a:rPr lang="en-US" sz="4500">
                <a:solidFill>
                  <a:srgbClr val="FFDE59"/>
                </a:solidFill>
                <a:latin typeface="Canva Sans Bold"/>
              </a:rPr>
              <a:t>PyAutoGUI</a:t>
            </a:r>
          </a:p>
          <a:p>
            <a:pPr algn="ctr">
              <a:lnSpc>
                <a:spcPts val="6300"/>
              </a:lnSpc>
            </a:pPr>
          </a:p>
        </p:txBody>
      </p:sp>
      <p:sp>
        <p:nvSpPr>
          <p:cNvPr name="TextBox 7" id="7"/>
          <p:cNvSpPr txBox="true"/>
          <p:nvPr/>
        </p:nvSpPr>
        <p:spPr>
          <a:xfrm rot="0">
            <a:off x="351458" y="5196003"/>
            <a:ext cx="12276856" cy="2277540"/>
          </a:xfrm>
          <a:prstGeom prst="rect">
            <a:avLst/>
          </a:prstGeom>
        </p:spPr>
        <p:txBody>
          <a:bodyPr anchor="t" rtlCol="false" tIns="0" lIns="0" bIns="0" rIns="0">
            <a:spAutoFit/>
          </a:bodyPr>
          <a:lstStyle/>
          <a:p>
            <a:pPr marL="557681" indent="-278841" lvl="1">
              <a:lnSpc>
                <a:spcPts val="3616"/>
              </a:lnSpc>
              <a:buFont typeface="Arial"/>
              <a:buChar char="•"/>
            </a:pPr>
            <a:r>
              <a:rPr lang="en-US" sz="2583">
                <a:solidFill>
                  <a:srgbClr val="FFFFFF"/>
                </a:solidFill>
                <a:latin typeface="Oswald"/>
              </a:rPr>
              <a:t>The libraries identify hand landmarks, allowing users to control the cursor and simulate mouse clicks through hand gestures. The program maps the hand movements to the screen, enabling users to move the cursor by moving their hands and trigger a click by aligning their thumb with the index finger.</a:t>
            </a:r>
          </a:p>
          <a:p>
            <a:pPr>
              <a:lnSpc>
                <a:spcPts val="3616"/>
              </a:lnSpc>
            </a:pPr>
          </a:p>
        </p:txBody>
      </p:sp>
      <p:sp>
        <p:nvSpPr>
          <p:cNvPr name="AutoShape 8" id="8"/>
          <p:cNvSpPr/>
          <p:nvPr/>
        </p:nvSpPr>
        <p:spPr>
          <a:xfrm>
            <a:off x="2191579" y="2794258"/>
            <a:ext cx="1890130" cy="945617"/>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2217420" y="7473544"/>
            <a:ext cx="20683973" cy="19050"/>
          </a:xfrm>
          <a:prstGeom prst="line">
            <a:avLst/>
          </a:prstGeom>
          <a:ln cap="flat" w="38100">
            <a:solidFill>
              <a:srgbClr val="FFFFFF"/>
            </a:solidFill>
            <a:prstDash val="solid"/>
            <a:headEnd type="none" len="sm" w="sm"/>
            <a:tailEnd type="none" len="sm" w="sm"/>
          </a:ln>
        </p:spPr>
      </p:sp>
      <p:sp>
        <p:nvSpPr>
          <p:cNvPr name="AutoShape 10" id="10"/>
          <p:cNvSpPr/>
          <p:nvPr/>
        </p:nvSpPr>
        <p:spPr>
          <a:xfrm flipV="true">
            <a:off x="2188160" y="2566834"/>
            <a:ext cx="2956766" cy="208421"/>
          </a:xfrm>
          <a:prstGeom prst="line">
            <a:avLst/>
          </a:prstGeom>
          <a:ln cap="flat" w="38100">
            <a:solidFill>
              <a:srgbClr val="FFFFFF"/>
            </a:solidFill>
            <a:prstDash val="solid"/>
            <a:headEnd type="none" len="sm" w="sm"/>
            <a:tailEnd type="none" len="sm" w="sm"/>
          </a:ln>
        </p:spPr>
      </p:sp>
      <p:sp>
        <p:nvSpPr>
          <p:cNvPr name="AutoShape 11" id="11"/>
          <p:cNvSpPr/>
          <p:nvPr/>
        </p:nvSpPr>
        <p:spPr>
          <a:xfrm flipV="true">
            <a:off x="4529446" y="2566834"/>
            <a:ext cx="615480" cy="1395063"/>
          </a:xfrm>
          <a:prstGeom prst="line">
            <a:avLst/>
          </a:prstGeom>
          <a:ln cap="flat" w="38100">
            <a:solidFill>
              <a:srgbClr val="FFFFFF"/>
            </a:solidFill>
            <a:prstDash val="solid"/>
            <a:headEnd type="none" len="sm" w="sm"/>
            <a:tailEnd type="none" len="sm" w="sm"/>
          </a:ln>
        </p:spPr>
      </p:sp>
      <p:sp>
        <p:nvSpPr>
          <p:cNvPr name="TextBox 12" id="12"/>
          <p:cNvSpPr txBox="true"/>
          <p:nvPr/>
        </p:nvSpPr>
        <p:spPr>
          <a:xfrm rot="0">
            <a:off x="351458" y="8099185"/>
            <a:ext cx="18966867" cy="1559503"/>
          </a:xfrm>
          <a:prstGeom prst="rect">
            <a:avLst/>
          </a:prstGeom>
        </p:spPr>
        <p:txBody>
          <a:bodyPr anchor="t" rtlCol="false" tIns="0" lIns="0" bIns="0" rIns="0">
            <a:spAutoFit/>
          </a:bodyPr>
          <a:lstStyle/>
          <a:p>
            <a:pPr>
              <a:lnSpc>
                <a:spcPts val="3923"/>
              </a:lnSpc>
            </a:pPr>
            <a:r>
              <a:rPr lang="en-US" sz="2802">
                <a:solidFill>
                  <a:srgbClr val="0097A7"/>
                </a:solidFill>
                <a:latin typeface="Oswald"/>
              </a:rPr>
              <a:t>Problem statement</a:t>
            </a:r>
            <a:r>
              <a:rPr lang="en-US" sz="2802">
                <a:solidFill>
                  <a:srgbClr val="FFFFFF"/>
                </a:solidFill>
                <a:latin typeface="Oswald"/>
              </a:rPr>
              <a:t>: Hand gestured mouse using python that can perform functions of a move like clicking </a:t>
            </a:r>
          </a:p>
          <a:p>
            <a:pPr>
              <a:lnSpc>
                <a:spcPts val="3923"/>
              </a:lnSpc>
            </a:pPr>
            <a:r>
              <a:rPr lang="en-US" sz="2802">
                <a:solidFill>
                  <a:srgbClr val="FFFFFF"/>
                </a:solidFill>
                <a:latin typeface="Oswald"/>
              </a:rPr>
              <a:t>and moving the cursor around.</a:t>
            </a:r>
          </a:p>
          <a:p>
            <a:pPr>
              <a:lnSpc>
                <a:spcPts val="476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3996118" cy="10954000"/>
            <a:chOff x="0" y="0"/>
            <a:chExt cx="1052475" cy="2885004"/>
          </a:xfrm>
        </p:grpSpPr>
        <p:sp>
          <p:nvSpPr>
            <p:cNvPr name="Freeform 3" id="3"/>
            <p:cNvSpPr/>
            <p:nvPr/>
          </p:nvSpPr>
          <p:spPr>
            <a:xfrm flipH="false" flipV="false" rot="0">
              <a:off x="0" y="0"/>
              <a:ext cx="1052475" cy="2885004"/>
            </a:xfrm>
            <a:custGeom>
              <a:avLst/>
              <a:gdLst/>
              <a:ahLst/>
              <a:cxnLst/>
              <a:rect r="r" b="b" t="t" l="l"/>
              <a:pathLst>
                <a:path h="2885004" w="1052475">
                  <a:moveTo>
                    <a:pt x="0" y="0"/>
                  </a:moveTo>
                  <a:lnTo>
                    <a:pt x="1052475" y="0"/>
                  </a:lnTo>
                  <a:lnTo>
                    <a:pt x="1052475" y="2885004"/>
                  </a:lnTo>
                  <a:lnTo>
                    <a:pt x="0" y="2885004"/>
                  </a:lnTo>
                  <a:close/>
                </a:path>
              </a:pathLst>
            </a:custGeom>
            <a:solidFill>
              <a:srgbClr val="E2AD6B"/>
            </a:solidFill>
          </p:spPr>
        </p:sp>
        <p:sp>
          <p:nvSpPr>
            <p:cNvPr name="TextBox 4" id="4"/>
            <p:cNvSpPr txBox="true"/>
            <p:nvPr/>
          </p:nvSpPr>
          <p:spPr>
            <a:xfrm>
              <a:off x="0" y="-38100"/>
              <a:ext cx="1052475" cy="292310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D9D9D9"/>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flipV="true">
            <a:off x="0" y="1510628"/>
            <a:ext cx="3996118" cy="0"/>
          </a:xfrm>
          <a:prstGeom prst="line">
            <a:avLst/>
          </a:prstGeom>
          <a:ln cap="flat" w="38100">
            <a:solidFill>
              <a:srgbClr val="0F2C33"/>
            </a:solidFill>
            <a:prstDash val="solid"/>
            <a:headEnd type="none" len="sm" w="sm"/>
            <a:tailEnd type="none" len="sm" w="sm"/>
          </a:ln>
        </p:spPr>
      </p:sp>
      <p:sp>
        <p:nvSpPr>
          <p:cNvPr name="AutoShape 9" id="9"/>
          <p:cNvSpPr/>
          <p:nvPr/>
        </p:nvSpPr>
        <p:spPr>
          <a:xfrm flipV="true">
            <a:off x="0" y="3394941"/>
            <a:ext cx="3996118" cy="0"/>
          </a:xfrm>
          <a:prstGeom prst="line">
            <a:avLst/>
          </a:prstGeom>
          <a:ln cap="flat" w="38100">
            <a:solidFill>
              <a:srgbClr val="0F2C33"/>
            </a:solidFill>
            <a:prstDash val="solid"/>
            <a:headEnd type="none" len="sm" w="sm"/>
            <a:tailEnd type="none" len="sm" w="sm"/>
          </a:ln>
        </p:spPr>
      </p:sp>
      <p:sp>
        <p:nvSpPr>
          <p:cNvPr name="AutoShape 10" id="10"/>
          <p:cNvSpPr/>
          <p:nvPr/>
        </p:nvSpPr>
        <p:spPr>
          <a:xfrm>
            <a:off x="0" y="5279253"/>
            <a:ext cx="3996118" cy="0"/>
          </a:xfrm>
          <a:prstGeom prst="line">
            <a:avLst/>
          </a:prstGeom>
          <a:ln cap="flat" w="38100">
            <a:solidFill>
              <a:srgbClr val="0F2C33"/>
            </a:solidFill>
            <a:prstDash val="solid"/>
            <a:headEnd type="none" len="sm" w="sm"/>
            <a:tailEnd type="none" len="sm" w="sm"/>
          </a:ln>
        </p:spPr>
      </p:sp>
      <p:sp>
        <p:nvSpPr>
          <p:cNvPr name="AutoShape 11" id="11"/>
          <p:cNvSpPr/>
          <p:nvPr/>
        </p:nvSpPr>
        <p:spPr>
          <a:xfrm>
            <a:off x="0" y="7163566"/>
            <a:ext cx="3996118" cy="0"/>
          </a:xfrm>
          <a:prstGeom prst="line">
            <a:avLst/>
          </a:prstGeom>
          <a:ln cap="flat" w="38100">
            <a:solidFill>
              <a:srgbClr val="0F2C33"/>
            </a:solidFill>
            <a:prstDash val="solid"/>
            <a:headEnd type="none" len="sm" w="sm"/>
            <a:tailEnd type="none" len="sm" w="sm"/>
          </a:ln>
        </p:spPr>
      </p:sp>
      <p:sp>
        <p:nvSpPr>
          <p:cNvPr name="Freeform 12" id="12"/>
          <p:cNvSpPr/>
          <p:nvPr/>
        </p:nvSpPr>
        <p:spPr>
          <a:xfrm flipH="false" flipV="false" rot="0">
            <a:off x="15731652" y="169804"/>
            <a:ext cx="2199728" cy="2115739"/>
          </a:xfrm>
          <a:custGeom>
            <a:avLst/>
            <a:gdLst/>
            <a:ahLst/>
            <a:cxnLst/>
            <a:rect r="r" b="b" t="t" l="l"/>
            <a:pathLst>
              <a:path h="2115739" w="2199728">
                <a:moveTo>
                  <a:pt x="0" y="0"/>
                </a:moveTo>
                <a:lnTo>
                  <a:pt x="2199728" y="0"/>
                </a:lnTo>
                <a:lnTo>
                  <a:pt x="2199728" y="2115739"/>
                </a:lnTo>
                <a:lnTo>
                  <a:pt x="0" y="2115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86748" y="1510628"/>
            <a:ext cx="4082866" cy="2012433"/>
            <a:chOff x="0" y="0"/>
            <a:chExt cx="1075323" cy="530023"/>
          </a:xfrm>
        </p:grpSpPr>
        <p:sp>
          <p:nvSpPr>
            <p:cNvPr name="Freeform 14" id="14"/>
            <p:cNvSpPr/>
            <p:nvPr/>
          </p:nvSpPr>
          <p:spPr>
            <a:xfrm flipH="false" flipV="false" rot="0">
              <a:off x="0" y="0"/>
              <a:ext cx="1075323" cy="530023"/>
            </a:xfrm>
            <a:custGeom>
              <a:avLst/>
              <a:gdLst/>
              <a:ahLst/>
              <a:cxnLst/>
              <a:rect r="r" b="b" t="t" l="l"/>
              <a:pathLst>
                <a:path h="530023" w="1075323">
                  <a:moveTo>
                    <a:pt x="0" y="0"/>
                  </a:moveTo>
                  <a:lnTo>
                    <a:pt x="1075323" y="0"/>
                  </a:lnTo>
                  <a:lnTo>
                    <a:pt x="1075323" y="530023"/>
                  </a:lnTo>
                  <a:lnTo>
                    <a:pt x="0" y="530023"/>
                  </a:lnTo>
                  <a:close/>
                </a:path>
              </a:pathLst>
            </a:custGeom>
            <a:solidFill>
              <a:srgbClr val="0F2C33"/>
            </a:solidFill>
          </p:spPr>
        </p:sp>
        <p:sp>
          <p:nvSpPr>
            <p:cNvPr name="TextBox 15" id="15"/>
            <p:cNvSpPr txBox="true"/>
            <p:nvPr/>
          </p:nvSpPr>
          <p:spPr>
            <a:xfrm>
              <a:off x="0" y="-38100"/>
              <a:ext cx="1075323" cy="568123"/>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321848" y="7610965"/>
            <a:ext cx="3067403" cy="778621"/>
          </a:xfrm>
          <a:custGeom>
            <a:avLst/>
            <a:gdLst/>
            <a:ahLst/>
            <a:cxnLst/>
            <a:rect r="r" b="b" t="t" l="l"/>
            <a:pathLst>
              <a:path h="778621" w="3067403">
                <a:moveTo>
                  <a:pt x="0" y="0"/>
                </a:moveTo>
                <a:lnTo>
                  <a:pt x="3067404" y="0"/>
                </a:lnTo>
                <a:lnTo>
                  <a:pt x="3067404" y="778620"/>
                </a:lnTo>
                <a:lnTo>
                  <a:pt x="0" y="778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0">
            <a:off x="4458759" y="6756331"/>
            <a:ext cx="1856920" cy="1786019"/>
          </a:xfrm>
          <a:custGeom>
            <a:avLst/>
            <a:gdLst/>
            <a:ahLst/>
            <a:cxnLst/>
            <a:rect r="r" b="b" t="t" l="l"/>
            <a:pathLst>
              <a:path h="1786019" w="1856920">
                <a:moveTo>
                  <a:pt x="1856920" y="1786019"/>
                </a:moveTo>
                <a:lnTo>
                  <a:pt x="0" y="1786019"/>
                </a:lnTo>
                <a:lnTo>
                  <a:pt x="0" y="0"/>
                </a:lnTo>
                <a:lnTo>
                  <a:pt x="1856920" y="0"/>
                </a:lnTo>
                <a:lnTo>
                  <a:pt x="1856920" y="17860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3568516" y="2335529"/>
            <a:ext cx="855204" cy="886507"/>
          </a:xfrm>
          <a:custGeom>
            <a:avLst/>
            <a:gdLst/>
            <a:ahLst/>
            <a:cxnLst/>
            <a:rect r="r" b="b" t="t" l="l"/>
            <a:pathLst>
              <a:path h="886507" w="855204">
                <a:moveTo>
                  <a:pt x="0" y="0"/>
                </a:moveTo>
                <a:lnTo>
                  <a:pt x="855204" y="0"/>
                </a:lnTo>
                <a:lnTo>
                  <a:pt x="855204" y="886506"/>
                </a:lnTo>
                <a:lnTo>
                  <a:pt x="0" y="8865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239337" y="3961211"/>
            <a:ext cx="3481768"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APPLICATIONS</a:t>
            </a:r>
          </a:p>
        </p:txBody>
      </p:sp>
      <p:sp>
        <p:nvSpPr>
          <p:cNvPr name="TextBox 20" id="20"/>
          <p:cNvSpPr txBox="true"/>
          <p:nvPr/>
        </p:nvSpPr>
        <p:spPr>
          <a:xfrm rot="0">
            <a:off x="514350" y="504825"/>
            <a:ext cx="5147882" cy="523875"/>
          </a:xfrm>
          <a:prstGeom prst="rect">
            <a:avLst/>
          </a:prstGeom>
        </p:spPr>
        <p:txBody>
          <a:bodyPr anchor="t" rtlCol="false" tIns="0" lIns="0" bIns="0" rIns="0">
            <a:spAutoFit/>
          </a:bodyPr>
          <a:lstStyle/>
          <a:p>
            <a:pPr>
              <a:lnSpc>
                <a:spcPts val="4200"/>
              </a:lnSpc>
            </a:pPr>
            <a:r>
              <a:rPr lang="en-US" sz="3000">
                <a:solidFill>
                  <a:srgbClr val="FFFFFF"/>
                </a:solidFill>
                <a:latin typeface="Oswald Bold"/>
              </a:rPr>
              <a:t>INTRODUCTION </a:t>
            </a:r>
          </a:p>
        </p:txBody>
      </p:sp>
      <p:sp>
        <p:nvSpPr>
          <p:cNvPr name="TextBox 21" id="21"/>
          <p:cNvSpPr txBox="true"/>
          <p:nvPr/>
        </p:nvSpPr>
        <p:spPr>
          <a:xfrm rot="0">
            <a:off x="383100" y="9218625"/>
            <a:ext cx="17259300" cy="523875"/>
          </a:xfrm>
          <a:prstGeom prst="rect">
            <a:avLst/>
          </a:prstGeom>
        </p:spPr>
        <p:txBody>
          <a:bodyPr anchor="t" rtlCol="false" tIns="0" lIns="0" bIns="0" rIns="0">
            <a:spAutoFit/>
          </a:bodyPr>
          <a:lstStyle/>
          <a:p>
            <a:pPr algn="ctr">
              <a:lnSpc>
                <a:spcPts val="4200"/>
              </a:lnSpc>
            </a:pPr>
            <a:r>
              <a:rPr lang="en-US" sz="3000">
                <a:solidFill>
                  <a:srgbClr val="0F2C33"/>
                </a:solidFill>
                <a:latin typeface="Lovelo"/>
              </a:rPr>
              <a:t>AI-mini project</a:t>
            </a:r>
          </a:p>
        </p:txBody>
      </p:sp>
      <p:sp>
        <p:nvSpPr>
          <p:cNvPr name="TextBox 22" id="22"/>
          <p:cNvSpPr txBox="true"/>
          <p:nvPr/>
        </p:nvSpPr>
        <p:spPr>
          <a:xfrm rot="0">
            <a:off x="239337" y="7620766"/>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WORKING AND RESULT</a:t>
            </a:r>
          </a:p>
        </p:txBody>
      </p:sp>
      <p:sp>
        <p:nvSpPr>
          <p:cNvPr name="TextBox 23" id="23"/>
          <p:cNvSpPr txBox="true"/>
          <p:nvPr/>
        </p:nvSpPr>
        <p:spPr>
          <a:xfrm rot="0">
            <a:off x="239337" y="5727631"/>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LIMITATIONS</a:t>
            </a:r>
          </a:p>
        </p:txBody>
      </p:sp>
      <p:sp>
        <p:nvSpPr>
          <p:cNvPr name="TextBox 24" id="24"/>
          <p:cNvSpPr txBox="true"/>
          <p:nvPr/>
        </p:nvSpPr>
        <p:spPr>
          <a:xfrm rot="0">
            <a:off x="690945" y="2080491"/>
            <a:ext cx="5147882" cy="523875"/>
          </a:xfrm>
          <a:prstGeom prst="rect">
            <a:avLst/>
          </a:prstGeom>
        </p:spPr>
        <p:txBody>
          <a:bodyPr anchor="t" rtlCol="false" tIns="0" lIns="0" bIns="0" rIns="0">
            <a:spAutoFit/>
          </a:bodyPr>
          <a:lstStyle/>
          <a:p>
            <a:pPr>
              <a:lnSpc>
                <a:spcPts val="4200"/>
              </a:lnSpc>
            </a:pPr>
            <a:r>
              <a:rPr lang="en-US" sz="3000">
                <a:solidFill>
                  <a:srgbClr val="9EA2A8"/>
                </a:solidFill>
                <a:latin typeface="Oswald Bold"/>
              </a:rPr>
              <a:t>OBJECTIVE</a:t>
            </a:r>
          </a:p>
        </p:txBody>
      </p:sp>
      <p:sp>
        <p:nvSpPr>
          <p:cNvPr name="TextBox 25" id="25"/>
          <p:cNvSpPr txBox="true"/>
          <p:nvPr/>
        </p:nvSpPr>
        <p:spPr>
          <a:xfrm rot="0">
            <a:off x="5338934" y="1776657"/>
            <a:ext cx="11948941" cy="4722499"/>
          </a:xfrm>
          <a:prstGeom prst="rect">
            <a:avLst/>
          </a:prstGeom>
        </p:spPr>
        <p:txBody>
          <a:bodyPr anchor="t" rtlCol="false" tIns="0" lIns="0" bIns="0" rIns="0">
            <a:spAutoFit/>
          </a:bodyPr>
          <a:lstStyle/>
          <a:p>
            <a:pPr>
              <a:lnSpc>
                <a:spcPts val="2894"/>
              </a:lnSpc>
            </a:pPr>
            <a:r>
              <a:rPr lang="en-US" sz="2067">
                <a:solidFill>
                  <a:srgbClr val="FFFFFF"/>
                </a:solidFill>
                <a:latin typeface="Quicksand"/>
              </a:rPr>
              <a:t>1. Real-time Hand Recognition: Implement a recognition system capable of accurately</a:t>
            </a:r>
          </a:p>
          <a:p>
            <a:pPr>
              <a:lnSpc>
                <a:spcPts val="2894"/>
              </a:lnSpc>
            </a:pPr>
            <a:r>
              <a:rPr lang="en-US" sz="2067">
                <a:solidFill>
                  <a:srgbClr val="FFFFFF"/>
                </a:solidFill>
                <a:latin typeface="Quicksand"/>
              </a:rPr>
              <a:t>   recognizing hand.</a:t>
            </a:r>
          </a:p>
          <a:p>
            <a:pPr>
              <a:lnSpc>
                <a:spcPts val="2894"/>
              </a:lnSpc>
            </a:pPr>
            <a:r>
              <a:rPr lang="en-US" sz="2067">
                <a:solidFill>
                  <a:srgbClr val="FFFFFF"/>
                </a:solidFill>
                <a:latin typeface="Quicksand"/>
              </a:rPr>
              <a:t>2. Real-time Gesture Recognition: Implement a real-time gesture recognition system capable </a:t>
            </a:r>
          </a:p>
          <a:p>
            <a:pPr>
              <a:lnSpc>
                <a:spcPts val="2894"/>
              </a:lnSpc>
            </a:pPr>
            <a:r>
              <a:rPr lang="en-US" sz="2067">
                <a:solidFill>
                  <a:srgbClr val="FFFFFF"/>
                </a:solidFill>
                <a:latin typeface="Quicksand"/>
              </a:rPr>
              <a:t>   of accurately interpreting hand movements.</a:t>
            </a:r>
          </a:p>
          <a:p>
            <a:pPr>
              <a:lnSpc>
                <a:spcPts val="2894"/>
              </a:lnSpc>
            </a:pPr>
            <a:r>
              <a:rPr lang="en-US" sz="2067">
                <a:solidFill>
                  <a:srgbClr val="FFFFFF"/>
                </a:solidFill>
                <a:latin typeface="Quicksand"/>
              </a:rPr>
              <a:t>2. Cursor Control: Enable users to control the computer cursor with hand movement, resulting</a:t>
            </a:r>
          </a:p>
          <a:p>
            <a:pPr>
              <a:lnSpc>
                <a:spcPts val="2894"/>
              </a:lnSpc>
            </a:pPr>
            <a:r>
              <a:rPr lang="en-US" sz="2067">
                <a:solidFill>
                  <a:srgbClr val="FFFFFF"/>
                </a:solidFill>
                <a:latin typeface="Quicksand"/>
              </a:rPr>
              <a:t>    in hands-free interaction.</a:t>
            </a:r>
          </a:p>
          <a:p>
            <a:pPr>
              <a:lnSpc>
                <a:spcPts val="2894"/>
              </a:lnSpc>
            </a:pPr>
            <a:r>
              <a:rPr lang="en-US" sz="2067">
                <a:solidFill>
                  <a:srgbClr val="FFFFFF"/>
                </a:solidFill>
                <a:latin typeface="Quicksand"/>
              </a:rPr>
              <a:t>3. Gesture Commands: Implement a set of predefined hand gestures for common commands such </a:t>
            </a:r>
          </a:p>
          <a:p>
            <a:pPr>
              <a:lnSpc>
                <a:spcPts val="2894"/>
              </a:lnSpc>
            </a:pPr>
            <a:r>
              <a:rPr lang="en-US" sz="2067">
                <a:solidFill>
                  <a:srgbClr val="FFFFFF"/>
                </a:solidFill>
                <a:latin typeface="Quicksand"/>
              </a:rPr>
              <a:t>    as clicking.</a:t>
            </a:r>
          </a:p>
          <a:p>
            <a:pPr>
              <a:lnSpc>
                <a:spcPts val="2894"/>
              </a:lnSpc>
            </a:pPr>
            <a:r>
              <a:rPr lang="en-US" sz="2067">
                <a:solidFill>
                  <a:srgbClr val="FFFFFF"/>
                </a:solidFill>
                <a:latin typeface="Quicksand"/>
              </a:rPr>
              <a:t>4. User-Defined Gestures: Empower users to customize and define their own gestures by changing </a:t>
            </a:r>
          </a:p>
          <a:p>
            <a:pPr>
              <a:lnSpc>
                <a:spcPts val="2894"/>
              </a:lnSpc>
            </a:pPr>
            <a:r>
              <a:rPr lang="en-US" sz="2067">
                <a:solidFill>
                  <a:srgbClr val="FFFFFF"/>
                </a:solidFill>
                <a:latin typeface="Quicksand"/>
              </a:rPr>
              <a:t>    code –works with support of libraries.</a:t>
            </a:r>
          </a:p>
          <a:p>
            <a:pPr>
              <a:lnSpc>
                <a:spcPts val="2894"/>
              </a:lnSpc>
            </a:pPr>
            <a:r>
              <a:rPr lang="en-US" sz="2067">
                <a:solidFill>
                  <a:srgbClr val="FFFFFF"/>
                </a:solidFill>
                <a:latin typeface="Quicksand"/>
              </a:rPr>
              <a:t>5. Implementation of necessary Python Libraries: python libraries required for import </a:t>
            </a:r>
          </a:p>
          <a:p>
            <a:pPr>
              <a:lnSpc>
                <a:spcPts val="2894"/>
              </a:lnSpc>
            </a:pPr>
            <a:r>
              <a:rPr lang="en-US" sz="2067">
                <a:solidFill>
                  <a:srgbClr val="FFFFFF"/>
                </a:solidFill>
                <a:latin typeface="Quicksand"/>
              </a:rPr>
              <a:t>    python / AI-ML concepts are used.</a:t>
            </a:r>
          </a:p>
          <a:p>
            <a:pPr>
              <a:lnSpc>
                <a:spcPts val="289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3996118" cy="10954000"/>
            <a:chOff x="0" y="0"/>
            <a:chExt cx="1052475" cy="2885004"/>
          </a:xfrm>
        </p:grpSpPr>
        <p:sp>
          <p:nvSpPr>
            <p:cNvPr name="Freeform 3" id="3"/>
            <p:cNvSpPr/>
            <p:nvPr/>
          </p:nvSpPr>
          <p:spPr>
            <a:xfrm flipH="false" flipV="false" rot="0">
              <a:off x="0" y="0"/>
              <a:ext cx="1052475" cy="2885004"/>
            </a:xfrm>
            <a:custGeom>
              <a:avLst/>
              <a:gdLst/>
              <a:ahLst/>
              <a:cxnLst/>
              <a:rect r="r" b="b" t="t" l="l"/>
              <a:pathLst>
                <a:path h="2885004" w="1052475">
                  <a:moveTo>
                    <a:pt x="0" y="0"/>
                  </a:moveTo>
                  <a:lnTo>
                    <a:pt x="1052475" y="0"/>
                  </a:lnTo>
                  <a:lnTo>
                    <a:pt x="1052475" y="2885004"/>
                  </a:lnTo>
                  <a:lnTo>
                    <a:pt x="0" y="2885004"/>
                  </a:lnTo>
                  <a:close/>
                </a:path>
              </a:pathLst>
            </a:custGeom>
            <a:solidFill>
              <a:srgbClr val="E2AD6B"/>
            </a:solidFill>
          </p:spPr>
        </p:sp>
        <p:sp>
          <p:nvSpPr>
            <p:cNvPr name="TextBox 4" id="4"/>
            <p:cNvSpPr txBox="true"/>
            <p:nvPr/>
          </p:nvSpPr>
          <p:spPr>
            <a:xfrm>
              <a:off x="0" y="-38100"/>
              <a:ext cx="1052475" cy="292310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D9D9D9"/>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flipV="true">
            <a:off x="0" y="1510628"/>
            <a:ext cx="3996118" cy="0"/>
          </a:xfrm>
          <a:prstGeom prst="line">
            <a:avLst/>
          </a:prstGeom>
          <a:ln cap="flat" w="38100">
            <a:solidFill>
              <a:srgbClr val="0F2C33"/>
            </a:solidFill>
            <a:prstDash val="solid"/>
            <a:headEnd type="none" len="sm" w="sm"/>
            <a:tailEnd type="none" len="sm" w="sm"/>
          </a:ln>
        </p:spPr>
      </p:sp>
      <p:sp>
        <p:nvSpPr>
          <p:cNvPr name="AutoShape 9" id="9"/>
          <p:cNvSpPr/>
          <p:nvPr/>
        </p:nvSpPr>
        <p:spPr>
          <a:xfrm flipV="true">
            <a:off x="0" y="3394941"/>
            <a:ext cx="3996118" cy="0"/>
          </a:xfrm>
          <a:prstGeom prst="line">
            <a:avLst/>
          </a:prstGeom>
          <a:ln cap="flat" w="38100">
            <a:solidFill>
              <a:srgbClr val="0F2C33"/>
            </a:solidFill>
            <a:prstDash val="solid"/>
            <a:headEnd type="none" len="sm" w="sm"/>
            <a:tailEnd type="none" len="sm" w="sm"/>
          </a:ln>
        </p:spPr>
      </p:sp>
      <p:sp>
        <p:nvSpPr>
          <p:cNvPr name="AutoShape 10" id="10"/>
          <p:cNvSpPr/>
          <p:nvPr/>
        </p:nvSpPr>
        <p:spPr>
          <a:xfrm>
            <a:off x="0" y="5279253"/>
            <a:ext cx="3996118" cy="0"/>
          </a:xfrm>
          <a:prstGeom prst="line">
            <a:avLst/>
          </a:prstGeom>
          <a:ln cap="flat" w="38100">
            <a:solidFill>
              <a:srgbClr val="0F2C33"/>
            </a:solidFill>
            <a:prstDash val="solid"/>
            <a:headEnd type="none" len="sm" w="sm"/>
            <a:tailEnd type="none" len="sm" w="sm"/>
          </a:ln>
        </p:spPr>
      </p:sp>
      <p:sp>
        <p:nvSpPr>
          <p:cNvPr name="AutoShape 11" id="11"/>
          <p:cNvSpPr/>
          <p:nvPr/>
        </p:nvSpPr>
        <p:spPr>
          <a:xfrm>
            <a:off x="0" y="7163566"/>
            <a:ext cx="3996118" cy="0"/>
          </a:xfrm>
          <a:prstGeom prst="line">
            <a:avLst/>
          </a:prstGeom>
          <a:ln cap="flat" w="38100">
            <a:solidFill>
              <a:srgbClr val="0F2C33"/>
            </a:solidFill>
            <a:prstDash val="solid"/>
            <a:headEnd type="none" len="sm" w="sm"/>
            <a:tailEnd type="none" len="sm" w="sm"/>
          </a:ln>
        </p:spPr>
      </p:sp>
      <p:sp>
        <p:nvSpPr>
          <p:cNvPr name="Freeform 12" id="12"/>
          <p:cNvSpPr/>
          <p:nvPr/>
        </p:nvSpPr>
        <p:spPr>
          <a:xfrm flipH="false" flipV="false" rot="0">
            <a:off x="15731652" y="169804"/>
            <a:ext cx="2199728" cy="2115739"/>
          </a:xfrm>
          <a:custGeom>
            <a:avLst/>
            <a:gdLst/>
            <a:ahLst/>
            <a:cxnLst/>
            <a:rect r="r" b="b" t="t" l="l"/>
            <a:pathLst>
              <a:path h="2115739" w="2199728">
                <a:moveTo>
                  <a:pt x="0" y="0"/>
                </a:moveTo>
                <a:lnTo>
                  <a:pt x="2199728" y="0"/>
                </a:lnTo>
                <a:lnTo>
                  <a:pt x="2199728" y="2115739"/>
                </a:lnTo>
                <a:lnTo>
                  <a:pt x="0" y="2115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86748" y="3394941"/>
            <a:ext cx="4082866" cy="1867761"/>
            <a:chOff x="0" y="0"/>
            <a:chExt cx="1075323" cy="491921"/>
          </a:xfrm>
        </p:grpSpPr>
        <p:sp>
          <p:nvSpPr>
            <p:cNvPr name="Freeform 14" id="14"/>
            <p:cNvSpPr/>
            <p:nvPr/>
          </p:nvSpPr>
          <p:spPr>
            <a:xfrm flipH="false" flipV="false" rot="0">
              <a:off x="0" y="0"/>
              <a:ext cx="1075323" cy="491921"/>
            </a:xfrm>
            <a:custGeom>
              <a:avLst/>
              <a:gdLst/>
              <a:ahLst/>
              <a:cxnLst/>
              <a:rect r="r" b="b" t="t" l="l"/>
              <a:pathLst>
                <a:path h="491921" w="1075323">
                  <a:moveTo>
                    <a:pt x="0" y="0"/>
                  </a:moveTo>
                  <a:lnTo>
                    <a:pt x="1075323" y="0"/>
                  </a:lnTo>
                  <a:lnTo>
                    <a:pt x="1075323" y="491921"/>
                  </a:lnTo>
                  <a:lnTo>
                    <a:pt x="0" y="491921"/>
                  </a:lnTo>
                  <a:close/>
                </a:path>
              </a:pathLst>
            </a:custGeom>
            <a:solidFill>
              <a:srgbClr val="0F2C33"/>
            </a:solidFill>
          </p:spPr>
        </p:sp>
        <p:sp>
          <p:nvSpPr>
            <p:cNvPr name="TextBox 15" id="15"/>
            <p:cNvSpPr txBox="true"/>
            <p:nvPr/>
          </p:nvSpPr>
          <p:spPr>
            <a:xfrm>
              <a:off x="0" y="-38100"/>
              <a:ext cx="1075323" cy="53002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321848" y="7610965"/>
            <a:ext cx="3067403" cy="778621"/>
          </a:xfrm>
          <a:custGeom>
            <a:avLst/>
            <a:gdLst/>
            <a:ahLst/>
            <a:cxnLst/>
            <a:rect r="r" b="b" t="t" l="l"/>
            <a:pathLst>
              <a:path h="778621" w="3067403">
                <a:moveTo>
                  <a:pt x="0" y="0"/>
                </a:moveTo>
                <a:lnTo>
                  <a:pt x="3067404" y="0"/>
                </a:lnTo>
                <a:lnTo>
                  <a:pt x="3067404" y="778620"/>
                </a:lnTo>
                <a:lnTo>
                  <a:pt x="0" y="778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0">
            <a:off x="4458759" y="6756331"/>
            <a:ext cx="1856920" cy="1786019"/>
          </a:xfrm>
          <a:custGeom>
            <a:avLst/>
            <a:gdLst/>
            <a:ahLst/>
            <a:cxnLst/>
            <a:rect r="r" b="b" t="t" l="l"/>
            <a:pathLst>
              <a:path h="1786019" w="1856920">
                <a:moveTo>
                  <a:pt x="1856920" y="1786019"/>
                </a:moveTo>
                <a:lnTo>
                  <a:pt x="0" y="1786019"/>
                </a:lnTo>
                <a:lnTo>
                  <a:pt x="0" y="0"/>
                </a:lnTo>
                <a:lnTo>
                  <a:pt x="1856920" y="0"/>
                </a:lnTo>
                <a:lnTo>
                  <a:pt x="1856920" y="17860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3603556" y="3965632"/>
            <a:ext cx="855204" cy="886507"/>
          </a:xfrm>
          <a:custGeom>
            <a:avLst/>
            <a:gdLst/>
            <a:ahLst/>
            <a:cxnLst/>
            <a:rect r="r" b="b" t="t" l="l"/>
            <a:pathLst>
              <a:path h="886507" w="855204">
                <a:moveTo>
                  <a:pt x="0" y="0"/>
                </a:moveTo>
                <a:lnTo>
                  <a:pt x="855203" y="0"/>
                </a:lnTo>
                <a:lnTo>
                  <a:pt x="855203" y="886507"/>
                </a:lnTo>
                <a:lnTo>
                  <a:pt x="0" y="886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239337" y="3961211"/>
            <a:ext cx="3481768"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APPLICATIONS</a:t>
            </a:r>
          </a:p>
        </p:txBody>
      </p:sp>
      <p:sp>
        <p:nvSpPr>
          <p:cNvPr name="TextBox 20" id="20"/>
          <p:cNvSpPr txBox="true"/>
          <p:nvPr/>
        </p:nvSpPr>
        <p:spPr>
          <a:xfrm rot="0">
            <a:off x="514350" y="504825"/>
            <a:ext cx="5147882" cy="523875"/>
          </a:xfrm>
          <a:prstGeom prst="rect">
            <a:avLst/>
          </a:prstGeom>
        </p:spPr>
        <p:txBody>
          <a:bodyPr anchor="t" rtlCol="false" tIns="0" lIns="0" bIns="0" rIns="0">
            <a:spAutoFit/>
          </a:bodyPr>
          <a:lstStyle/>
          <a:p>
            <a:pPr>
              <a:lnSpc>
                <a:spcPts val="4200"/>
              </a:lnSpc>
            </a:pPr>
            <a:r>
              <a:rPr lang="en-US" sz="3000">
                <a:solidFill>
                  <a:srgbClr val="FFFFFF"/>
                </a:solidFill>
                <a:latin typeface="Oswald Bold"/>
              </a:rPr>
              <a:t>INTRODUCTION </a:t>
            </a:r>
          </a:p>
        </p:txBody>
      </p:sp>
      <p:sp>
        <p:nvSpPr>
          <p:cNvPr name="TextBox 21" id="21"/>
          <p:cNvSpPr txBox="true"/>
          <p:nvPr/>
        </p:nvSpPr>
        <p:spPr>
          <a:xfrm rot="0">
            <a:off x="383100" y="9218625"/>
            <a:ext cx="17259300" cy="523875"/>
          </a:xfrm>
          <a:prstGeom prst="rect">
            <a:avLst/>
          </a:prstGeom>
        </p:spPr>
        <p:txBody>
          <a:bodyPr anchor="t" rtlCol="false" tIns="0" lIns="0" bIns="0" rIns="0">
            <a:spAutoFit/>
          </a:bodyPr>
          <a:lstStyle/>
          <a:p>
            <a:pPr algn="ctr">
              <a:lnSpc>
                <a:spcPts val="4200"/>
              </a:lnSpc>
            </a:pPr>
            <a:r>
              <a:rPr lang="en-US" sz="3000">
                <a:solidFill>
                  <a:srgbClr val="0F2C33"/>
                </a:solidFill>
                <a:latin typeface="Lovelo"/>
              </a:rPr>
              <a:t>AI-mini project</a:t>
            </a:r>
          </a:p>
        </p:txBody>
      </p:sp>
      <p:sp>
        <p:nvSpPr>
          <p:cNvPr name="TextBox 22" id="22"/>
          <p:cNvSpPr txBox="true"/>
          <p:nvPr/>
        </p:nvSpPr>
        <p:spPr>
          <a:xfrm rot="0">
            <a:off x="239337" y="7620766"/>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WORKING AND RESULT</a:t>
            </a:r>
          </a:p>
        </p:txBody>
      </p:sp>
      <p:sp>
        <p:nvSpPr>
          <p:cNvPr name="TextBox 23" id="23"/>
          <p:cNvSpPr txBox="true"/>
          <p:nvPr/>
        </p:nvSpPr>
        <p:spPr>
          <a:xfrm rot="0">
            <a:off x="239337" y="5727631"/>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LIMITATIONS</a:t>
            </a:r>
          </a:p>
        </p:txBody>
      </p:sp>
      <p:sp>
        <p:nvSpPr>
          <p:cNvPr name="TextBox 24" id="24"/>
          <p:cNvSpPr txBox="true"/>
          <p:nvPr/>
        </p:nvSpPr>
        <p:spPr>
          <a:xfrm rot="0">
            <a:off x="690945" y="2080491"/>
            <a:ext cx="5147882" cy="523875"/>
          </a:xfrm>
          <a:prstGeom prst="rect">
            <a:avLst/>
          </a:prstGeom>
        </p:spPr>
        <p:txBody>
          <a:bodyPr anchor="t" rtlCol="false" tIns="0" lIns="0" bIns="0" rIns="0">
            <a:spAutoFit/>
          </a:bodyPr>
          <a:lstStyle/>
          <a:p>
            <a:pPr>
              <a:lnSpc>
                <a:spcPts val="4200"/>
              </a:lnSpc>
            </a:pPr>
            <a:r>
              <a:rPr lang="en-US" sz="3000">
                <a:solidFill>
                  <a:srgbClr val="F6F7F7"/>
                </a:solidFill>
                <a:latin typeface="Oswald Bold"/>
              </a:rPr>
              <a:t>OBJECTIVE</a:t>
            </a:r>
          </a:p>
        </p:txBody>
      </p:sp>
      <p:sp>
        <p:nvSpPr>
          <p:cNvPr name="TextBox 25" id="25"/>
          <p:cNvSpPr txBox="true"/>
          <p:nvPr/>
        </p:nvSpPr>
        <p:spPr>
          <a:xfrm rot="0">
            <a:off x="4940255" y="2356202"/>
            <a:ext cx="13347745" cy="4515605"/>
          </a:xfrm>
          <a:prstGeom prst="rect">
            <a:avLst/>
          </a:prstGeom>
        </p:spPr>
        <p:txBody>
          <a:bodyPr anchor="t" rtlCol="false" tIns="0" lIns="0" bIns="0" rIns="0">
            <a:spAutoFit/>
          </a:bodyPr>
          <a:lstStyle/>
          <a:p>
            <a:pPr>
              <a:lnSpc>
                <a:spcPts val="2583"/>
              </a:lnSpc>
            </a:pPr>
            <a:r>
              <a:rPr lang="en-US" sz="1845">
                <a:solidFill>
                  <a:srgbClr val="0097A7"/>
                </a:solidFill>
                <a:latin typeface="Quicksand"/>
              </a:rPr>
              <a:t>·Accessibility</a:t>
            </a:r>
            <a:r>
              <a:rPr lang="en-US" sz="1845">
                <a:solidFill>
                  <a:srgbClr val="FFFFFF"/>
                </a:solidFill>
                <a:latin typeface="Quicksand"/>
              </a:rPr>
              <a:t>: - The system serves as an assistive technology, offering individuals with motor impairments an accessible means to interact with computers effortlessly.</a:t>
            </a:r>
          </a:p>
          <a:p>
            <a:pPr>
              <a:lnSpc>
                <a:spcPts val="2583"/>
              </a:lnSpc>
            </a:pPr>
            <a:r>
              <a:rPr lang="en-US" sz="1845">
                <a:solidFill>
                  <a:srgbClr val="FFFFFF"/>
                </a:solidFill>
                <a:latin typeface="Quicksand"/>
              </a:rPr>
              <a:t>·</a:t>
            </a:r>
          </a:p>
          <a:p>
            <a:pPr>
              <a:lnSpc>
                <a:spcPts val="2583"/>
              </a:lnSpc>
            </a:pPr>
            <a:r>
              <a:rPr lang="en-US" sz="1845">
                <a:solidFill>
                  <a:srgbClr val="0097A7"/>
                </a:solidFill>
                <a:latin typeface="Quicksand"/>
              </a:rPr>
              <a:t>Presentations</a:t>
            </a:r>
            <a:r>
              <a:rPr lang="en-US" sz="1845">
                <a:solidFill>
                  <a:srgbClr val="FFFFFF"/>
                </a:solidFill>
                <a:latin typeface="Quicksand"/>
              </a:rPr>
              <a:t>:-  Ideal for presentations and interactive sessions, presenters can seamlessly control slides using intuitive hand gestures, fostering engaging and dynamic communication.</a:t>
            </a:r>
          </a:p>
          <a:p>
            <a:pPr>
              <a:lnSpc>
                <a:spcPts val="2583"/>
              </a:lnSpc>
            </a:pPr>
          </a:p>
          <a:p>
            <a:pPr>
              <a:lnSpc>
                <a:spcPts val="2583"/>
              </a:lnSpc>
            </a:pPr>
            <a:r>
              <a:rPr lang="en-US" sz="1845">
                <a:solidFill>
                  <a:srgbClr val="FFFFFF"/>
                </a:solidFill>
                <a:latin typeface="Quicksand"/>
              </a:rPr>
              <a:t>·</a:t>
            </a:r>
            <a:r>
              <a:rPr lang="en-US" sz="1845">
                <a:solidFill>
                  <a:srgbClr val="0097A7"/>
                </a:solidFill>
                <a:latin typeface="Quicksand"/>
              </a:rPr>
              <a:t>Gaming</a:t>
            </a:r>
            <a:r>
              <a:rPr lang="en-US" sz="1845">
                <a:solidFill>
                  <a:srgbClr val="FFFFFF"/>
                </a:solidFill>
                <a:latin typeface="Quicksand"/>
              </a:rPr>
              <a:t>: - Elevate the gaming experience by translating hand movements into in-game actions</a:t>
            </a:r>
          </a:p>
          <a:p>
            <a:pPr>
              <a:lnSpc>
                <a:spcPts val="2583"/>
              </a:lnSpc>
            </a:pPr>
          </a:p>
          <a:p>
            <a:pPr>
              <a:lnSpc>
                <a:spcPts val="2583"/>
              </a:lnSpc>
            </a:pPr>
            <a:r>
              <a:rPr lang="en-US" sz="1845">
                <a:solidFill>
                  <a:srgbClr val="FFFFFF"/>
                </a:solidFill>
                <a:latin typeface="Quicksand"/>
              </a:rPr>
              <a:t>·</a:t>
            </a:r>
            <a:r>
              <a:rPr lang="en-US" sz="1845">
                <a:solidFill>
                  <a:srgbClr val="0097A7"/>
                </a:solidFill>
                <a:latin typeface="Quicksand"/>
              </a:rPr>
              <a:t>Healthcare</a:t>
            </a:r>
            <a:r>
              <a:rPr lang="en-US" sz="1845">
                <a:solidFill>
                  <a:srgbClr val="FFFFFF"/>
                </a:solidFill>
                <a:latin typeface="Quicksand"/>
              </a:rPr>
              <a:t>: - In healthcare settings, the Gesture-Controlled Mouse minimizes physical contact with computers, significantly reducing the risk of contamination in sterile environments. </a:t>
            </a:r>
          </a:p>
          <a:p>
            <a:pPr>
              <a:lnSpc>
                <a:spcPts val="2583"/>
              </a:lnSpc>
            </a:pPr>
          </a:p>
          <a:p>
            <a:pPr>
              <a:lnSpc>
                <a:spcPts val="2583"/>
              </a:lnSpc>
            </a:pPr>
            <a:r>
              <a:rPr lang="en-US" sz="1845">
                <a:solidFill>
                  <a:srgbClr val="FFFFFF"/>
                </a:solidFill>
                <a:latin typeface="Quicksand"/>
              </a:rPr>
              <a:t>·</a:t>
            </a:r>
            <a:r>
              <a:rPr lang="en-US" sz="1845">
                <a:solidFill>
                  <a:srgbClr val="0097A7"/>
                </a:solidFill>
                <a:latin typeface="Quicksand"/>
              </a:rPr>
              <a:t>General integration</a:t>
            </a:r>
            <a:r>
              <a:rPr lang="en-US" sz="1845">
                <a:solidFill>
                  <a:srgbClr val="FFFFFF"/>
                </a:solidFill>
                <a:latin typeface="Quicksand"/>
              </a:rPr>
              <a:t>: - In devices like TV’s , washing machines , and any device that can take in Input from a cam and perform a certain activity. </a:t>
            </a:r>
          </a:p>
          <a:p>
            <a:pPr>
              <a:lnSpc>
                <a:spcPts val="2583"/>
              </a:lnSpc>
            </a:pPr>
          </a:p>
        </p:txBody>
      </p:sp>
      <p:sp>
        <p:nvSpPr>
          <p:cNvPr name="TextBox 26" id="26"/>
          <p:cNvSpPr txBox="true"/>
          <p:nvPr/>
        </p:nvSpPr>
        <p:spPr>
          <a:xfrm rot="0">
            <a:off x="391737" y="4113611"/>
            <a:ext cx="3481768" cy="523875"/>
          </a:xfrm>
          <a:prstGeom prst="rect">
            <a:avLst/>
          </a:prstGeom>
        </p:spPr>
        <p:txBody>
          <a:bodyPr anchor="t" rtlCol="false" tIns="0" lIns="0" bIns="0" rIns="0">
            <a:spAutoFit/>
          </a:bodyPr>
          <a:lstStyle/>
          <a:p>
            <a:pPr>
              <a:lnSpc>
                <a:spcPts val="4200"/>
              </a:lnSpc>
            </a:pPr>
            <a:r>
              <a:rPr lang="en-US" sz="3000">
                <a:solidFill>
                  <a:srgbClr val="9EA2A8"/>
                </a:solidFill>
                <a:latin typeface="Oswald Bold"/>
              </a:rPr>
              <a:t>APPLICATIONS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3996118" cy="10954000"/>
            <a:chOff x="0" y="0"/>
            <a:chExt cx="1052475" cy="2885004"/>
          </a:xfrm>
        </p:grpSpPr>
        <p:sp>
          <p:nvSpPr>
            <p:cNvPr name="Freeform 3" id="3"/>
            <p:cNvSpPr/>
            <p:nvPr/>
          </p:nvSpPr>
          <p:spPr>
            <a:xfrm flipH="false" flipV="false" rot="0">
              <a:off x="0" y="0"/>
              <a:ext cx="1052475" cy="2885004"/>
            </a:xfrm>
            <a:custGeom>
              <a:avLst/>
              <a:gdLst/>
              <a:ahLst/>
              <a:cxnLst/>
              <a:rect r="r" b="b" t="t" l="l"/>
              <a:pathLst>
                <a:path h="2885004" w="1052475">
                  <a:moveTo>
                    <a:pt x="0" y="0"/>
                  </a:moveTo>
                  <a:lnTo>
                    <a:pt x="1052475" y="0"/>
                  </a:lnTo>
                  <a:lnTo>
                    <a:pt x="1052475" y="2885004"/>
                  </a:lnTo>
                  <a:lnTo>
                    <a:pt x="0" y="2885004"/>
                  </a:lnTo>
                  <a:close/>
                </a:path>
              </a:pathLst>
            </a:custGeom>
            <a:solidFill>
              <a:srgbClr val="E2AD6B"/>
            </a:solidFill>
          </p:spPr>
        </p:sp>
        <p:sp>
          <p:nvSpPr>
            <p:cNvPr name="TextBox 4" id="4"/>
            <p:cNvSpPr txBox="true"/>
            <p:nvPr/>
          </p:nvSpPr>
          <p:spPr>
            <a:xfrm>
              <a:off x="0" y="-38100"/>
              <a:ext cx="1052475" cy="292310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D9D9D9"/>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flipV="true">
            <a:off x="0" y="1510628"/>
            <a:ext cx="3996118" cy="0"/>
          </a:xfrm>
          <a:prstGeom prst="line">
            <a:avLst/>
          </a:prstGeom>
          <a:ln cap="flat" w="38100">
            <a:solidFill>
              <a:srgbClr val="0F2C33"/>
            </a:solidFill>
            <a:prstDash val="solid"/>
            <a:headEnd type="none" len="sm" w="sm"/>
            <a:tailEnd type="none" len="sm" w="sm"/>
          </a:ln>
        </p:spPr>
      </p:sp>
      <p:sp>
        <p:nvSpPr>
          <p:cNvPr name="AutoShape 9" id="9"/>
          <p:cNvSpPr/>
          <p:nvPr/>
        </p:nvSpPr>
        <p:spPr>
          <a:xfrm flipV="true">
            <a:off x="0" y="3394941"/>
            <a:ext cx="3996118" cy="0"/>
          </a:xfrm>
          <a:prstGeom prst="line">
            <a:avLst/>
          </a:prstGeom>
          <a:ln cap="flat" w="38100">
            <a:solidFill>
              <a:srgbClr val="0F2C33"/>
            </a:solidFill>
            <a:prstDash val="solid"/>
            <a:headEnd type="none" len="sm" w="sm"/>
            <a:tailEnd type="none" len="sm" w="sm"/>
          </a:ln>
        </p:spPr>
      </p:sp>
      <p:sp>
        <p:nvSpPr>
          <p:cNvPr name="AutoShape 10" id="10"/>
          <p:cNvSpPr/>
          <p:nvPr/>
        </p:nvSpPr>
        <p:spPr>
          <a:xfrm>
            <a:off x="0" y="5279253"/>
            <a:ext cx="3996118" cy="0"/>
          </a:xfrm>
          <a:prstGeom prst="line">
            <a:avLst/>
          </a:prstGeom>
          <a:ln cap="flat" w="38100">
            <a:solidFill>
              <a:srgbClr val="0F2C33"/>
            </a:solidFill>
            <a:prstDash val="solid"/>
            <a:headEnd type="none" len="sm" w="sm"/>
            <a:tailEnd type="none" len="sm" w="sm"/>
          </a:ln>
        </p:spPr>
      </p:sp>
      <p:sp>
        <p:nvSpPr>
          <p:cNvPr name="AutoShape 11" id="11"/>
          <p:cNvSpPr/>
          <p:nvPr/>
        </p:nvSpPr>
        <p:spPr>
          <a:xfrm>
            <a:off x="0" y="7163566"/>
            <a:ext cx="3996118" cy="0"/>
          </a:xfrm>
          <a:prstGeom prst="line">
            <a:avLst/>
          </a:prstGeom>
          <a:ln cap="flat" w="38100">
            <a:solidFill>
              <a:srgbClr val="0F2C33"/>
            </a:solidFill>
            <a:prstDash val="solid"/>
            <a:headEnd type="none" len="sm" w="sm"/>
            <a:tailEnd type="none" len="sm" w="sm"/>
          </a:ln>
        </p:spPr>
      </p:sp>
      <p:sp>
        <p:nvSpPr>
          <p:cNvPr name="Freeform 12" id="12"/>
          <p:cNvSpPr/>
          <p:nvPr/>
        </p:nvSpPr>
        <p:spPr>
          <a:xfrm flipH="false" flipV="false" rot="-857577">
            <a:off x="15959620" y="-257769"/>
            <a:ext cx="2199728" cy="2115739"/>
          </a:xfrm>
          <a:custGeom>
            <a:avLst/>
            <a:gdLst/>
            <a:ahLst/>
            <a:cxnLst/>
            <a:rect r="r" b="b" t="t" l="l"/>
            <a:pathLst>
              <a:path h="2115739" w="2199728">
                <a:moveTo>
                  <a:pt x="0" y="0"/>
                </a:moveTo>
                <a:lnTo>
                  <a:pt x="2199728" y="0"/>
                </a:lnTo>
                <a:lnTo>
                  <a:pt x="2199728" y="2115738"/>
                </a:lnTo>
                <a:lnTo>
                  <a:pt x="0" y="2115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61212" y="5295804"/>
            <a:ext cx="4082866" cy="1867761"/>
            <a:chOff x="0" y="0"/>
            <a:chExt cx="1075323" cy="491921"/>
          </a:xfrm>
        </p:grpSpPr>
        <p:sp>
          <p:nvSpPr>
            <p:cNvPr name="Freeform 14" id="14"/>
            <p:cNvSpPr/>
            <p:nvPr/>
          </p:nvSpPr>
          <p:spPr>
            <a:xfrm flipH="false" flipV="false" rot="0">
              <a:off x="0" y="0"/>
              <a:ext cx="1075323" cy="491921"/>
            </a:xfrm>
            <a:custGeom>
              <a:avLst/>
              <a:gdLst/>
              <a:ahLst/>
              <a:cxnLst/>
              <a:rect r="r" b="b" t="t" l="l"/>
              <a:pathLst>
                <a:path h="491921" w="1075323">
                  <a:moveTo>
                    <a:pt x="0" y="0"/>
                  </a:moveTo>
                  <a:lnTo>
                    <a:pt x="1075323" y="0"/>
                  </a:lnTo>
                  <a:lnTo>
                    <a:pt x="1075323" y="491921"/>
                  </a:lnTo>
                  <a:lnTo>
                    <a:pt x="0" y="491921"/>
                  </a:lnTo>
                  <a:close/>
                </a:path>
              </a:pathLst>
            </a:custGeom>
            <a:solidFill>
              <a:srgbClr val="0F2C33"/>
            </a:solidFill>
          </p:spPr>
        </p:sp>
        <p:sp>
          <p:nvSpPr>
            <p:cNvPr name="TextBox 15" id="15"/>
            <p:cNvSpPr txBox="true"/>
            <p:nvPr/>
          </p:nvSpPr>
          <p:spPr>
            <a:xfrm>
              <a:off x="0" y="-38100"/>
              <a:ext cx="1075323" cy="53002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321848" y="7610965"/>
            <a:ext cx="3067403" cy="778621"/>
          </a:xfrm>
          <a:custGeom>
            <a:avLst/>
            <a:gdLst/>
            <a:ahLst/>
            <a:cxnLst/>
            <a:rect r="r" b="b" t="t" l="l"/>
            <a:pathLst>
              <a:path h="778621" w="3067403">
                <a:moveTo>
                  <a:pt x="0" y="0"/>
                </a:moveTo>
                <a:lnTo>
                  <a:pt x="3067404" y="0"/>
                </a:lnTo>
                <a:lnTo>
                  <a:pt x="3067404" y="778620"/>
                </a:lnTo>
                <a:lnTo>
                  <a:pt x="0" y="778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1287252">
            <a:off x="4910368" y="6794431"/>
            <a:ext cx="1856920" cy="1786019"/>
          </a:xfrm>
          <a:custGeom>
            <a:avLst/>
            <a:gdLst/>
            <a:ahLst/>
            <a:cxnLst/>
            <a:rect r="r" b="b" t="t" l="l"/>
            <a:pathLst>
              <a:path h="1786019" w="1856920">
                <a:moveTo>
                  <a:pt x="1856919" y="1786019"/>
                </a:moveTo>
                <a:lnTo>
                  <a:pt x="0" y="1786019"/>
                </a:lnTo>
                <a:lnTo>
                  <a:pt x="0" y="0"/>
                </a:lnTo>
                <a:lnTo>
                  <a:pt x="1856919" y="0"/>
                </a:lnTo>
                <a:lnTo>
                  <a:pt x="1856919" y="17860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3445903" y="5753184"/>
            <a:ext cx="855204" cy="886507"/>
          </a:xfrm>
          <a:custGeom>
            <a:avLst/>
            <a:gdLst/>
            <a:ahLst/>
            <a:cxnLst/>
            <a:rect r="r" b="b" t="t" l="l"/>
            <a:pathLst>
              <a:path h="886507" w="855204">
                <a:moveTo>
                  <a:pt x="0" y="0"/>
                </a:moveTo>
                <a:lnTo>
                  <a:pt x="855204" y="0"/>
                </a:lnTo>
                <a:lnTo>
                  <a:pt x="855204" y="886507"/>
                </a:lnTo>
                <a:lnTo>
                  <a:pt x="0" y="886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14350" y="504825"/>
            <a:ext cx="5147882" cy="523875"/>
          </a:xfrm>
          <a:prstGeom prst="rect">
            <a:avLst/>
          </a:prstGeom>
        </p:spPr>
        <p:txBody>
          <a:bodyPr anchor="t" rtlCol="false" tIns="0" lIns="0" bIns="0" rIns="0">
            <a:spAutoFit/>
          </a:bodyPr>
          <a:lstStyle/>
          <a:p>
            <a:pPr>
              <a:lnSpc>
                <a:spcPts val="4200"/>
              </a:lnSpc>
            </a:pPr>
            <a:r>
              <a:rPr lang="en-US" sz="3000">
                <a:solidFill>
                  <a:srgbClr val="FFFFFF"/>
                </a:solidFill>
                <a:latin typeface="Oswald Bold"/>
              </a:rPr>
              <a:t>INTRODUCTION </a:t>
            </a:r>
          </a:p>
        </p:txBody>
      </p:sp>
      <p:sp>
        <p:nvSpPr>
          <p:cNvPr name="TextBox 20" id="20"/>
          <p:cNvSpPr txBox="true"/>
          <p:nvPr/>
        </p:nvSpPr>
        <p:spPr>
          <a:xfrm rot="0">
            <a:off x="383100" y="9218625"/>
            <a:ext cx="17259300" cy="523875"/>
          </a:xfrm>
          <a:prstGeom prst="rect">
            <a:avLst/>
          </a:prstGeom>
        </p:spPr>
        <p:txBody>
          <a:bodyPr anchor="t" rtlCol="false" tIns="0" lIns="0" bIns="0" rIns="0">
            <a:spAutoFit/>
          </a:bodyPr>
          <a:lstStyle/>
          <a:p>
            <a:pPr algn="ctr">
              <a:lnSpc>
                <a:spcPts val="4200"/>
              </a:lnSpc>
            </a:pPr>
            <a:r>
              <a:rPr lang="en-US" sz="3000">
                <a:solidFill>
                  <a:srgbClr val="0F2C33"/>
                </a:solidFill>
                <a:latin typeface="Lovelo"/>
              </a:rPr>
              <a:t>AI-mini project</a:t>
            </a:r>
          </a:p>
        </p:txBody>
      </p:sp>
      <p:sp>
        <p:nvSpPr>
          <p:cNvPr name="TextBox 21" id="21"/>
          <p:cNvSpPr txBox="true"/>
          <p:nvPr/>
        </p:nvSpPr>
        <p:spPr>
          <a:xfrm rot="0">
            <a:off x="239337" y="7620766"/>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WORKING AND RESULT</a:t>
            </a:r>
          </a:p>
        </p:txBody>
      </p:sp>
      <p:sp>
        <p:nvSpPr>
          <p:cNvPr name="TextBox 22" id="22"/>
          <p:cNvSpPr txBox="true"/>
          <p:nvPr/>
        </p:nvSpPr>
        <p:spPr>
          <a:xfrm rot="0">
            <a:off x="239337" y="5727631"/>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LIMITATIONS</a:t>
            </a:r>
          </a:p>
        </p:txBody>
      </p:sp>
      <p:sp>
        <p:nvSpPr>
          <p:cNvPr name="TextBox 23" id="23"/>
          <p:cNvSpPr txBox="true"/>
          <p:nvPr/>
        </p:nvSpPr>
        <p:spPr>
          <a:xfrm rot="0">
            <a:off x="690945" y="2080491"/>
            <a:ext cx="5147882" cy="523875"/>
          </a:xfrm>
          <a:prstGeom prst="rect">
            <a:avLst/>
          </a:prstGeom>
        </p:spPr>
        <p:txBody>
          <a:bodyPr anchor="t" rtlCol="false" tIns="0" lIns="0" bIns="0" rIns="0">
            <a:spAutoFit/>
          </a:bodyPr>
          <a:lstStyle/>
          <a:p>
            <a:pPr>
              <a:lnSpc>
                <a:spcPts val="4200"/>
              </a:lnSpc>
            </a:pPr>
            <a:r>
              <a:rPr lang="en-US" sz="3000">
                <a:solidFill>
                  <a:srgbClr val="F6F7F7"/>
                </a:solidFill>
                <a:latin typeface="Oswald Bold"/>
              </a:rPr>
              <a:t>OBJECTIVE</a:t>
            </a:r>
          </a:p>
        </p:txBody>
      </p:sp>
      <p:sp>
        <p:nvSpPr>
          <p:cNvPr name="TextBox 24" id="24"/>
          <p:cNvSpPr txBox="true"/>
          <p:nvPr/>
        </p:nvSpPr>
        <p:spPr>
          <a:xfrm rot="0">
            <a:off x="4933036" y="1828456"/>
            <a:ext cx="13354964" cy="5641069"/>
          </a:xfrm>
          <a:prstGeom prst="rect">
            <a:avLst/>
          </a:prstGeom>
        </p:spPr>
        <p:txBody>
          <a:bodyPr anchor="t" rtlCol="false" tIns="0" lIns="0" bIns="0" rIns="0">
            <a:spAutoFit/>
          </a:bodyPr>
          <a:lstStyle/>
          <a:p>
            <a:pPr>
              <a:lnSpc>
                <a:spcPts val="2499"/>
              </a:lnSpc>
            </a:pPr>
            <a:r>
              <a:rPr lang="en-US" sz="1785">
                <a:solidFill>
                  <a:srgbClr val="F6F7F7"/>
                </a:solidFill>
                <a:latin typeface="Quicksand"/>
              </a:rPr>
              <a:t>··</a:t>
            </a:r>
            <a:r>
              <a:rPr lang="en-US" sz="1785">
                <a:solidFill>
                  <a:srgbClr val="0097A7"/>
                </a:solidFill>
                <a:latin typeface="Quicksand"/>
              </a:rPr>
              <a:t>Learning Curve</a:t>
            </a:r>
            <a:r>
              <a:rPr lang="en-US" sz="1785">
                <a:solidFill>
                  <a:srgbClr val="F6F7F7"/>
                </a:solidFill>
                <a:latin typeface="Quicksand"/>
              </a:rPr>
              <a:t>: Users may need time to adapt to the new control, especially those accustomed to traditional input devices.</a:t>
            </a:r>
          </a:p>
          <a:p>
            <a:pPr>
              <a:lnSpc>
                <a:spcPts val="2499"/>
              </a:lnSpc>
            </a:pPr>
            <a:r>
              <a:rPr lang="en-US" sz="1785">
                <a:solidFill>
                  <a:srgbClr val="F6F7F7"/>
                </a:solidFill>
                <a:latin typeface="Quicksand"/>
              </a:rPr>
              <a:t>·</a:t>
            </a:r>
          </a:p>
          <a:p>
            <a:pPr>
              <a:lnSpc>
                <a:spcPts val="2499"/>
              </a:lnSpc>
            </a:pPr>
            <a:r>
              <a:rPr lang="en-US" sz="1785">
                <a:solidFill>
                  <a:srgbClr val="0097A7"/>
                </a:solidFill>
                <a:latin typeface="Quicksand"/>
              </a:rPr>
              <a:t>Environmental Factors and surroundings</a:t>
            </a:r>
            <a:r>
              <a:rPr lang="en-US" sz="1785">
                <a:solidFill>
                  <a:srgbClr val="F6F7F7"/>
                </a:solidFill>
                <a:latin typeface="Quicksand"/>
              </a:rPr>
              <a:t>: The effectiveness may be influenced by environmental factors such as lighting conditions and background clutter.</a:t>
            </a:r>
          </a:p>
          <a:p>
            <a:pPr>
              <a:lnSpc>
                <a:spcPts val="2499"/>
              </a:lnSpc>
            </a:pPr>
          </a:p>
          <a:p>
            <a:pPr>
              <a:lnSpc>
                <a:spcPts val="2499"/>
              </a:lnSpc>
            </a:pPr>
            <a:r>
              <a:rPr lang="en-US" sz="1785">
                <a:solidFill>
                  <a:srgbClr val="F6F7F7"/>
                </a:solidFill>
                <a:latin typeface="Quicksand"/>
              </a:rPr>
              <a:t>·</a:t>
            </a:r>
            <a:r>
              <a:rPr lang="en-US" sz="1785">
                <a:solidFill>
                  <a:srgbClr val="0097A7"/>
                </a:solidFill>
                <a:latin typeface="Quicksand"/>
              </a:rPr>
              <a:t>Frame rate and camera quality</a:t>
            </a:r>
            <a:r>
              <a:rPr lang="en-US" sz="1785">
                <a:solidFill>
                  <a:srgbClr val="F6F7F7"/>
                </a:solidFill>
                <a:latin typeface="Quicksand"/>
              </a:rPr>
              <a:t>: System might have hard time understanding gestures and recognizing hands if quality and frame rate are bad.</a:t>
            </a:r>
          </a:p>
          <a:p>
            <a:pPr>
              <a:lnSpc>
                <a:spcPts val="2499"/>
              </a:lnSpc>
            </a:pPr>
          </a:p>
          <a:p>
            <a:pPr>
              <a:lnSpc>
                <a:spcPts val="2499"/>
              </a:lnSpc>
            </a:pPr>
            <a:r>
              <a:rPr lang="en-US" sz="1785">
                <a:solidFill>
                  <a:srgbClr val="0097A7"/>
                </a:solidFill>
                <a:latin typeface="Quicksand"/>
              </a:rPr>
              <a:t>·Fatigue</a:t>
            </a:r>
            <a:r>
              <a:rPr lang="en-US" sz="1785">
                <a:solidFill>
                  <a:srgbClr val="F6F7F7"/>
                </a:solidFill>
                <a:latin typeface="Quicksand"/>
              </a:rPr>
              <a:t>: Constant heavy gesturing might be tiring for user</a:t>
            </a:r>
          </a:p>
          <a:p>
            <a:pPr>
              <a:lnSpc>
                <a:spcPts val="2499"/>
              </a:lnSpc>
            </a:pPr>
          </a:p>
          <a:p>
            <a:pPr>
              <a:lnSpc>
                <a:spcPts val="2499"/>
              </a:lnSpc>
            </a:pPr>
            <a:r>
              <a:rPr lang="en-US" sz="1785">
                <a:solidFill>
                  <a:srgbClr val="0097A7"/>
                </a:solidFill>
                <a:latin typeface="Quicksand"/>
              </a:rPr>
              <a:t>·Gesture Ambiguity</a:t>
            </a:r>
            <a:r>
              <a:rPr lang="en-US" sz="1785">
                <a:solidFill>
                  <a:srgbClr val="F6F7F7"/>
                </a:solidFill>
                <a:latin typeface="Quicksand"/>
              </a:rPr>
              <a:t>: Some gestures may be inherently ambiguous or prone to misinterpretation, potentially resulting in unintended actions.</a:t>
            </a:r>
          </a:p>
          <a:p>
            <a:pPr>
              <a:lnSpc>
                <a:spcPts val="2499"/>
              </a:lnSpc>
            </a:pPr>
          </a:p>
          <a:p>
            <a:pPr>
              <a:lnSpc>
                <a:spcPts val="2499"/>
              </a:lnSpc>
            </a:pPr>
            <a:r>
              <a:rPr lang="en-US" sz="1785">
                <a:solidFill>
                  <a:srgbClr val="0097A7"/>
                </a:solidFill>
                <a:latin typeface="Quicksand"/>
              </a:rPr>
              <a:t>·System specifications</a:t>
            </a:r>
            <a:r>
              <a:rPr lang="en-US" sz="1785">
                <a:solidFill>
                  <a:srgbClr val="F6F7F7"/>
                </a:solidFill>
                <a:latin typeface="Quicksand"/>
              </a:rPr>
              <a:t>: Requires high computing power and a overall well equipped System to Run it properly</a:t>
            </a:r>
          </a:p>
          <a:p>
            <a:pPr>
              <a:lnSpc>
                <a:spcPts val="2499"/>
              </a:lnSpc>
            </a:pPr>
          </a:p>
          <a:p>
            <a:pPr>
              <a:lnSpc>
                <a:spcPts val="2499"/>
              </a:lnSpc>
            </a:pPr>
            <a:r>
              <a:rPr lang="en-US" sz="1785">
                <a:solidFill>
                  <a:srgbClr val="F6F7F7"/>
                </a:solidFill>
                <a:latin typeface="Quicksand"/>
              </a:rPr>
              <a:t>·</a:t>
            </a:r>
            <a:r>
              <a:rPr lang="en-US" sz="1785">
                <a:solidFill>
                  <a:srgbClr val="0097A7"/>
                </a:solidFill>
                <a:latin typeface="Quicksand"/>
              </a:rPr>
              <a:t>Integration</a:t>
            </a:r>
            <a:r>
              <a:rPr lang="en-US" sz="1785">
                <a:solidFill>
                  <a:srgbClr val="F6F7F7"/>
                </a:solidFill>
                <a:latin typeface="Quicksand"/>
              </a:rPr>
              <a:t>: Integrating it into high level businesses products and in daily life is expensive</a:t>
            </a:r>
          </a:p>
          <a:p>
            <a:pPr>
              <a:lnSpc>
                <a:spcPts val="2499"/>
              </a:lnSpc>
            </a:pPr>
          </a:p>
          <a:p>
            <a:pPr>
              <a:lnSpc>
                <a:spcPts val="2499"/>
              </a:lnSpc>
            </a:pPr>
          </a:p>
        </p:txBody>
      </p:sp>
      <p:sp>
        <p:nvSpPr>
          <p:cNvPr name="TextBox 25" id="25"/>
          <p:cNvSpPr txBox="true"/>
          <p:nvPr/>
        </p:nvSpPr>
        <p:spPr>
          <a:xfrm rot="0">
            <a:off x="539886" y="3961211"/>
            <a:ext cx="3481768" cy="523875"/>
          </a:xfrm>
          <a:prstGeom prst="rect">
            <a:avLst/>
          </a:prstGeom>
        </p:spPr>
        <p:txBody>
          <a:bodyPr anchor="t" rtlCol="false" tIns="0" lIns="0" bIns="0" rIns="0">
            <a:spAutoFit/>
          </a:bodyPr>
          <a:lstStyle/>
          <a:p>
            <a:pPr>
              <a:lnSpc>
                <a:spcPts val="4200"/>
              </a:lnSpc>
            </a:pPr>
            <a:r>
              <a:rPr lang="en-US" sz="3000">
                <a:solidFill>
                  <a:srgbClr val="F6F7F7"/>
                </a:solidFill>
                <a:latin typeface="Oswald Bold"/>
              </a:rPr>
              <a:t>APPLICATIONS</a:t>
            </a:r>
          </a:p>
        </p:txBody>
      </p:sp>
      <p:sp>
        <p:nvSpPr>
          <p:cNvPr name="TextBox 26" id="26"/>
          <p:cNvSpPr txBox="true"/>
          <p:nvPr/>
        </p:nvSpPr>
        <p:spPr>
          <a:xfrm rot="0">
            <a:off x="391737" y="5880031"/>
            <a:ext cx="5147882" cy="523875"/>
          </a:xfrm>
          <a:prstGeom prst="rect">
            <a:avLst/>
          </a:prstGeom>
        </p:spPr>
        <p:txBody>
          <a:bodyPr anchor="t" rtlCol="false" tIns="0" lIns="0" bIns="0" rIns="0">
            <a:spAutoFit/>
          </a:bodyPr>
          <a:lstStyle/>
          <a:p>
            <a:pPr>
              <a:lnSpc>
                <a:spcPts val="4200"/>
              </a:lnSpc>
            </a:pPr>
            <a:r>
              <a:rPr lang="en-US" sz="3000">
                <a:solidFill>
                  <a:srgbClr val="9EA2A8"/>
                </a:solidFill>
                <a:latin typeface="Oswald Bold"/>
              </a:rPr>
              <a:t>LIMITATIONS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97747"/>
            <a:ext cx="3996118" cy="10954000"/>
            <a:chOff x="0" y="0"/>
            <a:chExt cx="1052475" cy="2885004"/>
          </a:xfrm>
        </p:grpSpPr>
        <p:sp>
          <p:nvSpPr>
            <p:cNvPr name="Freeform 3" id="3"/>
            <p:cNvSpPr/>
            <p:nvPr/>
          </p:nvSpPr>
          <p:spPr>
            <a:xfrm flipH="false" flipV="false" rot="0">
              <a:off x="0" y="0"/>
              <a:ext cx="1052475" cy="2885004"/>
            </a:xfrm>
            <a:custGeom>
              <a:avLst/>
              <a:gdLst/>
              <a:ahLst/>
              <a:cxnLst/>
              <a:rect r="r" b="b" t="t" l="l"/>
              <a:pathLst>
                <a:path h="2885004" w="1052475">
                  <a:moveTo>
                    <a:pt x="0" y="0"/>
                  </a:moveTo>
                  <a:lnTo>
                    <a:pt x="1052475" y="0"/>
                  </a:lnTo>
                  <a:lnTo>
                    <a:pt x="1052475" y="2885004"/>
                  </a:lnTo>
                  <a:lnTo>
                    <a:pt x="0" y="2885004"/>
                  </a:lnTo>
                  <a:close/>
                </a:path>
              </a:pathLst>
            </a:custGeom>
            <a:solidFill>
              <a:srgbClr val="E2AD6B"/>
            </a:solidFill>
          </p:spPr>
        </p:sp>
        <p:sp>
          <p:nvSpPr>
            <p:cNvPr name="TextBox 4" id="4"/>
            <p:cNvSpPr txBox="true"/>
            <p:nvPr/>
          </p:nvSpPr>
          <p:spPr>
            <a:xfrm>
              <a:off x="0" y="-38100"/>
              <a:ext cx="1052475" cy="292310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76611" y="8801100"/>
            <a:ext cx="19974273" cy="1861295"/>
            <a:chOff x="0" y="0"/>
            <a:chExt cx="5260714" cy="490218"/>
          </a:xfrm>
        </p:grpSpPr>
        <p:sp>
          <p:nvSpPr>
            <p:cNvPr name="Freeform 6" id="6"/>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D9D9D9"/>
            </a:solidFill>
          </p:spPr>
        </p:sp>
        <p:sp>
          <p:nvSpPr>
            <p:cNvPr name="TextBox 7" id="7"/>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flipV="true">
            <a:off x="0" y="1510628"/>
            <a:ext cx="3996118" cy="0"/>
          </a:xfrm>
          <a:prstGeom prst="line">
            <a:avLst/>
          </a:prstGeom>
          <a:ln cap="flat" w="38100">
            <a:solidFill>
              <a:srgbClr val="0F2C33"/>
            </a:solidFill>
            <a:prstDash val="solid"/>
            <a:headEnd type="none" len="sm" w="sm"/>
            <a:tailEnd type="none" len="sm" w="sm"/>
          </a:ln>
        </p:spPr>
      </p:sp>
      <p:sp>
        <p:nvSpPr>
          <p:cNvPr name="AutoShape 9" id="9"/>
          <p:cNvSpPr/>
          <p:nvPr/>
        </p:nvSpPr>
        <p:spPr>
          <a:xfrm flipV="true">
            <a:off x="0" y="3394941"/>
            <a:ext cx="3996118" cy="0"/>
          </a:xfrm>
          <a:prstGeom prst="line">
            <a:avLst/>
          </a:prstGeom>
          <a:ln cap="flat" w="38100">
            <a:solidFill>
              <a:srgbClr val="0F2C33"/>
            </a:solidFill>
            <a:prstDash val="solid"/>
            <a:headEnd type="none" len="sm" w="sm"/>
            <a:tailEnd type="none" len="sm" w="sm"/>
          </a:ln>
        </p:spPr>
      </p:sp>
      <p:sp>
        <p:nvSpPr>
          <p:cNvPr name="AutoShape 10" id="10"/>
          <p:cNvSpPr/>
          <p:nvPr/>
        </p:nvSpPr>
        <p:spPr>
          <a:xfrm>
            <a:off x="0" y="5279253"/>
            <a:ext cx="3996118" cy="0"/>
          </a:xfrm>
          <a:prstGeom prst="line">
            <a:avLst/>
          </a:prstGeom>
          <a:ln cap="flat" w="38100">
            <a:solidFill>
              <a:srgbClr val="0F2C33"/>
            </a:solidFill>
            <a:prstDash val="solid"/>
            <a:headEnd type="none" len="sm" w="sm"/>
            <a:tailEnd type="none" len="sm" w="sm"/>
          </a:ln>
        </p:spPr>
      </p:sp>
      <p:sp>
        <p:nvSpPr>
          <p:cNvPr name="AutoShape 11" id="11"/>
          <p:cNvSpPr/>
          <p:nvPr/>
        </p:nvSpPr>
        <p:spPr>
          <a:xfrm>
            <a:off x="0" y="7163566"/>
            <a:ext cx="3996118" cy="0"/>
          </a:xfrm>
          <a:prstGeom prst="line">
            <a:avLst/>
          </a:prstGeom>
          <a:ln cap="flat" w="38100">
            <a:solidFill>
              <a:srgbClr val="0F2C33"/>
            </a:solidFill>
            <a:prstDash val="solid"/>
            <a:headEnd type="none" len="sm" w="sm"/>
            <a:tailEnd type="none" len="sm" w="sm"/>
          </a:ln>
        </p:spPr>
      </p:sp>
      <p:sp>
        <p:nvSpPr>
          <p:cNvPr name="Freeform 12" id="12"/>
          <p:cNvSpPr/>
          <p:nvPr/>
        </p:nvSpPr>
        <p:spPr>
          <a:xfrm flipH="false" flipV="false" rot="-857577">
            <a:off x="15959620" y="-257769"/>
            <a:ext cx="2199728" cy="2115739"/>
          </a:xfrm>
          <a:custGeom>
            <a:avLst/>
            <a:gdLst/>
            <a:ahLst/>
            <a:cxnLst/>
            <a:rect r="r" b="b" t="t" l="l"/>
            <a:pathLst>
              <a:path h="2115739" w="2199728">
                <a:moveTo>
                  <a:pt x="0" y="0"/>
                </a:moveTo>
                <a:lnTo>
                  <a:pt x="2199728" y="0"/>
                </a:lnTo>
                <a:lnTo>
                  <a:pt x="2199728" y="2115738"/>
                </a:lnTo>
                <a:lnTo>
                  <a:pt x="0" y="2115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0" y="7096891"/>
            <a:ext cx="4021654" cy="1704209"/>
            <a:chOff x="0" y="0"/>
            <a:chExt cx="1059201" cy="448845"/>
          </a:xfrm>
        </p:grpSpPr>
        <p:sp>
          <p:nvSpPr>
            <p:cNvPr name="Freeform 14" id="14"/>
            <p:cNvSpPr/>
            <p:nvPr/>
          </p:nvSpPr>
          <p:spPr>
            <a:xfrm flipH="false" flipV="false" rot="0">
              <a:off x="0" y="0"/>
              <a:ext cx="1059201" cy="448845"/>
            </a:xfrm>
            <a:custGeom>
              <a:avLst/>
              <a:gdLst/>
              <a:ahLst/>
              <a:cxnLst/>
              <a:rect r="r" b="b" t="t" l="l"/>
              <a:pathLst>
                <a:path h="448845" w="1059201">
                  <a:moveTo>
                    <a:pt x="0" y="0"/>
                  </a:moveTo>
                  <a:lnTo>
                    <a:pt x="1059201" y="0"/>
                  </a:lnTo>
                  <a:lnTo>
                    <a:pt x="1059201" y="448845"/>
                  </a:lnTo>
                  <a:lnTo>
                    <a:pt x="0" y="448845"/>
                  </a:lnTo>
                  <a:close/>
                </a:path>
              </a:pathLst>
            </a:custGeom>
            <a:solidFill>
              <a:srgbClr val="0F2C33"/>
            </a:solidFill>
          </p:spPr>
        </p:sp>
        <p:sp>
          <p:nvSpPr>
            <p:cNvPr name="TextBox 15" id="15"/>
            <p:cNvSpPr txBox="true"/>
            <p:nvPr/>
          </p:nvSpPr>
          <p:spPr>
            <a:xfrm>
              <a:off x="0" y="-38100"/>
              <a:ext cx="1059201" cy="486945"/>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6321848" y="7610965"/>
            <a:ext cx="3067403" cy="778621"/>
          </a:xfrm>
          <a:custGeom>
            <a:avLst/>
            <a:gdLst/>
            <a:ahLst/>
            <a:cxnLst/>
            <a:rect r="r" b="b" t="t" l="l"/>
            <a:pathLst>
              <a:path h="778621" w="3067403">
                <a:moveTo>
                  <a:pt x="0" y="0"/>
                </a:moveTo>
                <a:lnTo>
                  <a:pt x="3067404" y="0"/>
                </a:lnTo>
                <a:lnTo>
                  <a:pt x="3067404" y="778620"/>
                </a:lnTo>
                <a:lnTo>
                  <a:pt x="0" y="7786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1287252">
            <a:off x="4910368" y="6794431"/>
            <a:ext cx="1856920" cy="1786019"/>
          </a:xfrm>
          <a:custGeom>
            <a:avLst/>
            <a:gdLst/>
            <a:ahLst/>
            <a:cxnLst/>
            <a:rect r="r" b="b" t="t" l="l"/>
            <a:pathLst>
              <a:path h="1786019" w="1856920">
                <a:moveTo>
                  <a:pt x="1856919" y="1786019"/>
                </a:moveTo>
                <a:lnTo>
                  <a:pt x="0" y="1786019"/>
                </a:lnTo>
                <a:lnTo>
                  <a:pt x="0" y="0"/>
                </a:lnTo>
                <a:lnTo>
                  <a:pt x="1856919" y="0"/>
                </a:lnTo>
                <a:lnTo>
                  <a:pt x="1856919" y="17860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3792872" y="7610965"/>
            <a:ext cx="855204" cy="886507"/>
          </a:xfrm>
          <a:custGeom>
            <a:avLst/>
            <a:gdLst/>
            <a:ahLst/>
            <a:cxnLst/>
            <a:rect r="r" b="b" t="t" l="l"/>
            <a:pathLst>
              <a:path h="886507" w="855204">
                <a:moveTo>
                  <a:pt x="0" y="0"/>
                </a:moveTo>
                <a:lnTo>
                  <a:pt x="855203" y="0"/>
                </a:lnTo>
                <a:lnTo>
                  <a:pt x="855203" y="886506"/>
                </a:lnTo>
                <a:lnTo>
                  <a:pt x="0" y="8865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14350" y="504825"/>
            <a:ext cx="5147882" cy="523875"/>
          </a:xfrm>
          <a:prstGeom prst="rect">
            <a:avLst/>
          </a:prstGeom>
        </p:spPr>
        <p:txBody>
          <a:bodyPr anchor="t" rtlCol="false" tIns="0" lIns="0" bIns="0" rIns="0">
            <a:spAutoFit/>
          </a:bodyPr>
          <a:lstStyle/>
          <a:p>
            <a:pPr>
              <a:lnSpc>
                <a:spcPts val="4200"/>
              </a:lnSpc>
            </a:pPr>
            <a:r>
              <a:rPr lang="en-US" sz="3000">
                <a:solidFill>
                  <a:srgbClr val="FFFFFF"/>
                </a:solidFill>
                <a:latin typeface="Oswald Bold"/>
              </a:rPr>
              <a:t>INTRODUCTION </a:t>
            </a:r>
          </a:p>
        </p:txBody>
      </p:sp>
      <p:sp>
        <p:nvSpPr>
          <p:cNvPr name="TextBox 20" id="20"/>
          <p:cNvSpPr txBox="true"/>
          <p:nvPr/>
        </p:nvSpPr>
        <p:spPr>
          <a:xfrm rot="0">
            <a:off x="383100" y="9218625"/>
            <a:ext cx="17259300" cy="523875"/>
          </a:xfrm>
          <a:prstGeom prst="rect">
            <a:avLst/>
          </a:prstGeom>
        </p:spPr>
        <p:txBody>
          <a:bodyPr anchor="t" rtlCol="false" tIns="0" lIns="0" bIns="0" rIns="0">
            <a:spAutoFit/>
          </a:bodyPr>
          <a:lstStyle/>
          <a:p>
            <a:pPr algn="ctr">
              <a:lnSpc>
                <a:spcPts val="4200"/>
              </a:lnSpc>
            </a:pPr>
            <a:r>
              <a:rPr lang="en-US" sz="3000">
                <a:solidFill>
                  <a:srgbClr val="0F2C33"/>
                </a:solidFill>
                <a:latin typeface="Lovelo"/>
              </a:rPr>
              <a:t>AI-mini project</a:t>
            </a:r>
          </a:p>
        </p:txBody>
      </p:sp>
      <p:sp>
        <p:nvSpPr>
          <p:cNvPr name="TextBox 21" id="21"/>
          <p:cNvSpPr txBox="true"/>
          <p:nvPr/>
        </p:nvSpPr>
        <p:spPr>
          <a:xfrm rot="0">
            <a:off x="239337" y="7620766"/>
            <a:ext cx="5147882" cy="523875"/>
          </a:xfrm>
          <a:prstGeom prst="rect">
            <a:avLst/>
          </a:prstGeom>
        </p:spPr>
        <p:txBody>
          <a:bodyPr anchor="t" rtlCol="false" tIns="0" lIns="0" bIns="0" rIns="0">
            <a:spAutoFit/>
          </a:bodyPr>
          <a:lstStyle/>
          <a:p>
            <a:pPr>
              <a:lnSpc>
                <a:spcPts val="4200"/>
              </a:lnSpc>
            </a:pPr>
            <a:r>
              <a:rPr lang="en-US" sz="3000">
                <a:solidFill>
                  <a:srgbClr val="0F2C33"/>
                </a:solidFill>
                <a:latin typeface="Oswald Bold"/>
              </a:rPr>
              <a:t>WORKING AND RESULT</a:t>
            </a:r>
          </a:p>
        </p:txBody>
      </p:sp>
      <p:sp>
        <p:nvSpPr>
          <p:cNvPr name="TextBox 22" id="22"/>
          <p:cNvSpPr txBox="true"/>
          <p:nvPr/>
        </p:nvSpPr>
        <p:spPr>
          <a:xfrm rot="0">
            <a:off x="239337" y="5727631"/>
            <a:ext cx="5147882" cy="523875"/>
          </a:xfrm>
          <a:prstGeom prst="rect">
            <a:avLst/>
          </a:prstGeom>
        </p:spPr>
        <p:txBody>
          <a:bodyPr anchor="t" rtlCol="false" tIns="0" lIns="0" bIns="0" rIns="0">
            <a:spAutoFit/>
          </a:bodyPr>
          <a:lstStyle/>
          <a:p>
            <a:pPr>
              <a:lnSpc>
                <a:spcPts val="4200"/>
              </a:lnSpc>
            </a:pPr>
            <a:r>
              <a:rPr lang="en-US" sz="3000">
                <a:solidFill>
                  <a:srgbClr val="F6F7F7"/>
                </a:solidFill>
                <a:latin typeface="Oswald Bold"/>
              </a:rPr>
              <a:t>LIMITATIONS</a:t>
            </a:r>
          </a:p>
        </p:txBody>
      </p:sp>
      <p:sp>
        <p:nvSpPr>
          <p:cNvPr name="TextBox 23" id="23"/>
          <p:cNvSpPr txBox="true"/>
          <p:nvPr/>
        </p:nvSpPr>
        <p:spPr>
          <a:xfrm rot="0">
            <a:off x="690945" y="2080491"/>
            <a:ext cx="5147882" cy="523875"/>
          </a:xfrm>
          <a:prstGeom prst="rect">
            <a:avLst/>
          </a:prstGeom>
        </p:spPr>
        <p:txBody>
          <a:bodyPr anchor="t" rtlCol="false" tIns="0" lIns="0" bIns="0" rIns="0">
            <a:spAutoFit/>
          </a:bodyPr>
          <a:lstStyle/>
          <a:p>
            <a:pPr>
              <a:lnSpc>
                <a:spcPts val="4200"/>
              </a:lnSpc>
            </a:pPr>
            <a:r>
              <a:rPr lang="en-US" sz="3000">
                <a:solidFill>
                  <a:srgbClr val="F6F7F7"/>
                </a:solidFill>
                <a:latin typeface="Oswald Bold"/>
              </a:rPr>
              <a:t>OBJECTIVE</a:t>
            </a:r>
          </a:p>
        </p:txBody>
      </p:sp>
      <p:sp>
        <p:nvSpPr>
          <p:cNvPr name="TextBox 24" id="24"/>
          <p:cNvSpPr txBox="true"/>
          <p:nvPr/>
        </p:nvSpPr>
        <p:spPr>
          <a:xfrm rot="0">
            <a:off x="539886" y="3961211"/>
            <a:ext cx="3481768" cy="523875"/>
          </a:xfrm>
          <a:prstGeom prst="rect">
            <a:avLst/>
          </a:prstGeom>
        </p:spPr>
        <p:txBody>
          <a:bodyPr anchor="t" rtlCol="false" tIns="0" lIns="0" bIns="0" rIns="0">
            <a:spAutoFit/>
          </a:bodyPr>
          <a:lstStyle/>
          <a:p>
            <a:pPr>
              <a:lnSpc>
                <a:spcPts val="4200"/>
              </a:lnSpc>
            </a:pPr>
            <a:r>
              <a:rPr lang="en-US" sz="3000">
                <a:solidFill>
                  <a:srgbClr val="F6F7F7"/>
                </a:solidFill>
                <a:latin typeface="Oswald Bold"/>
              </a:rPr>
              <a:t>APPLICATIONS</a:t>
            </a:r>
          </a:p>
        </p:txBody>
      </p:sp>
      <p:sp>
        <p:nvSpPr>
          <p:cNvPr name="TextBox 25" id="25"/>
          <p:cNvSpPr txBox="true"/>
          <p:nvPr/>
        </p:nvSpPr>
        <p:spPr>
          <a:xfrm rot="0">
            <a:off x="239337" y="7696583"/>
            <a:ext cx="5147882" cy="523875"/>
          </a:xfrm>
          <a:prstGeom prst="rect">
            <a:avLst/>
          </a:prstGeom>
        </p:spPr>
        <p:txBody>
          <a:bodyPr anchor="t" rtlCol="false" tIns="0" lIns="0" bIns="0" rIns="0">
            <a:spAutoFit/>
          </a:bodyPr>
          <a:lstStyle/>
          <a:p>
            <a:pPr>
              <a:lnSpc>
                <a:spcPts val="4200"/>
              </a:lnSpc>
            </a:pPr>
            <a:r>
              <a:rPr lang="en-US" sz="3000">
                <a:solidFill>
                  <a:srgbClr val="9EA2A8"/>
                </a:solidFill>
                <a:latin typeface="Oswald Bold"/>
              </a:rPr>
              <a:t>WORKING AND RESULT</a:t>
            </a:r>
          </a:p>
        </p:txBody>
      </p:sp>
      <p:sp>
        <p:nvSpPr>
          <p:cNvPr name="TextBox 26" id="26"/>
          <p:cNvSpPr txBox="true"/>
          <p:nvPr/>
        </p:nvSpPr>
        <p:spPr>
          <a:xfrm rot="0">
            <a:off x="4845617" y="2068183"/>
            <a:ext cx="13180909" cy="4217784"/>
          </a:xfrm>
          <a:prstGeom prst="rect">
            <a:avLst/>
          </a:prstGeom>
        </p:spPr>
        <p:txBody>
          <a:bodyPr anchor="t" rtlCol="false" tIns="0" lIns="0" bIns="0" rIns="0">
            <a:spAutoFit/>
          </a:bodyPr>
          <a:lstStyle/>
          <a:p>
            <a:pPr>
              <a:lnSpc>
                <a:spcPts val="2240"/>
              </a:lnSpc>
            </a:pPr>
            <a:r>
              <a:rPr lang="en-US" sz="1600">
                <a:solidFill>
                  <a:srgbClr val="FFFFFF"/>
                </a:solidFill>
                <a:latin typeface="Oswald"/>
              </a:rPr>
              <a:t>The methodology for the "Hand Gesture Mouse" project centers on computer vision and gesture recognition principles, integrating established libraries </a:t>
            </a:r>
          </a:p>
          <a:p>
            <a:pPr>
              <a:lnSpc>
                <a:spcPts val="2240"/>
              </a:lnSpc>
            </a:pPr>
            <a:r>
              <a:rPr lang="en-US" sz="1600">
                <a:solidFill>
                  <a:srgbClr val="FFFFFF"/>
                </a:solidFill>
                <a:latin typeface="Oswald"/>
              </a:rPr>
              <a:t>for a responsive hands-free interface.</a:t>
            </a:r>
          </a:p>
          <a:p>
            <a:pPr>
              <a:lnSpc>
                <a:spcPts val="2240"/>
              </a:lnSpc>
            </a:pPr>
          </a:p>
          <a:p>
            <a:pPr>
              <a:lnSpc>
                <a:spcPts val="2240"/>
              </a:lnSpc>
            </a:pPr>
            <a:r>
              <a:rPr lang="en-US" sz="1600">
                <a:solidFill>
                  <a:srgbClr val="FFFFFF"/>
                </a:solidFill>
                <a:latin typeface="Oswald"/>
              </a:rPr>
              <a:t> Methods of Data Collection:</a:t>
            </a:r>
          </a:p>
          <a:p>
            <a:pPr>
              <a:lnSpc>
                <a:spcPts val="2240"/>
              </a:lnSpc>
            </a:pPr>
            <a:r>
              <a:rPr lang="en-US" sz="1600">
                <a:solidFill>
                  <a:srgbClr val="FFFFFF"/>
                </a:solidFill>
                <a:latin typeface="Oswald"/>
              </a:rPr>
              <a:t>Primary data is real-time video input processed by OpenCV, detecting and tracking hand landmarks. The collected data includes coordinates crucial for subsequent analysis.</a:t>
            </a:r>
          </a:p>
          <a:p>
            <a:pPr>
              <a:lnSpc>
                <a:spcPts val="2240"/>
              </a:lnSpc>
            </a:pPr>
          </a:p>
          <a:p>
            <a:pPr>
              <a:lnSpc>
                <a:spcPts val="2240"/>
              </a:lnSpc>
            </a:pPr>
            <a:r>
              <a:rPr lang="en-US" sz="1600">
                <a:solidFill>
                  <a:srgbClr val="FFFFFF"/>
                </a:solidFill>
                <a:latin typeface="Oswald"/>
              </a:rPr>
              <a:t>Selection of Case Study Materials:</a:t>
            </a:r>
          </a:p>
          <a:p>
            <a:pPr>
              <a:lnSpc>
                <a:spcPts val="2240"/>
              </a:lnSpc>
            </a:pPr>
            <a:r>
              <a:rPr lang="en-US" sz="1600">
                <a:solidFill>
                  <a:srgbClr val="FFFFFF"/>
                </a:solidFill>
                <a:latin typeface="Oswald"/>
              </a:rPr>
              <a:t>The case study involves hand gestures, particularly the detected landmarks (fingertips and joints) using MediaPipe, essential for mapping hand movements and gesture recognition.</a:t>
            </a:r>
          </a:p>
          <a:p>
            <a:pPr>
              <a:lnSpc>
                <a:spcPts val="2240"/>
              </a:lnSpc>
            </a:pPr>
          </a:p>
          <a:p>
            <a:pPr>
              <a:lnSpc>
                <a:spcPts val="2240"/>
              </a:lnSpc>
            </a:pPr>
            <a:r>
              <a:rPr lang="en-US" sz="1600">
                <a:solidFill>
                  <a:srgbClr val="FFFFFF"/>
                </a:solidFill>
                <a:latin typeface="Oswald"/>
              </a:rPr>
              <a:t> Type of Materials Analyzed:</a:t>
            </a:r>
          </a:p>
          <a:p>
            <a:pPr>
              <a:lnSpc>
                <a:spcPts val="2240"/>
              </a:lnSpc>
            </a:pPr>
            <a:r>
              <a:rPr lang="en-US" sz="1600">
                <a:solidFill>
                  <a:srgbClr val="FFFFFF"/>
                </a:solidFill>
                <a:latin typeface="Oswald"/>
              </a:rPr>
              <a:t>Materials analyzed are real-time coordinates of hand landmarks from MediaPipe, serving as input data for gesture recognition.</a:t>
            </a:r>
          </a:p>
          <a:p>
            <a:pPr>
              <a:lnSpc>
                <a:spcPts val="2240"/>
              </a:lnSpc>
            </a:pPr>
          </a:p>
          <a:p>
            <a:pPr>
              <a:lnSpc>
                <a:spcPts val="2240"/>
              </a:lnSpc>
            </a:pPr>
            <a:r>
              <a:rPr lang="en-US" sz="1600">
                <a:solidFill>
                  <a:srgbClr val="FFFFFF"/>
                </a:solidFill>
                <a:latin typeface="Oswald"/>
              </a:rPr>
              <a:t> Data Preparation:</a:t>
            </a:r>
          </a:p>
          <a:p>
            <a:pPr>
              <a:lnSpc>
                <a:spcPts val="2240"/>
              </a:lnSpc>
            </a:pPr>
            <a:r>
              <a:rPr lang="en-US" sz="1600">
                <a:solidFill>
                  <a:srgbClr val="FFFFFF"/>
                </a:solidFill>
                <a:latin typeface="Oswald"/>
              </a:rPr>
              <a:t>Before analysis, Python scripts check data integrity, addressing missing values or outliers to ensure reliable gesture recognition.</a:t>
            </a:r>
          </a:p>
          <a:p>
            <a:pPr>
              <a:lnSpc>
                <a:spcPts val="22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824938" y="327064"/>
            <a:ext cx="9147222" cy="9513032"/>
          </a:xfrm>
          <a:custGeom>
            <a:avLst/>
            <a:gdLst/>
            <a:ahLst/>
            <a:cxnLst/>
            <a:rect r="r" b="b" t="t" l="l"/>
            <a:pathLst>
              <a:path h="9513032" w="9147222">
                <a:moveTo>
                  <a:pt x="0" y="0"/>
                </a:moveTo>
                <a:lnTo>
                  <a:pt x="9147222" y="0"/>
                </a:lnTo>
                <a:lnTo>
                  <a:pt x="9147222" y="9513031"/>
                </a:lnTo>
                <a:lnTo>
                  <a:pt x="0" y="9513031"/>
                </a:lnTo>
                <a:lnTo>
                  <a:pt x="0" y="0"/>
                </a:lnTo>
                <a:close/>
              </a:path>
            </a:pathLst>
          </a:custGeom>
          <a:blipFill>
            <a:blip r:embed="rId2"/>
            <a:stretch>
              <a:fillRect l="0" t="-313" r="0" b="-313"/>
            </a:stretch>
          </a:blipFill>
        </p:spPr>
      </p:sp>
      <p:sp>
        <p:nvSpPr>
          <p:cNvPr name="TextBox 3" id="3"/>
          <p:cNvSpPr txBox="true"/>
          <p:nvPr/>
        </p:nvSpPr>
        <p:spPr>
          <a:xfrm rot="0">
            <a:off x="-180208" y="212764"/>
            <a:ext cx="8104882" cy="906145"/>
          </a:xfrm>
          <a:prstGeom prst="rect">
            <a:avLst/>
          </a:prstGeom>
        </p:spPr>
        <p:txBody>
          <a:bodyPr anchor="t" rtlCol="false" tIns="0" lIns="0" bIns="0" rIns="0">
            <a:spAutoFit/>
          </a:bodyPr>
          <a:lstStyle/>
          <a:p>
            <a:pPr algn="ctr">
              <a:lnSpc>
                <a:spcPts val="7279"/>
              </a:lnSpc>
            </a:pPr>
            <a:r>
              <a:rPr lang="en-US" sz="5199">
                <a:solidFill>
                  <a:srgbClr val="FFFFFF"/>
                </a:solidFill>
                <a:latin typeface="Lovelo"/>
              </a:rPr>
              <a:t>Implemented </a:t>
            </a:r>
            <a:r>
              <a:rPr lang="en-US" sz="5199">
                <a:solidFill>
                  <a:srgbClr val="0097A7"/>
                </a:solidFill>
                <a:latin typeface="Lovelo"/>
              </a:rPr>
              <a:t>Code</a:t>
            </a:r>
            <a:r>
              <a:rPr lang="en-US" sz="5199">
                <a:solidFill>
                  <a:srgbClr val="FFFFFF"/>
                </a:solidFill>
                <a:latin typeface="Lovelo"/>
              </a:rPr>
              <a:t>:</a:t>
            </a:r>
          </a:p>
        </p:txBody>
      </p:sp>
      <p:sp>
        <p:nvSpPr>
          <p:cNvPr name="TextBox 4" id="4"/>
          <p:cNvSpPr txBox="true"/>
          <p:nvPr/>
        </p:nvSpPr>
        <p:spPr>
          <a:xfrm rot="0">
            <a:off x="302390" y="3016095"/>
            <a:ext cx="10243919" cy="887550"/>
          </a:xfrm>
          <a:prstGeom prst="rect">
            <a:avLst/>
          </a:prstGeom>
        </p:spPr>
        <p:txBody>
          <a:bodyPr anchor="t" rtlCol="false" tIns="0" lIns="0" bIns="0" rIns="0">
            <a:spAutoFit/>
          </a:bodyPr>
          <a:lstStyle/>
          <a:p>
            <a:pPr>
              <a:lnSpc>
                <a:spcPts val="3789"/>
              </a:lnSpc>
            </a:pPr>
            <a:r>
              <a:rPr lang="en-US" sz="2707">
                <a:solidFill>
                  <a:srgbClr val="E2AD6B"/>
                </a:solidFill>
                <a:latin typeface="Canva Sans"/>
              </a:rPr>
              <a:t>Github</a:t>
            </a:r>
            <a:r>
              <a:rPr lang="en-US" sz="2707">
                <a:solidFill>
                  <a:srgbClr val="FFFFFF"/>
                </a:solidFill>
                <a:latin typeface="Canva Sans"/>
              </a:rPr>
              <a:t> -</a:t>
            </a:r>
          </a:p>
          <a:p>
            <a:pPr>
              <a:lnSpc>
                <a:spcPts val="3369"/>
              </a:lnSpc>
            </a:pPr>
            <a:r>
              <a:rPr lang="en-US" sz="2407">
                <a:solidFill>
                  <a:srgbClr val="FFFFFF"/>
                </a:solidFill>
                <a:latin typeface="Canva Sans"/>
              </a:rPr>
              <a:t>https://github.com/mon11sh/hand-gesture-mouse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65274" y="480950"/>
            <a:ext cx="17957453" cy="8224520"/>
          </a:xfrm>
          <a:prstGeom prst="rect">
            <a:avLst/>
          </a:prstGeom>
        </p:spPr>
        <p:txBody>
          <a:bodyPr anchor="t" rtlCol="false" tIns="0" lIns="0" bIns="0" rIns="0">
            <a:spAutoFit/>
          </a:bodyPr>
          <a:lstStyle/>
          <a:p>
            <a:pPr>
              <a:lnSpc>
                <a:spcPts val="3640"/>
              </a:lnSpc>
              <a:spcBef>
                <a:spcPct val="0"/>
              </a:spcBef>
            </a:pPr>
            <a:r>
              <a:rPr lang="en-US" sz="2600">
                <a:solidFill>
                  <a:srgbClr val="FFFFFF"/>
                </a:solidFill>
                <a:latin typeface="Oswald Bold"/>
              </a:rPr>
              <a:t>I.GENERAL </a:t>
            </a:r>
            <a:r>
              <a:rPr lang="en-US" sz="2600">
                <a:solidFill>
                  <a:srgbClr val="0097A7"/>
                </a:solidFill>
                <a:latin typeface="Oswald Bold"/>
              </a:rPr>
              <a:t>TEST CASE 1</a:t>
            </a:r>
            <a:r>
              <a:rPr lang="en-US" sz="2600">
                <a:solidFill>
                  <a:srgbClr val="FFFFFF"/>
                </a:solidFill>
                <a:latin typeface="Oswald Bold"/>
              </a:rPr>
              <a:t>:</a:t>
            </a:r>
          </a:p>
          <a:p>
            <a:pPr>
              <a:lnSpc>
                <a:spcPts val="3640"/>
              </a:lnSpc>
              <a:spcBef>
                <a:spcPct val="0"/>
              </a:spcBef>
            </a:pPr>
          </a:p>
          <a:p>
            <a:pPr>
              <a:lnSpc>
                <a:spcPts val="2940"/>
              </a:lnSpc>
              <a:spcBef>
                <a:spcPct val="0"/>
              </a:spcBef>
            </a:pPr>
          </a:p>
          <a:p>
            <a:pPr>
              <a:lnSpc>
                <a:spcPts val="2940"/>
              </a:lnSpc>
              <a:spcBef>
                <a:spcPct val="0"/>
              </a:spcBef>
            </a:pPr>
          </a:p>
          <a:p>
            <a:pPr>
              <a:lnSpc>
                <a:spcPts val="2940"/>
              </a:lnSpc>
              <a:spcBef>
                <a:spcPct val="0"/>
              </a:spcBef>
            </a:pPr>
          </a:p>
          <a:p>
            <a:pPr>
              <a:lnSpc>
                <a:spcPts val="2940"/>
              </a:lnSpc>
              <a:spcBef>
                <a:spcPct val="0"/>
              </a:spcBef>
            </a:pPr>
          </a:p>
          <a:p>
            <a:pPr>
              <a:lnSpc>
                <a:spcPts val="2940"/>
              </a:lnSpc>
              <a:spcBef>
                <a:spcPct val="0"/>
              </a:spcBef>
            </a:pPr>
          </a:p>
          <a:p>
            <a:pPr>
              <a:lnSpc>
                <a:spcPts val="2940"/>
              </a:lnSpc>
              <a:spcBef>
                <a:spcPct val="0"/>
              </a:spcBef>
            </a:pPr>
          </a:p>
          <a:p>
            <a:pPr>
              <a:lnSpc>
                <a:spcPts val="3500"/>
              </a:lnSpc>
              <a:spcBef>
                <a:spcPct val="0"/>
              </a:spcBef>
            </a:pPr>
          </a:p>
          <a:p>
            <a:pPr>
              <a:lnSpc>
                <a:spcPts val="2940"/>
              </a:lnSpc>
              <a:spcBef>
                <a:spcPct val="0"/>
              </a:spcBef>
            </a:pPr>
          </a:p>
          <a:p>
            <a:pPr>
              <a:lnSpc>
                <a:spcPts val="2940"/>
              </a:lnSpc>
              <a:spcBef>
                <a:spcPct val="0"/>
              </a:spcBef>
            </a:pPr>
          </a:p>
          <a:p>
            <a:pPr>
              <a:lnSpc>
                <a:spcPts val="2940"/>
              </a:lnSpc>
              <a:spcBef>
                <a:spcPct val="0"/>
              </a:spcBef>
            </a:pPr>
          </a:p>
          <a:p>
            <a:pPr>
              <a:lnSpc>
                <a:spcPts val="2940"/>
              </a:lnSpc>
              <a:spcBef>
                <a:spcPct val="0"/>
              </a:spcBef>
            </a:pPr>
          </a:p>
          <a:p>
            <a:pPr>
              <a:lnSpc>
                <a:spcPts val="3220"/>
              </a:lnSpc>
              <a:spcBef>
                <a:spcPct val="0"/>
              </a:spcBef>
            </a:pPr>
            <a:r>
              <a:rPr lang="en-US" sz="2300">
                <a:solidFill>
                  <a:srgbClr val="FFFFFF"/>
                </a:solidFill>
                <a:latin typeface="Oswald Bold"/>
              </a:rPr>
              <a:t>AFTER THE IMAGE IS PROCESSED, THE SYSTEM CAN PROVIDE FEEDBACK OR INFORMATION ABOUT THE IDENTIFIED FINGER POINTS. THIS INFORMATION MAY INCLUDE THE COORDINATES OR POSITIONS OF THE FINGERTIPS, THE ANGLES BETWEEN JOINTS, OR ANY OTHER RELEVANT DATA THAT CHARACTERIZES THE HAND GESTURE.</a:t>
            </a:r>
          </a:p>
          <a:p>
            <a:pPr>
              <a:lnSpc>
                <a:spcPts val="2940"/>
              </a:lnSpc>
              <a:spcBef>
                <a:spcPct val="0"/>
              </a:spcBef>
            </a:pPr>
          </a:p>
          <a:p>
            <a:pPr>
              <a:lnSpc>
                <a:spcPts val="3220"/>
              </a:lnSpc>
              <a:spcBef>
                <a:spcPct val="0"/>
              </a:spcBef>
            </a:pPr>
            <a:r>
              <a:rPr lang="en-US" sz="2300">
                <a:solidFill>
                  <a:srgbClr val="FFFFFF"/>
                </a:solidFill>
                <a:latin typeface="Oswald Bold"/>
              </a:rPr>
              <a:t>FOR EXAMPLE, THE SYSTEM MIGHT OUTPUT A LIST OF COORDINATES REPRESENTING THE FINGERTIPS, ALLOWING THE USER OR DEVELOPER TO UNDERSTAND HOW THE HAND GESTURE HAS BEEN INTERPRETED BY THE ALGORITHM. ADDITIONALLY, THE SYSTEM COULD INDICATE THE RECOGNIZED GESTURE OR PROVIDE INSIGHTS INTO THE POSITIONING OF THE FINGERS, WHICH CAN BE VALUABLE FOR ASSESSING THE ACCURACY AND RELIABILITY OF THE FINGER POINT IDENTIFICATION PROCESS.</a:t>
            </a:r>
          </a:p>
        </p:txBody>
      </p:sp>
      <p:sp>
        <p:nvSpPr>
          <p:cNvPr name="Freeform 3" id="3"/>
          <p:cNvSpPr/>
          <p:nvPr/>
        </p:nvSpPr>
        <p:spPr>
          <a:xfrm flipH="false" flipV="false" rot="0">
            <a:off x="165274" y="1081824"/>
            <a:ext cx="5044034" cy="4061676"/>
          </a:xfrm>
          <a:custGeom>
            <a:avLst/>
            <a:gdLst/>
            <a:ahLst/>
            <a:cxnLst/>
            <a:rect r="r" b="b" t="t" l="l"/>
            <a:pathLst>
              <a:path h="4061676" w="5044034">
                <a:moveTo>
                  <a:pt x="0" y="0"/>
                </a:moveTo>
                <a:lnTo>
                  <a:pt x="5044034" y="0"/>
                </a:lnTo>
                <a:lnTo>
                  <a:pt x="5044034" y="4061676"/>
                </a:lnTo>
                <a:lnTo>
                  <a:pt x="0" y="4061676"/>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DAF4h3xS4iI</dc:identifier>
  <dcterms:modified xsi:type="dcterms:W3CDTF">2011-08-01T06:04:30Z</dcterms:modified>
  <cp:revision>1</cp:revision>
  <dc:title>Dark Green and White Modern Minimalist Thesis Defense Presentation</dc:title>
</cp:coreProperties>
</file>