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8999538" cy="10799763"/>
  <p:notesSz cx="6858000" cy="9144000"/>
  <p:defaultTextStyle>
    <a:defPPr>
      <a:defRPr lang="en-US"/>
    </a:defPPr>
    <a:lvl1pPr marL="0" algn="l" defTabSz="1131280" rtl="0" eaLnBrk="1" latinLnBrk="0" hangingPunct="1">
      <a:defRPr sz="2228" kern="1200">
        <a:solidFill>
          <a:schemeClr val="tx1"/>
        </a:solidFill>
        <a:latin typeface="+mn-lt"/>
        <a:ea typeface="+mn-ea"/>
        <a:cs typeface="+mn-cs"/>
      </a:defRPr>
    </a:lvl1pPr>
    <a:lvl2pPr marL="565640" algn="l" defTabSz="1131280" rtl="0" eaLnBrk="1" latinLnBrk="0" hangingPunct="1">
      <a:defRPr sz="2228" kern="1200">
        <a:solidFill>
          <a:schemeClr val="tx1"/>
        </a:solidFill>
        <a:latin typeface="+mn-lt"/>
        <a:ea typeface="+mn-ea"/>
        <a:cs typeface="+mn-cs"/>
      </a:defRPr>
    </a:lvl2pPr>
    <a:lvl3pPr marL="1131280" algn="l" defTabSz="1131280" rtl="0" eaLnBrk="1" latinLnBrk="0" hangingPunct="1">
      <a:defRPr sz="2228" kern="1200">
        <a:solidFill>
          <a:schemeClr val="tx1"/>
        </a:solidFill>
        <a:latin typeface="+mn-lt"/>
        <a:ea typeface="+mn-ea"/>
        <a:cs typeface="+mn-cs"/>
      </a:defRPr>
    </a:lvl3pPr>
    <a:lvl4pPr marL="1696920" algn="l" defTabSz="1131280" rtl="0" eaLnBrk="1" latinLnBrk="0" hangingPunct="1">
      <a:defRPr sz="2228" kern="1200">
        <a:solidFill>
          <a:schemeClr val="tx1"/>
        </a:solidFill>
        <a:latin typeface="+mn-lt"/>
        <a:ea typeface="+mn-ea"/>
        <a:cs typeface="+mn-cs"/>
      </a:defRPr>
    </a:lvl4pPr>
    <a:lvl5pPr marL="2262560" algn="l" defTabSz="1131280" rtl="0" eaLnBrk="1" latinLnBrk="0" hangingPunct="1">
      <a:defRPr sz="2228" kern="1200">
        <a:solidFill>
          <a:schemeClr val="tx1"/>
        </a:solidFill>
        <a:latin typeface="+mn-lt"/>
        <a:ea typeface="+mn-ea"/>
        <a:cs typeface="+mn-cs"/>
      </a:defRPr>
    </a:lvl5pPr>
    <a:lvl6pPr marL="2828200" algn="l" defTabSz="1131280" rtl="0" eaLnBrk="1" latinLnBrk="0" hangingPunct="1">
      <a:defRPr sz="2228" kern="1200">
        <a:solidFill>
          <a:schemeClr val="tx1"/>
        </a:solidFill>
        <a:latin typeface="+mn-lt"/>
        <a:ea typeface="+mn-ea"/>
        <a:cs typeface="+mn-cs"/>
      </a:defRPr>
    </a:lvl6pPr>
    <a:lvl7pPr marL="3393840" algn="l" defTabSz="1131280" rtl="0" eaLnBrk="1" latinLnBrk="0" hangingPunct="1">
      <a:defRPr sz="2228" kern="1200">
        <a:solidFill>
          <a:schemeClr val="tx1"/>
        </a:solidFill>
        <a:latin typeface="+mn-lt"/>
        <a:ea typeface="+mn-ea"/>
        <a:cs typeface="+mn-cs"/>
      </a:defRPr>
    </a:lvl7pPr>
    <a:lvl8pPr marL="3959481" algn="l" defTabSz="1131280" rtl="0" eaLnBrk="1" latinLnBrk="0" hangingPunct="1">
      <a:defRPr sz="2228" kern="1200">
        <a:solidFill>
          <a:schemeClr val="tx1"/>
        </a:solidFill>
        <a:latin typeface="+mn-lt"/>
        <a:ea typeface="+mn-ea"/>
        <a:cs typeface="+mn-cs"/>
      </a:defRPr>
    </a:lvl8pPr>
    <a:lvl9pPr marL="4525121" algn="l" defTabSz="1131280" rtl="0" eaLnBrk="1" latinLnBrk="0" hangingPunct="1">
      <a:defRPr sz="22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AC4"/>
    <a:srgbClr val="CC9B01"/>
    <a:srgbClr val="E0C276"/>
    <a:srgbClr val="BAA1C4"/>
    <a:srgbClr val="8DA9DB"/>
    <a:srgbClr val="D77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5"/>
    <p:restoredTop sz="94807"/>
  </p:normalViewPr>
  <p:slideViewPr>
    <p:cSldViewPr snapToGrid="0" snapToObjects="1">
      <p:cViewPr>
        <p:scale>
          <a:sx n="153" d="100"/>
          <a:sy n="153" d="100"/>
        </p:scale>
        <p:origin x="168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BDF16-B718-E746-960C-0440315555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5DB00-6311-944B-A543-2D0AA26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1280" rtl="0" eaLnBrk="1" latinLnBrk="0" hangingPunct="1">
      <a:defRPr sz="1485" kern="1200">
        <a:solidFill>
          <a:schemeClr val="tx1"/>
        </a:solidFill>
        <a:latin typeface="+mn-lt"/>
        <a:ea typeface="+mn-ea"/>
        <a:cs typeface="+mn-cs"/>
      </a:defRPr>
    </a:lvl1pPr>
    <a:lvl2pPr marL="565640" algn="l" defTabSz="1131280" rtl="0" eaLnBrk="1" latinLnBrk="0" hangingPunct="1">
      <a:defRPr sz="1485" kern="1200">
        <a:solidFill>
          <a:schemeClr val="tx1"/>
        </a:solidFill>
        <a:latin typeface="+mn-lt"/>
        <a:ea typeface="+mn-ea"/>
        <a:cs typeface="+mn-cs"/>
      </a:defRPr>
    </a:lvl2pPr>
    <a:lvl3pPr marL="1131280" algn="l" defTabSz="1131280" rtl="0" eaLnBrk="1" latinLnBrk="0" hangingPunct="1">
      <a:defRPr sz="1485" kern="1200">
        <a:solidFill>
          <a:schemeClr val="tx1"/>
        </a:solidFill>
        <a:latin typeface="+mn-lt"/>
        <a:ea typeface="+mn-ea"/>
        <a:cs typeface="+mn-cs"/>
      </a:defRPr>
    </a:lvl3pPr>
    <a:lvl4pPr marL="1696920" algn="l" defTabSz="1131280" rtl="0" eaLnBrk="1" latinLnBrk="0" hangingPunct="1">
      <a:defRPr sz="1485" kern="1200">
        <a:solidFill>
          <a:schemeClr val="tx1"/>
        </a:solidFill>
        <a:latin typeface="+mn-lt"/>
        <a:ea typeface="+mn-ea"/>
        <a:cs typeface="+mn-cs"/>
      </a:defRPr>
    </a:lvl4pPr>
    <a:lvl5pPr marL="2262560" algn="l" defTabSz="1131280" rtl="0" eaLnBrk="1" latinLnBrk="0" hangingPunct="1">
      <a:defRPr sz="1485" kern="1200">
        <a:solidFill>
          <a:schemeClr val="tx1"/>
        </a:solidFill>
        <a:latin typeface="+mn-lt"/>
        <a:ea typeface="+mn-ea"/>
        <a:cs typeface="+mn-cs"/>
      </a:defRPr>
    </a:lvl5pPr>
    <a:lvl6pPr marL="2828200" algn="l" defTabSz="1131280" rtl="0" eaLnBrk="1" latinLnBrk="0" hangingPunct="1">
      <a:defRPr sz="1485" kern="1200">
        <a:solidFill>
          <a:schemeClr val="tx1"/>
        </a:solidFill>
        <a:latin typeface="+mn-lt"/>
        <a:ea typeface="+mn-ea"/>
        <a:cs typeface="+mn-cs"/>
      </a:defRPr>
    </a:lvl6pPr>
    <a:lvl7pPr marL="3393840" algn="l" defTabSz="1131280" rtl="0" eaLnBrk="1" latinLnBrk="0" hangingPunct="1">
      <a:defRPr sz="1485" kern="1200">
        <a:solidFill>
          <a:schemeClr val="tx1"/>
        </a:solidFill>
        <a:latin typeface="+mn-lt"/>
        <a:ea typeface="+mn-ea"/>
        <a:cs typeface="+mn-cs"/>
      </a:defRPr>
    </a:lvl7pPr>
    <a:lvl8pPr marL="3959481" algn="l" defTabSz="1131280" rtl="0" eaLnBrk="1" latinLnBrk="0" hangingPunct="1">
      <a:defRPr sz="1485" kern="1200">
        <a:solidFill>
          <a:schemeClr val="tx1"/>
        </a:solidFill>
        <a:latin typeface="+mn-lt"/>
        <a:ea typeface="+mn-ea"/>
        <a:cs typeface="+mn-cs"/>
      </a:defRPr>
    </a:lvl8pPr>
    <a:lvl9pPr marL="4525121" algn="l" defTabSz="1131280" rtl="0" eaLnBrk="1" latinLnBrk="0" hangingPunct="1">
      <a:defRPr sz="14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DB00-6311-944B-A543-2D0AA26FA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DB00-6311-944B-A543-2D0AA26FA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DB00-6311-944B-A543-2D0AA26FA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DB00-6311-944B-A543-2D0AA26FA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DB00-6311-944B-A543-2D0AA26FA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DB00-6311-944B-A543-2D0AA26FA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8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DB00-6311-944B-A543-2D0AA26FA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DB00-6311-944B-A543-2D0AA26FA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1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AE216-B26F-A547-9B8C-13C15D0A86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719A-A089-DC4B-8CD1-C6128650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venir Next" charset="0"/>
                <a:ea typeface="Avenir Next" charset="0"/>
                <a:cs typeface="Avenir Next" charset="0"/>
              </a:rPr>
              <a:t>Percolation algorithm</a:t>
            </a:r>
            <a:endParaRPr lang="en-US" b="1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5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0702" y="283659"/>
            <a:ext cx="7831080" cy="5640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Clusters for testing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942" y="991892"/>
            <a:ext cx="396262" cy="435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Black" charset="0"/>
                <a:ea typeface="Avenir Black" charset="0"/>
                <a:cs typeface="Avenir Black" charset="0"/>
              </a:rPr>
              <a:t>A</a:t>
            </a:r>
            <a:endParaRPr lang="en-US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942" y="4398937"/>
            <a:ext cx="369012" cy="435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venir Black" charset="0"/>
                <a:ea typeface="Avenir Black" charset="0"/>
                <a:cs typeface="Avenir Black" charset="0"/>
              </a:rPr>
              <a:t>B</a:t>
            </a:r>
            <a:endParaRPr lang="en-US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0312" y="1457457"/>
            <a:ext cx="1999281" cy="1890177"/>
          </a:xfrm>
          <a:prstGeom prst="rect">
            <a:avLst/>
          </a:prstGeom>
          <a:noFill/>
          <a:ln w="63500"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96325" y="1689315"/>
            <a:ext cx="247973" cy="2479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95606" y="1689315"/>
            <a:ext cx="247973" cy="2479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96324" y="2218946"/>
            <a:ext cx="247973" cy="2479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90437" y="2748577"/>
            <a:ext cx="247973" cy="247973"/>
          </a:xfrm>
          <a:prstGeom prst="ellipse">
            <a:avLst/>
          </a:prstGeom>
          <a:noFill/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9797" y="1811835"/>
            <a:ext cx="1766806" cy="1008857"/>
          </a:xfrm>
          <a:custGeom>
            <a:avLst/>
            <a:gdLst>
              <a:gd name="connsiteX0" fmla="*/ 0 w 1766806"/>
              <a:gd name="connsiteY0" fmla="*/ 16965 h 1008857"/>
              <a:gd name="connsiteX1" fmla="*/ 154983 w 1766806"/>
              <a:gd name="connsiteY1" fmla="*/ 16965 h 1008857"/>
              <a:gd name="connsiteX2" fmla="*/ 201478 w 1766806"/>
              <a:gd name="connsiteY2" fmla="*/ 47962 h 1008857"/>
              <a:gd name="connsiteX3" fmla="*/ 278969 w 1766806"/>
              <a:gd name="connsiteY3" fmla="*/ 63460 h 1008857"/>
              <a:gd name="connsiteX4" fmla="*/ 433952 w 1766806"/>
              <a:gd name="connsiteY4" fmla="*/ 94457 h 1008857"/>
              <a:gd name="connsiteX5" fmla="*/ 526942 w 1766806"/>
              <a:gd name="connsiteY5" fmla="*/ 125453 h 1008857"/>
              <a:gd name="connsiteX6" fmla="*/ 573437 w 1766806"/>
              <a:gd name="connsiteY6" fmla="*/ 140951 h 1008857"/>
              <a:gd name="connsiteX7" fmla="*/ 619932 w 1766806"/>
              <a:gd name="connsiteY7" fmla="*/ 156450 h 1008857"/>
              <a:gd name="connsiteX8" fmla="*/ 666427 w 1766806"/>
              <a:gd name="connsiteY8" fmla="*/ 171948 h 1008857"/>
              <a:gd name="connsiteX9" fmla="*/ 759417 w 1766806"/>
              <a:gd name="connsiteY9" fmla="*/ 233941 h 1008857"/>
              <a:gd name="connsiteX10" fmla="*/ 805911 w 1766806"/>
              <a:gd name="connsiteY10" fmla="*/ 264938 h 1008857"/>
              <a:gd name="connsiteX11" fmla="*/ 898901 w 1766806"/>
              <a:gd name="connsiteY11" fmla="*/ 342429 h 1008857"/>
              <a:gd name="connsiteX12" fmla="*/ 1007389 w 1766806"/>
              <a:gd name="connsiteY12" fmla="*/ 466416 h 1008857"/>
              <a:gd name="connsiteX13" fmla="*/ 1084881 w 1766806"/>
              <a:gd name="connsiteY13" fmla="*/ 559406 h 1008857"/>
              <a:gd name="connsiteX14" fmla="*/ 1131376 w 1766806"/>
              <a:gd name="connsiteY14" fmla="*/ 590402 h 1008857"/>
              <a:gd name="connsiteX15" fmla="*/ 1224366 w 1766806"/>
              <a:gd name="connsiteY15" fmla="*/ 667894 h 1008857"/>
              <a:gd name="connsiteX16" fmla="*/ 1301857 w 1766806"/>
              <a:gd name="connsiteY16" fmla="*/ 729887 h 1008857"/>
              <a:gd name="connsiteX17" fmla="*/ 1348352 w 1766806"/>
              <a:gd name="connsiteY17" fmla="*/ 776382 h 1008857"/>
              <a:gd name="connsiteX18" fmla="*/ 1394847 w 1766806"/>
              <a:gd name="connsiteY18" fmla="*/ 807379 h 1008857"/>
              <a:gd name="connsiteX19" fmla="*/ 1425844 w 1766806"/>
              <a:gd name="connsiteY19" fmla="*/ 853873 h 1008857"/>
              <a:gd name="connsiteX20" fmla="*/ 1472339 w 1766806"/>
              <a:gd name="connsiteY20" fmla="*/ 869372 h 1008857"/>
              <a:gd name="connsiteX21" fmla="*/ 1518834 w 1766806"/>
              <a:gd name="connsiteY21" fmla="*/ 900368 h 1008857"/>
              <a:gd name="connsiteX22" fmla="*/ 1565328 w 1766806"/>
              <a:gd name="connsiteY22" fmla="*/ 915867 h 1008857"/>
              <a:gd name="connsiteX23" fmla="*/ 1611823 w 1766806"/>
              <a:gd name="connsiteY23" fmla="*/ 946863 h 1008857"/>
              <a:gd name="connsiteX24" fmla="*/ 1704813 w 1766806"/>
              <a:gd name="connsiteY24" fmla="*/ 977860 h 1008857"/>
              <a:gd name="connsiteX25" fmla="*/ 1766806 w 1766806"/>
              <a:gd name="connsiteY25" fmla="*/ 1008857 h 100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66806" h="1008857">
                <a:moveTo>
                  <a:pt x="0" y="16965"/>
                </a:moveTo>
                <a:cubicBezTo>
                  <a:pt x="70400" y="-635"/>
                  <a:pt x="73555" y="-10178"/>
                  <a:pt x="154983" y="16965"/>
                </a:cubicBezTo>
                <a:cubicBezTo>
                  <a:pt x="172654" y="22855"/>
                  <a:pt x="184037" y="41422"/>
                  <a:pt x="201478" y="47962"/>
                </a:cubicBezTo>
                <a:cubicBezTo>
                  <a:pt x="226143" y="57211"/>
                  <a:pt x="253052" y="58748"/>
                  <a:pt x="278969" y="63460"/>
                </a:cubicBezTo>
                <a:cubicBezTo>
                  <a:pt x="349878" y="76352"/>
                  <a:pt x="370682" y="75476"/>
                  <a:pt x="433952" y="94457"/>
                </a:cubicBezTo>
                <a:cubicBezTo>
                  <a:pt x="465247" y="103846"/>
                  <a:pt x="495945" y="115121"/>
                  <a:pt x="526942" y="125453"/>
                </a:cubicBezTo>
                <a:lnTo>
                  <a:pt x="573437" y="140951"/>
                </a:lnTo>
                <a:lnTo>
                  <a:pt x="619932" y="156450"/>
                </a:lnTo>
                <a:lnTo>
                  <a:pt x="666427" y="171948"/>
                </a:lnTo>
                <a:lnTo>
                  <a:pt x="759417" y="233941"/>
                </a:lnTo>
                <a:cubicBezTo>
                  <a:pt x="774915" y="244273"/>
                  <a:pt x="792740" y="251767"/>
                  <a:pt x="805911" y="264938"/>
                </a:cubicBezTo>
                <a:cubicBezTo>
                  <a:pt x="865577" y="324604"/>
                  <a:pt x="834169" y="299275"/>
                  <a:pt x="898901" y="342429"/>
                </a:cubicBezTo>
                <a:cubicBezTo>
                  <a:pt x="971227" y="450917"/>
                  <a:pt x="929899" y="414754"/>
                  <a:pt x="1007389" y="466416"/>
                </a:cubicBezTo>
                <a:cubicBezTo>
                  <a:pt x="1037867" y="512132"/>
                  <a:pt x="1040132" y="522116"/>
                  <a:pt x="1084881" y="559406"/>
                </a:cubicBezTo>
                <a:cubicBezTo>
                  <a:pt x="1099190" y="571330"/>
                  <a:pt x="1117067" y="578478"/>
                  <a:pt x="1131376" y="590402"/>
                </a:cubicBezTo>
                <a:cubicBezTo>
                  <a:pt x="1250716" y="689851"/>
                  <a:pt x="1108921" y="590930"/>
                  <a:pt x="1224366" y="667894"/>
                </a:cubicBezTo>
                <a:cubicBezTo>
                  <a:pt x="1293687" y="771877"/>
                  <a:pt x="1212026" y="670000"/>
                  <a:pt x="1301857" y="729887"/>
                </a:cubicBezTo>
                <a:cubicBezTo>
                  <a:pt x="1320094" y="742045"/>
                  <a:pt x="1331514" y="762350"/>
                  <a:pt x="1348352" y="776382"/>
                </a:cubicBezTo>
                <a:cubicBezTo>
                  <a:pt x="1362661" y="788307"/>
                  <a:pt x="1379349" y="797047"/>
                  <a:pt x="1394847" y="807379"/>
                </a:cubicBezTo>
                <a:cubicBezTo>
                  <a:pt x="1405179" y="822877"/>
                  <a:pt x="1411299" y="842237"/>
                  <a:pt x="1425844" y="853873"/>
                </a:cubicBezTo>
                <a:cubicBezTo>
                  <a:pt x="1438601" y="864078"/>
                  <a:pt x="1457727" y="862066"/>
                  <a:pt x="1472339" y="869372"/>
                </a:cubicBezTo>
                <a:cubicBezTo>
                  <a:pt x="1488999" y="877702"/>
                  <a:pt x="1502174" y="892038"/>
                  <a:pt x="1518834" y="900368"/>
                </a:cubicBezTo>
                <a:cubicBezTo>
                  <a:pt x="1533446" y="907674"/>
                  <a:pt x="1550716" y="908561"/>
                  <a:pt x="1565328" y="915867"/>
                </a:cubicBezTo>
                <a:cubicBezTo>
                  <a:pt x="1581988" y="924197"/>
                  <a:pt x="1594802" y="939298"/>
                  <a:pt x="1611823" y="946863"/>
                </a:cubicBezTo>
                <a:cubicBezTo>
                  <a:pt x="1641680" y="960133"/>
                  <a:pt x="1673816" y="967528"/>
                  <a:pt x="1704813" y="977860"/>
                </a:cubicBezTo>
                <a:cubicBezTo>
                  <a:pt x="1758240" y="995669"/>
                  <a:pt x="1739756" y="981806"/>
                  <a:pt x="1766806" y="100885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844298" y="2339704"/>
            <a:ext cx="1782305" cy="573977"/>
          </a:xfrm>
          <a:custGeom>
            <a:avLst/>
            <a:gdLst>
              <a:gd name="connsiteX0" fmla="*/ 0 w 1782305"/>
              <a:gd name="connsiteY0" fmla="*/ 573977 h 573977"/>
              <a:gd name="connsiteX1" fmla="*/ 325465 w 1782305"/>
              <a:gd name="connsiteY1" fmla="*/ 558479 h 573977"/>
              <a:gd name="connsiteX2" fmla="*/ 387458 w 1782305"/>
              <a:gd name="connsiteY2" fmla="*/ 542981 h 573977"/>
              <a:gd name="connsiteX3" fmla="*/ 480448 w 1782305"/>
              <a:gd name="connsiteY3" fmla="*/ 511984 h 573977"/>
              <a:gd name="connsiteX4" fmla="*/ 573438 w 1782305"/>
              <a:gd name="connsiteY4" fmla="*/ 480988 h 573977"/>
              <a:gd name="connsiteX5" fmla="*/ 619933 w 1782305"/>
              <a:gd name="connsiteY5" fmla="*/ 465489 h 573977"/>
              <a:gd name="connsiteX6" fmla="*/ 712922 w 1782305"/>
              <a:gd name="connsiteY6" fmla="*/ 403496 h 573977"/>
              <a:gd name="connsiteX7" fmla="*/ 805912 w 1782305"/>
              <a:gd name="connsiteY7" fmla="*/ 372499 h 573977"/>
              <a:gd name="connsiteX8" fmla="*/ 852407 w 1782305"/>
              <a:gd name="connsiteY8" fmla="*/ 357001 h 573977"/>
              <a:gd name="connsiteX9" fmla="*/ 898902 w 1782305"/>
              <a:gd name="connsiteY9" fmla="*/ 326004 h 573977"/>
              <a:gd name="connsiteX10" fmla="*/ 991892 w 1782305"/>
              <a:gd name="connsiteY10" fmla="*/ 295008 h 573977"/>
              <a:gd name="connsiteX11" fmla="*/ 1100380 w 1782305"/>
              <a:gd name="connsiteY11" fmla="*/ 248513 h 573977"/>
              <a:gd name="connsiteX12" fmla="*/ 1208868 w 1782305"/>
              <a:gd name="connsiteY12" fmla="*/ 202018 h 573977"/>
              <a:gd name="connsiteX13" fmla="*/ 1255363 w 1782305"/>
              <a:gd name="connsiteY13" fmla="*/ 155523 h 573977"/>
              <a:gd name="connsiteX14" fmla="*/ 1286360 w 1782305"/>
              <a:gd name="connsiteY14" fmla="*/ 109028 h 573977"/>
              <a:gd name="connsiteX15" fmla="*/ 1472339 w 1782305"/>
              <a:gd name="connsiteY15" fmla="*/ 93530 h 573977"/>
              <a:gd name="connsiteX16" fmla="*/ 1518834 w 1782305"/>
              <a:gd name="connsiteY16" fmla="*/ 78032 h 573977"/>
              <a:gd name="connsiteX17" fmla="*/ 1565329 w 1782305"/>
              <a:gd name="connsiteY17" fmla="*/ 31537 h 573977"/>
              <a:gd name="connsiteX18" fmla="*/ 1658319 w 1782305"/>
              <a:gd name="connsiteY18" fmla="*/ 16038 h 573977"/>
              <a:gd name="connsiteX19" fmla="*/ 1782305 w 1782305"/>
              <a:gd name="connsiteY19" fmla="*/ 540 h 57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82305" h="573977">
                <a:moveTo>
                  <a:pt x="0" y="573977"/>
                </a:moveTo>
                <a:cubicBezTo>
                  <a:pt x="108488" y="568811"/>
                  <a:pt x="217200" y="567140"/>
                  <a:pt x="325465" y="558479"/>
                </a:cubicBezTo>
                <a:cubicBezTo>
                  <a:pt x="346697" y="556780"/>
                  <a:pt x="367056" y="549102"/>
                  <a:pt x="387458" y="542981"/>
                </a:cubicBezTo>
                <a:cubicBezTo>
                  <a:pt x="418753" y="533592"/>
                  <a:pt x="449451" y="522316"/>
                  <a:pt x="480448" y="511984"/>
                </a:cubicBezTo>
                <a:lnTo>
                  <a:pt x="573438" y="480988"/>
                </a:lnTo>
                <a:cubicBezTo>
                  <a:pt x="588936" y="475822"/>
                  <a:pt x="606340" y="474551"/>
                  <a:pt x="619933" y="465489"/>
                </a:cubicBezTo>
                <a:cubicBezTo>
                  <a:pt x="650929" y="444825"/>
                  <a:pt x="677581" y="415277"/>
                  <a:pt x="712922" y="403496"/>
                </a:cubicBezTo>
                <a:lnTo>
                  <a:pt x="805912" y="372499"/>
                </a:lnTo>
                <a:lnTo>
                  <a:pt x="852407" y="357001"/>
                </a:lnTo>
                <a:cubicBezTo>
                  <a:pt x="867905" y="346669"/>
                  <a:pt x="881881" y="333569"/>
                  <a:pt x="898902" y="326004"/>
                </a:cubicBezTo>
                <a:cubicBezTo>
                  <a:pt x="928759" y="312734"/>
                  <a:pt x="991892" y="295008"/>
                  <a:pt x="991892" y="295008"/>
                </a:cubicBezTo>
                <a:cubicBezTo>
                  <a:pt x="1108621" y="217188"/>
                  <a:pt x="960268" y="308561"/>
                  <a:pt x="1100380" y="248513"/>
                </a:cubicBezTo>
                <a:cubicBezTo>
                  <a:pt x="1250221" y="184295"/>
                  <a:pt x="1030891" y="246511"/>
                  <a:pt x="1208868" y="202018"/>
                </a:cubicBezTo>
                <a:cubicBezTo>
                  <a:pt x="1224366" y="186520"/>
                  <a:pt x="1241331" y="172361"/>
                  <a:pt x="1255363" y="155523"/>
                </a:cubicBezTo>
                <a:cubicBezTo>
                  <a:pt x="1267288" y="141214"/>
                  <a:pt x="1268450" y="114145"/>
                  <a:pt x="1286360" y="109028"/>
                </a:cubicBezTo>
                <a:cubicBezTo>
                  <a:pt x="1346174" y="91938"/>
                  <a:pt x="1410346" y="98696"/>
                  <a:pt x="1472339" y="93530"/>
                </a:cubicBezTo>
                <a:cubicBezTo>
                  <a:pt x="1487837" y="88364"/>
                  <a:pt x="1505241" y="87094"/>
                  <a:pt x="1518834" y="78032"/>
                </a:cubicBezTo>
                <a:cubicBezTo>
                  <a:pt x="1537071" y="65874"/>
                  <a:pt x="1545300" y="40439"/>
                  <a:pt x="1565329" y="31537"/>
                </a:cubicBezTo>
                <a:cubicBezTo>
                  <a:pt x="1594045" y="18774"/>
                  <a:pt x="1627505" y="22201"/>
                  <a:pt x="1658319" y="16038"/>
                </a:cubicBezTo>
                <a:cubicBezTo>
                  <a:pt x="1760866" y="-4472"/>
                  <a:pt x="1679117" y="540"/>
                  <a:pt x="1782305" y="54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813302" y="1844298"/>
            <a:ext cx="1828800" cy="526943"/>
          </a:xfrm>
          <a:custGeom>
            <a:avLst/>
            <a:gdLst>
              <a:gd name="connsiteX0" fmla="*/ 0 w 1828800"/>
              <a:gd name="connsiteY0" fmla="*/ 526943 h 526943"/>
              <a:gd name="connsiteX1" fmla="*/ 728420 w 1828800"/>
              <a:gd name="connsiteY1" fmla="*/ 418455 h 526943"/>
              <a:gd name="connsiteX2" fmla="*/ 929898 w 1828800"/>
              <a:gd name="connsiteY2" fmla="*/ 263471 h 526943"/>
              <a:gd name="connsiteX3" fmla="*/ 991891 w 1828800"/>
              <a:gd name="connsiteY3" fmla="*/ 247973 h 526943"/>
              <a:gd name="connsiteX4" fmla="*/ 1177871 w 1828800"/>
              <a:gd name="connsiteY4" fmla="*/ 201478 h 526943"/>
              <a:gd name="connsiteX5" fmla="*/ 1317356 w 1828800"/>
              <a:gd name="connsiteY5" fmla="*/ 139485 h 526943"/>
              <a:gd name="connsiteX6" fmla="*/ 1456840 w 1828800"/>
              <a:gd name="connsiteY6" fmla="*/ 92990 h 526943"/>
              <a:gd name="connsiteX7" fmla="*/ 1503335 w 1828800"/>
              <a:gd name="connsiteY7" fmla="*/ 77492 h 526943"/>
              <a:gd name="connsiteX8" fmla="*/ 1580827 w 1828800"/>
              <a:gd name="connsiteY8" fmla="*/ 61994 h 526943"/>
              <a:gd name="connsiteX9" fmla="*/ 1627322 w 1828800"/>
              <a:gd name="connsiteY9" fmla="*/ 46495 h 526943"/>
              <a:gd name="connsiteX10" fmla="*/ 1689315 w 1828800"/>
              <a:gd name="connsiteY10" fmla="*/ 30997 h 526943"/>
              <a:gd name="connsiteX11" fmla="*/ 1782305 w 1828800"/>
              <a:gd name="connsiteY11" fmla="*/ 0 h 526943"/>
              <a:gd name="connsiteX12" fmla="*/ 1828800 w 1828800"/>
              <a:gd name="connsiteY12" fmla="*/ 0 h 52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526943">
                <a:moveTo>
                  <a:pt x="0" y="526943"/>
                </a:moveTo>
                <a:cubicBezTo>
                  <a:pt x="242807" y="490780"/>
                  <a:pt x="492233" y="485375"/>
                  <a:pt x="728420" y="418455"/>
                </a:cubicBezTo>
                <a:cubicBezTo>
                  <a:pt x="809942" y="395357"/>
                  <a:pt x="858761" y="309501"/>
                  <a:pt x="929898" y="263471"/>
                </a:cubicBezTo>
                <a:cubicBezTo>
                  <a:pt x="947781" y="251900"/>
                  <a:pt x="971004" y="252150"/>
                  <a:pt x="991891" y="247973"/>
                </a:cubicBezTo>
                <a:cubicBezTo>
                  <a:pt x="1041695" y="238012"/>
                  <a:pt x="1133482" y="231070"/>
                  <a:pt x="1177871" y="201478"/>
                </a:cubicBezTo>
                <a:cubicBezTo>
                  <a:pt x="1251551" y="152359"/>
                  <a:pt x="1206697" y="176371"/>
                  <a:pt x="1317356" y="139485"/>
                </a:cubicBezTo>
                <a:lnTo>
                  <a:pt x="1456840" y="92990"/>
                </a:lnTo>
                <a:cubicBezTo>
                  <a:pt x="1472338" y="87824"/>
                  <a:pt x="1487316" y="80696"/>
                  <a:pt x="1503335" y="77492"/>
                </a:cubicBezTo>
                <a:cubicBezTo>
                  <a:pt x="1529166" y="72326"/>
                  <a:pt x="1555271" y="68383"/>
                  <a:pt x="1580827" y="61994"/>
                </a:cubicBezTo>
                <a:cubicBezTo>
                  <a:pt x="1596676" y="58032"/>
                  <a:pt x="1611614" y="50983"/>
                  <a:pt x="1627322" y="46495"/>
                </a:cubicBezTo>
                <a:cubicBezTo>
                  <a:pt x="1647803" y="40643"/>
                  <a:pt x="1668913" y="37118"/>
                  <a:pt x="1689315" y="30997"/>
                </a:cubicBezTo>
                <a:cubicBezTo>
                  <a:pt x="1720610" y="21608"/>
                  <a:pt x="1749632" y="0"/>
                  <a:pt x="1782305" y="0"/>
                </a:cubicBezTo>
                <a:lnTo>
                  <a:pt x="1828800" y="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5606" y="2218946"/>
            <a:ext cx="247973" cy="2479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96324" y="2748576"/>
            <a:ext cx="247973" cy="247973"/>
          </a:xfrm>
          <a:prstGeom prst="ellipse">
            <a:avLst/>
          </a:prstGeom>
          <a:noFill/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4185" y="1811835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Avenir Black" charset="0"/>
                <a:ea typeface="Avenir Black" charset="0"/>
                <a:cs typeface="Avenir Black" charset="0"/>
              </a:rPr>
              <a:t>1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116981" y="1820521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Avenir Black" charset="0"/>
                <a:ea typeface="Avenir Black" charset="0"/>
                <a:cs typeface="Avenir Black" charset="0"/>
              </a:rPr>
              <a:t>2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87209" y="2687369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smtClean="0">
                <a:latin typeface="Avenir Black" charset="0"/>
                <a:ea typeface="Avenir Black" charset="0"/>
                <a:cs typeface="Avenir Black" charset="0"/>
              </a:rPr>
              <a:t>3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90792" y="3523386"/>
            <a:ext cx="436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16493" y="3474720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x</a:t>
            </a: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37210" y="4600588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Avenir Black" charset="0"/>
                <a:ea typeface="Avenir Black" charset="0"/>
                <a:cs typeface="Avenir Black" charset="0"/>
              </a:rPr>
              <a:t>1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26909" y="4754513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Avenir Black" charset="0"/>
                <a:ea typeface="Avenir Black" charset="0"/>
                <a:cs typeface="Avenir Black" charset="0"/>
              </a:rPr>
              <a:t>2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26732" y="5210187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Avenir Black" charset="0"/>
                <a:ea typeface="Avenir Black" charset="0"/>
                <a:cs typeface="Avenir Black" charset="0"/>
              </a:rPr>
              <a:t>3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63366" y="6089739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Avenir Black" charset="0"/>
                <a:ea typeface="Avenir Black" charset="0"/>
                <a:cs typeface="Avenir Black" charset="0"/>
              </a:rPr>
              <a:t>4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62257" y="6694365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smtClean="0">
                <a:latin typeface="Avenir Black" charset="0"/>
                <a:ea typeface="Avenir Black" charset="0"/>
                <a:cs typeface="Avenir Black" charset="0"/>
              </a:rPr>
              <a:t>5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906663" y="6797598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Avenir Black" charset="0"/>
                <a:ea typeface="Avenir Black" charset="0"/>
                <a:cs typeface="Avenir Black" charset="0"/>
              </a:rPr>
              <a:t>6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49291" y="6241354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Avenir Black" charset="0"/>
                <a:ea typeface="Avenir Black" charset="0"/>
                <a:cs typeface="Avenir Black" charset="0"/>
              </a:rPr>
              <a:t>7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26569" y="5547919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smtClean="0">
                <a:latin typeface="Avenir Black" charset="0"/>
                <a:ea typeface="Avenir Black" charset="0"/>
                <a:cs typeface="Avenir Black" charset="0"/>
              </a:rPr>
              <a:t>8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350880" y="4976654"/>
            <a:ext cx="245444" cy="233533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smtClean="0">
                <a:latin typeface="Avenir Black" charset="0"/>
                <a:ea typeface="Avenir Black" charset="0"/>
                <a:cs typeface="Avenir Black" charset="0"/>
              </a:rPr>
              <a:t>9</a:t>
            </a:r>
            <a:endParaRPr lang="en-US" sz="14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43" name="Straight Arrow Connector 42"/>
          <p:cNvCxnSpPr>
            <a:stCxn id="28" idx="6"/>
            <a:endCxn id="29" idx="0"/>
          </p:cNvCxnSpPr>
          <p:nvPr/>
        </p:nvCxnSpPr>
        <p:spPr>
          <a:xfrm>
            <a:off x="3172353" y="4871280"/>
            <a:ext cx="277101" cy="33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6"/>
            <a:endCxn id="28" idx="1"/>
          </p:cNvCxnSpPr>
          <p:nvPr/>
        </p:nvCxnSpPr>
        <p:spPr>
          <a:xfrm>
            <a:off x="2382654" y="4717355"/>
            <a:ext cx="580199" cy="7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4"/>
            <a:endCxn id="29" idx="2"/>
          </p:cNvCxnSpPr>
          <p:nvPr/>
        </p:nvCxnSpPr>
        <p:spPr>
          <a:xfrm>
            <a:off x="3049631" y="4988046"/>
            <a:ext cx="277101" cy="33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4"/>
            <a:endCxn id="30" idx="3"/>
          </p:cNvCxnSpPr>
          <p:nvPr/>
        </p:nvCxnSpPr>
        <p:spPr>
          <a:xfrm>
            <a:off x="2259932" y="4834121"/>
            <a:ext cx="1039378" cy="145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0"/>
            <a:endCxn id="27" idx="5"/>
          </p:cNvCxnSpPr>
          <p:nvPr/>
        </p:nvCxnSpPr>
        <p:spPr>
          <a:xfrm flipH="1" flipV="1">
            <a:off x="2346710" y="4799921"/>
            <a:ext cx="1039378" cy="128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4"/>
            <a:endCxn id="30" idx="7"/>
          </p:cNvCxnSpPr>
          <p:nvPr/>
        </p:nvCxnSpPr>
        <p:spPr>
          <a:xfrm>
            <a:off x="3449454" y="5443720"/>
            <a:ext cx="23412" cy="68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0" idx="4"/>
            <a:endCxn id="31" idx="7"/>
          </p:cNvCxnSpPr>
          <p:nvPr/>
        </p:nvCxnSpPr>
        <p:spPr>
          <a:xfrm flipH="1">
            <a:off x="3071757" y="6323272"/>
            <a:ext cx="314331" cy="40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3"/>
            <a:endCxn id="32" idx="6"/>
          </p:cNvCxnSpPr>
          <p:nvPr/>
        </p:nvCxnSpPr>
        <p:spPr>
          <a:xfrm flipH="1">
            <a:off x="2152107" y="6893698"/>
            <a:ext cx="746094" cy="2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29" idx="3"/>
          </p:cNvCxnSpPr>
          <p:nvPr/>
        </p:nvCxnSpPr>
        <p:spPr>
          <a:xfrm flipV="1">
            <a:off x="2984979" y="5409520"/>
            <a:ext cx="377697" cy="12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33" idx="5"/>
          </p:cNvCxnSpPr>
          <p:nvPr/>
        </p:nvCxnSpPr>
        <p:spPr>
          <a:xfrm flipH="1" flipV="1">
            <a:off x="1358791" y="6440687"/>
            <a:ext cx="547872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3" idx="6"/>
            <a:endCxn id="28" idx="3"/>
          </p:cNvCxnSpPr>
          <p:nvPr/>
        </p:nvCxnSpPr>
        <p:spPr>
          <a:xfrm flipV="1">
            <a:off x="1394735" y="4953846"/>
            <a:ext cx="1568118" cy="140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1"/>
            <a:endCxn id="34" idx="4"/>
          </p:cNvCxnSpPr>
          <p:nvPr/>
        </p:nvCxnSpPr>
        <p:spPr>
          <a:xfrm flipH="1" flipV="1">
            <a:off x="1149291" y="5781452"/>
            <a:ext cx="35944" cy="49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4" idx="6"/>
            <a:endCxn id="31" idx="1"/>
          </p:cNvCxnSpPr>
          <p:nvPr/>
        </p:nvCxnSpPr>
        <p:spPr>
          <a:xfrm>
            <a:off x="1272013" y="5664686"/>
            <a:ext cx="1626188" cy="106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0"/>
            <a:endCxn id="35" idx="3"/>
          </p:cNvCxnSpPr>
          <p:nvPr/>
        </p:nvCxnSpPr>
        <p:spPr>
          <a:xfrm flipV="1">
            <a:off x="1149291" y="5175987"/>
            <a:ext cx="237533" cy="37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3" idx="0"/>
          </p:cNvCxnSpPr>
          <p:nvPr/>
        </p:nvCxnSpPr>
        <p:spPr>
          <a:xfrm flipH="1">
            <a:off x="1272013" y="4717355"/>
            <a:ext cx="865197" cy="15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17062" y="4550510"/>
            <a:ext cx="48114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(1,1,0)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252386" y="4841279"/>
            <a:ext cx="48114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(1,1,0)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38097" y="5086355"/>
            <a:ext cx="53321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(-</a:t>
            </a:r>
            <a:r>
              <a:rPr lang="en-US" sz="800" smtClean="0">
                <a:latin typeface="Avenir Book" charset="0"/>
                <a:ea typeface="Avenir Book" charset="0"/>
                <a:cs typeface="Avenir Book" charset="0"/>
              </a:rPr>
              <a:t>1,-1,0</a:t>
            </a:r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05388" y="5694570"/>
            <a:ext cx="48114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(0,1,0)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73212" y="6448311"/>
            <a:ext cx="546381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(0,-</a:t>
            </a:r>
            <a:r>
              <a:rPr lang="en-US" sz="800" smtClean="0">
                <a:latin typeface="Avenir Book" charset="0"/>
                <a:ea typeface="Avenir Book" charset="0"/>
                <a:cs typeface="Avenir Book" charset="0"/>
              </a:rPr>
              <a:t>1,-1)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24828" y="6845332"/>
            <a:ext cx="48114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(1,1,1)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66861" y="6185839"/>
            <a:ext cx="509229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800" smtClean="0">
                <a:latin typeface="Avenir Book" charset="0"/>
                <a:ea typeface="Avenir Book" charset="0"/>
                <a:cs typeface="Avenir Book" charset="0"/>
              </a:rPr>
              <a:t>0,-1,0</a:t>
            </a:r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12441" y="6629888"/>
            <a:ext cx="507444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800" smtClean="0">
                <a:latin typeface="Avenir Book" charset="0"/>
                <a:ea typeface="Avenir Book" charset="0"/>
                <a:cs typeface="Avenir Book" charset="0"/>
              </a:rPr>
              <a:t>0,1,-1)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06727" y="5918995"/>
            <a:ext cx="50123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Avenir Book" charset="0"/>
                <a:ea typeface="Avenir Book" charset="0"/>
                <a:cs typeface="Avenir Book" charset="0"/>
              </a:rPr>
              <a:t>(0,0,-1)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77651" y="5263442"/>
            <a:ext cx="48114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(0,0,1)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11289" y="5265126"/>
            <a:ext cx="48114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(1,0,0)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63256" y="5400675"/>
            <a:ext cx="50011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800" smtClean="0">
                <a:latin typeface="Avenir Book" charset="0"/>
                <a:ea typeface="Avenir Book" charset="0"/>
                <a:cs typeface="Avenir Book" charset="0"/>
              </a:rPr>
              <a:t>0,-1,0</a:t>
            </a:r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565398" y="5736919"/>
            <a:ext cx="48114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(1,0,0)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79757" y="6230788"/>
            <a:ext cx="48114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(0,1,0)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898170" y="5644587"/>
            <a:ext cx="481140" cy="215444"/>
          </a:xfrm>
          <a:prstGeom prst="rect">
            <a:avLst/>
          </a:prstGeom>
          <a:solidFill>
            <a:srgbClr val="AD8AC4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 charset="0"/>
                <a:ea typeface="Avenir Book" charset="0"/>
                <a:cs typeface="Avenir Book" charset="0"/>
              </a:rPr>
              <a:t>(1,0,0)</a:t>
            </a:r>
            <a:endParaRPr lang="en-US" sz="8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41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02" y="283659"/>
            <a:ext cx="5492025" cy="5640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Python files structure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02" y="4998265"/>
            <a:ext cx="2342367" cy="764413"/>
          </a:xfrm>
          <a:prstGeom prst="rect">
            <a:avLst/>
          </a:prstGeom>
          <a:solidFill>
            <a:srgbClr val="BAA1C4">
              <a:alpha val="44000"/>
            </a:srgbClr>
          </a:solidFill>
          <a:ln>
            <a:solidFill>
              <a:srgbClr val="BAA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percolation_3D.py</a:t>
            </a:r>
            <a:endParaRPr lang="en-US" sz="1800" b="1" dirty="0">
              <a:solidFill>
                <a:schemeClr val="tx1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2874" y="1177153"/>
            <a:ext cx="2686362" cy="764413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import_snapshot.py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2872" y="3087709"/>
            <a:ext cx="2686362" cy="764413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import_reversible.py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2872" y="6988828"/>
            <a:ext cx="2686362" cy="764413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cluster_find3d.py</a:t>
            </a:r>
            <a:endParaRPr lang="en-US" sz="1800" b="1" dirty="0">
              <a:solidFill>
                <a:schemeClr val="tx1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2872" y="4998265"/>
            <a:ext cx="2686362" cy="764413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import_files.py</a:t>
            </a:r>
            <a:endParaRPr lang="en-US" sz="1800" b="1" dirty="0">
              <a:solidFill>
                <a:schemeClr val="tx1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2873" y="8640019"/>
            <a:ext cx="2686362" cy="764413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DFS_cycle_finder.py</a:t>
            </a:r>
            <a:endParaRPr lang="en-US" sz="1800" b="1" dirty="0">
              <a:solidFill>
                <a:schemeClr val="tx1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02" y="5762678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Next" charset="0"/>
                <a:ea typeface="Avenir Next" charset="0"/>
                <a:cs typeface="Avenir Next" charset="0"/>
              </a:rPr>
              <a:t>main code file</a:t>
            </a:r>
            <a:endParaRPr lang="en-US" sz="1600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2521527" y="1559360"/>
            <a:ext cx="1151347" cy="34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521527" y="3469916"/>
            <a:ext cx="1151345" cy="175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2533069" y="5380472"/>
            <a:ext cx="113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1"/>
          </p:cNvCxnSpPr>
          <p:nvPr/>
        </p:nvCxnSpPr>
        <p:spPr>
          <a:xfrm>
            <a:off x="2533069" y="5569527"/>
            <a:ext cx="1139803" cy="180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2533069" y="5762678"/>
            <a:ext cx="1139804" cy="325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2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02" y="283659"/>
            <a:ext cx="5492025" cy="5640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Steps (general)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6654" y="1233055"/>
            <a:ext cx="4875381" cy="1163781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Import files using Stefan’s LAMMPSTOOLS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Run </a:t>
            </a:r>
            <a:r>
              <a:rPr lang="en-US" sz="1600" b="1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percolation algorithm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for </a:t>
            </a:r>
            <a:r>
              <a:rPr lang="en-US" sz="1600" b="1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irreversible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bonds only</a:t>
            </a:r>
            <a:endParaRPr lang="en-US" sz="160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Does network percolate?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13746" y="3399601"/>
            <a:ext cx="2714072" cy="764413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Network percolates (for all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timesteps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</a:t>
            </a:r>
            <a:endParaRPr lang="en-US" sz="160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7982" y="3399600"/>
            <a:ext cx="2686362" cy="1163782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Run </a:t>
            </a:r>
            <a:r>
              <a:rPr lang="en-US" sz="1600" b="1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percolation algorithm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for </a:t>
            </a:r>
            <a:r>
              <a:rPr lang="en-US" sz="1600" b="1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irreversible + reversible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bonds,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For each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timestep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n-US" sz="160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5389418" y="2396836"/>
            <a:ext cx="1081364" cy="100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 flipH="1">
            <a:off x="2121163" y="2396836"/>
            <a:ext cx="289528" cy="100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3223" y="2686071"/>
            <a:ext cx="716863" cy="435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Next" charset="0"/>
                <a:ea typeface="Avenir Next" charset="0"/>
                <a:cs typeface="Avenir Next" charset="0"/>
              </a:rPr>
              <a:t>YES</a:t>
            </a:r>
            <a:endParaRPr lang="en-US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1581" y="2680626"/>
            <a:ext cx="654346" cy="435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venir Next" charset="0"/>
                <a:ea typeface="Avenir Next" charset="0"/>
                <a:cs typeface="Avenir Next" charset="0"/>
              </a:rPr>
              <a:t>NO</a:t>
            </a:r>
            <a:endParaRPr lang="en-US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28310" y="4563382"/>
            <a:ext cx="2714072" cy="764413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end</a:t>
            </a:r>
            <a:endParaRPr lang="en-US" sz="160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982" y="5115520"/>
            <a:ext cx="2686362" cy="835928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Save percolation vs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timesteps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for all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timesteps</a:t>
            </a:r>
            <a:endParaRPr lang="en-US" sz="160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25" name="Straight Arrow Connector 24"/>
          <p:cNvCxnSpPr>
            <a:stCxn id="14" idx="2"/>
            <a:endCxn id="23" idx="0"/>
          </p:cNvCxnSpPr>
          <p:nvPr/>
        </p:nvCxnSpPr>
        <p:spPr>
          <a:xfrm>
            <a:off x="2121163" y="4563382"/>
            <a:ext cx="0" cy="55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22" idx="0"/>
          </p:cNvCxnSpPr>
          <p:nvPr/>
        </p:nvCxnSpPr>
        <p:spPr>
          <a:xfrm>
            <a:off x="6470782" y="4164014"/>
            <a:ext cx="14564" cy="39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702" y="283659"/>
            <a:ext cx="7831080" cy="5640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Steps: 1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654" y="949705"/>
            <a:ext cx="7286073" cy="1385454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snapshot_map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import_snapshot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</a:t>
            </a: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m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akes a map from the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endbead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id to the star id; the resulting array is a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NatomsTot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* 1]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array: the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star_id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(-1)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of a bead is found at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bead_id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-1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in the array</a:t>
            </a:r>
            <a:endParaRPr lang="en-US" sz="1600" dirty="0" smtClean="0">
              <a:solidFill>
                <a:schemeClr val="tx1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6654" y="2487559"/>
            <a:ext cx="7286073" cy="1385454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map_coordinates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import_files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function makes a map from the star id to its center coordinates (coordinates of the center bead of the star); the resulting array is a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Nstars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* 3]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array: the position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x,y,z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of a star with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star_id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is found at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star_coords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star_id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- 1, :]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6654" y="4025412"/>
            <a:ext cx="7286073" cy="2286001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store_crosslinks1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import_files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function makes an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N_stars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*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N_stars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 where counter ( 0 or 1)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c(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i,j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)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shows if molecule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is bound to molecule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j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; </a:t>
            </a:r>
            <a:r>
              <a:rPr lang="en-US" sz="1600" b="1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output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:</a:t>
            </a:r>
          </a:p>
          <a:p>
            <a:pPr marL="908540" lvl="1" indent="-342900">
              <a:buFont typeface="Wingdings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crosslinks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N_stars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*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N_stars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 </a:t>
            </a:r>
          </a:p>
          <a:p>
            <a:pPr marL="908540" lvl="1" indent="-342900">
              <a:buFont typeface="Wingdings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crosslink_boundaries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N_stars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*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N_stars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* 3]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 that shows, for each bond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,j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),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whether it is bound across the [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x,y,z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] box boundaries (direction +1 or -1) </a:t>
            </a:r>
            <a:r>
              <a:rPr lang="en-US" sz="1600" dirty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*uses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crossings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6654" y="7295684"/>
            <a:ext cx="7286073" cy="2447284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drop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﻿cluster_find3d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function checks the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crosslink_boundaries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 and makes a temporary crosslinks () array of ; </a:t>
            </a:r>
            <a:r>
              <a:rPr lang="en-US" sz="1600" b="1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output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:</a:t>
            </a:r>
          </a:p>
          <a:p>
            <a:pPr marL="908540" lvl="1" indent="-342900">
              <a:buFont typeface="Wingdings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crosslink_tmp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N_stars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*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N_stars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  (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crosslinks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 where crosslinks across the boundaries have been removed</a:t>
            </a:r>
          </a:p>
          <a:p>
            <a:pPr marL="908540" lvl="1" indent="-342900">
              <a:buFont typeface="Wingdings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dropped_list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N_dropped_bonds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/2 * 5]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 that lists, for each dropped bond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i,j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),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whether it is bound across the [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x,y,z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] box boundaries (direction +1 or -1) </a:t>
            </a:r>
            <a:r>
              <a:rPr lang="mr-IN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–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, j, x, y , z]</a:t>
            </a:r>
          </a:p>
          <a:p>
            <a:pPr lvl="1" algn="ctr"/>
            <a:r>
              <a:rPr lang="en-US" sz="1600" b="1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Dropped bonds?</a:t>
            </a:r>
            <a:endParaRPr lang="en-US" sz="1600" b="1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0882" y="6172871"/>
            <a:ext cx="6631845" cy="994412"/>
          </a:xfrm>
          <a:prstGeom prst="rect">
            <a:avLst/>
          </a:prstGeom>
          <a:solidFill>
            <a:srgbClr val="0070C0">
              <a:alpha val="44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/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crossings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import_files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function checks distance between the center coordinates of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molcule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I and j across each dimension (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x,y,z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 and outputs +/- 1 if their distance is &gt; abs(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boxsize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/2)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0637" y="9622800"/>
            <a:ext cx="2257531" cy="725797"/>
          </a:xfrm>
          <a:prstGeom prst="rect">
            <a:avLst/>
          </a:prstGeom>
          <a:solidFill>
            <a:srgbClr val="D77177">
              <a:alpha val="43922"/>
            </a:srgbClr>
          </a:solidFill>
          <a:ln>
            <a:solidFill>
              <a:srgbClr val="D771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/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no percolation (END)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08723" y="9611801"/>
            <a:ext cx="1510552" cy="725797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/>
            <a:r>
              <a:rPr lang="en-US" sz="160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proceed</a:t>
            </a:r>
            <a:endParaRPr lang="en-US" sz="1600" dirty="0" smtClean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38168" y="9448946"/>
            <a:ext cx="1068075" cy="17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43011" y="9339450"/>
            <a:ext cx="1365712" cy="283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7733" y="931828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Medium" charset="0"/>
                <a:ea typeface="Avenir Next Medium" charset="0"/>
                <a:cs typeface="Avenir Next Medium" charset="0"/>
              </a:rPr>
              <a:t>no</a:t>
            </a:r>
            <a:endParaRPr lang="en-US" sz="18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5867" y="926428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Medium" charset="0"/>
                <a:ea typeface="Avenir Next Medium" charset="0"/>
                <a:cs typeface="Avenir Next Medium" charset="0"/>
              </a:rPr>
              <a:t>yes</a:t>
            </a:r>
            <a:endParaRPr lang="en-US" sz="18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4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702" y="283659"/>
            <a:ext cx="7831080" cy="5640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Steps : </a:t>
            </a:r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neighbours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/clusters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654" y="949705"/>
            <a:ext cx="3491557" cy="1610854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store_neighbours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cluster_find3d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using the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crosslinks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(or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crosslinks_tmp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 info, makes an array with a list of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neighbours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for every star (see example)</a:t>
            </a:r>
            <a:endParaRPr lang="en-US" sz="1600" dirty="0" smtClean="0">
              <a:solidFill>
                <a:schemeClr val="tx1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6654" y="6124255"/>
            <a:ext cx="4785930" cy="1357727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cluster_find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cluster_find3d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function makes an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N_stars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 where each star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is assigned a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colorID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; </a:t>
            </a:r>
            <a:r>
              <a:rPr lang="en-US" sz="1600" b="1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output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:</a:t>
            </a:r>
          </a:p>
          <a:p>
            <a:pPr marL="908540" lvl="1" indent="-342900">
              <a:buFont typeface="Wingdings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list_color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Ncolors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-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 *uses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coloring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6129" y="7406942"/>
            <a:ext cx="5302984" cy="1036422"/>
          </a:xfrm>
          <a:prstGeom prst="rect">
            <a:avLst/>
          </a:prstGeom>
          <a:solidFill>
            <a:srgbClr val="0070C0">
              <a:alpha val="44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/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coloring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import_files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recursive function, assigns the same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colorID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to stars that are connected (i.e. part of the same cluster)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2080" y="1109126"/>
          <a:ext cx="3812615" cy="335642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2523"/>
                <a:gridCol w="762523"/>
                <a:gridCol w="762523"/>
                <a:gridCol w="762523"/>
                <a:gridCol w="762523"/>
              </a:tblGrid>
              <a:tr h="394581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star</a:t>
                      </a:r>
                      <a:r>
                        <a:rPr lang="en-US" sz="1100" b="0" i="0" baseline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ID</a:t>
                      </a:r>
                      <a:endParaRPr lang="en-US" sz="1100" b="0" i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bound star ID (1)</a:t>
                      </a:r>
                      <a:endParaRPr lang="en-US" sz="1100" b="0" i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bound star ID (2)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bound star ID (</a:t>
                      </a:r>
                      <a:r>
                        <a:rPr lang="mr-IN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…</a:t>
                      </a:r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bound star ID (max)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3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3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3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4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7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5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6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7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4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5462972" y="1309993"/>
            <a:ext cx="0" cy="22938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7202634" y="-101661"/>
            <a:ext cx="94869" cy="2072653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661549" y="669747"/>
            <a:ext cx="3190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number </a:t>
            </a:r>
            <a:r>
              <a:rPr lang="en-US" sz="1200" smtClean="0">
                <a:latin typeface="Avenir Next" charset="0"/>
                <a:ea typeface="Avenir Next" charset="0"/>
                <a:cs typeface="Avenir Next" charset="0"/>
              </a:rPr>
              <a:t>of arms 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(maximum bonds per star)</a:t>
            </a:r>
            <a:endParaRPr lang="en-US" sz="1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190702" y="5637875"/>
            <a:ext cx="7831080" cy="564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8999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*</a:t>
            </a: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colouring</a:t>
            </a:r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 algorithm:</a:t>
            </a:r>
            <a:endParaRPr lang="en-US" sz="2400" dirty="0">
              <a:latin typeface="Avenir Next" charset="0"/>
              <a:ea typeface="Avenir Next" charset="0"/>
              <a:cs typeface="Avenir Next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310556" y="2750551"/>
            <a:ext cx="2273060" cy="1676729"/>
            <a:chOff x="871370" y="2655695"/>
            <a:chExt cx="2805241" cy="2069294"/>
          </a:xfrm>
        </p:grpSpPr>
        <p:grpSp>
          <p:nvGrpSpPr>
            <p:cNvPr id="77" name="Group 76"/>
            <p:cNvGrpSpPr/>
            <p:nvPr/>
          </p:nvGrpSpPr>
          <p:grpSpPr>
            <a:xfrm>
              <a:off x="1383717" y="2655695"/>
              <a:ext cx="2292894" cy="2058126"/>
              <a:chOff x="1026653" y="2664160"/>
              <a:chExt cx="2292894" cy="2058126"/>
            </a:xfrm>
          </p:grpSpPr>
          <p:sp>
            <p:nvSpPr>
              <p:cNvPr id="81" name="Diamond 80"/>
              <p:cNvSpPr/>
              <p:nvPr/>
            </p:nvSpPr>
            <p:spPr>
              <a:xfrm>
                <a:off x="1026653" y="3637713"/>
                <a:ext cx="616201" cy="616201"/>
              </a:xfrm>
              <a:prstGeom prst="diamond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2" name="Diamond 81"/>
              <p:cNvSpPr/>
              <p:nvPr/>
            </p:nvSpPr>
            <p:spPr>
              <a:xfrm>
                <a:off x="2703346" y="3883992"/>
                <a:ext cx="616201" cy="616201"/>
              </a:xfrm>
              <a:prstGeom prst="diamond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83" name="Diamond 82"/>
              <p:cNvSpPr/>
              <p:nvPr/>
            </p:nvSpPr>
            <p:spPr>
              <a:xfrm>
                <a:off x="1640542" y="2664160"/>
                <a:ext cx="616201" cy="616201"/>
              </a:xfrm>
              <a:prstGeom prst="diamond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84" name="Diamond 83"/>
              <p:cNvSpPr/>
              <p:nvPr/>
            </p:nvSpPr>
            <p:spPr>
              <a:xfrm>
                <a:off x="2631532" y="2894358"/>
                <a:ext cx="616201" cy="616201"/>
              </a:xfrm>
              <a:prstGeom prst="diamond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2256743" y="2972261"/>
                <a:ext cx="374789" cy="230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948643" y="3280361"/>
                <a:ext cx="754703" cy="911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1334754" y="2972261"/>
                <a:ext cx="305788" cy="665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1642854" y="3510559"/>
                <a:ext cx="1296779" cy="435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Diamond 88"/>
              <p:cNvSpPr/>
              <p:nvPr/>
            </p:nvSpPr>
            <p:spPr>
              <a:xfrm>
                <a:off x="1779044" y="4106085"/>
                <a:ext cx="616201" cy="616201"/>
              </a:xfrm>
              <a:prstGeom prst="diamond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sp>
          <p:nvSpPr>
            <p:cNvPr id="78" name="Diamond 77"/>
            <p:cNvSpPr/>
            <p:nvPr/>
          </p:nvSpPr>
          <p:spPr>
            <a:xfrm>
              <a:off x="903706" y="4108788"/>
              <a:ext cx="616201" cy="616201"/>
            </a:xfrm>
            <a:prstGeom prst="diamond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9" name="Diamond 78"/>
            <p:cNvSpPr/>
            <p:nvPr/>
          </p:nvSpPr>
          <p:spPr>
            <a:xfrm>
              <a:off x="871370" y="2982116"/>
              <a:ext cx="616201" cy="616201"/>
            </a:xfrm>
            <a:prstGeom prst="diamond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1519907" y="4405721"/>
              <a:ext cx="616201" cy="11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120424" y="5593344"/>
            <a:ext cx="2385378" cy="1763442"/>
            <a:chOff x="6120424" y="5593344"/>
            <a:chExt cx="2385378" cy="1763442"/>
          </a:xfrm>
        </p:grpSpPr>
        <p:grpSp>
          <p:nvGrpSpPr>
            <p:cNvPr id="61" name="Group 60"/>
            <p:cNvGrpSpPr/>
            <p:nvPr/>
          </p:nvGrpSpPr>
          <p:grpSpPr>
            <a:xfrm>
              <a:off x="6120424" y="5593344"/>
              <a:ext cx="2273060" cy="1676729"/>
              <a:chOff x="871370" y="2655695"/>
              <a:chExt cx="2805241" cy="2069294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383717" y="2655695"/>
                <a:ext cx="2292894" cy="2058126"/>
                <a:chOff x="1026653" y="2664160"/>
                <a:chExt cx="2292894" cy="2058126"/>
              </a:xfrm>
            </p:grpSpPr>
            <p:sp>
              <p:nvSpPr>
                <p:cNvPr id="66" name="Diamond 65"/>
                <p:cNvSpPr/>
                <p:nvPr/>
              </p:nvSpPr>
              <p:spPr>
                <a:xfrm>
                  <a:off x="1026653" y="3637713"/>
                  <a:ext cx="616201" cy="616201"/>
                </a:xfrm>
                <a:prstGeom prst="diamond">
                  <a:avLst/>
                </a:prstGeom>
                <a:solidFill>
                  <a:schemeClr val="accent1">
                    <a:alpha val="6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67" name="Diamond 66"/>
                <p:cNvSpPr/>
                <p:nvPr/>
              </p:nvSpPr>
              <p:spPr>
                <a:xfrm>
                  <a:off x="2703346" y="3883992"/>
                  <a:ext cx="616201" cy="616201"/>
                </a:xfrm>
                <a:prstGeom prst="diamond">
                  <a:avLst/>
                </a:prstGeom>
                <a:solidFill>
                  <a:schemeClr val="accent1">
                    <a:alpha val="6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68" name="Diamond 67"/>
                <p:cNvSpPr/>
                <p:nvPr/>
              </p:nvSpPr>
              <p:spPr>
                <a:xfrm>
                  <a:off x="1640542" y="2664160"/>
                  <a:ext cx="616201" cy="616201"/>
                </a:xfrm>
                <a:prstGeom prst="diamond">
                  <a:avLst/>
                </a:prstGeom>
                <a:solidFill>
                  <a:schemeClr val="accent1">
                    <a:alpha val="6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69" name="Diamond 68"/>
                <p:cNvSpPr/>
                <p:nvPr/>
              </p:nvSpPr>
              <p:spPr>
                <a:xfrm>
                  <a:off x="2631532" y="2894358"/>
                  <a:ext cx="616201" cy="616201"/>
                </a:xfrm>
                <a:prstGeom prst="diamond">
                  <a:avLst/>
                </a:prstGeom>
                <a:solidFill>
                  <a:schemeClr val="accent1">
                    <a:alpha val="6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256743" y="2972261"/>
                  <a:ext cx="374789" cy="23019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948643" y="3280361"/>
                  <a:ext cx="754703" cy="9117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H="1">
                  <a:off x="1334754" y="2972261"/>
                  <a:ext cx="305788" cy="6654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1642854" y="3510559"/>
                  <a:ext cx="1296779" cy="4352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Diamond 73"/>
                <p:cNvSpPr/>
                <p:nvPr/>
              </p:nvSpPr>
              <p:spPr>
                <a:xfrm>
                  <a:off x="1779044" y="4106085"/>
                  <a:ext cx="616201" cy="616201"/>
                </a:xfrm>
                <a:prstGeom prst="diamond">
                  <a:avLst/>
                </a:prstGeom>
                <a:solidFill>
                  <a:srgbClr val="CC9B01">
                    <a:alpha val="6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sp>
            <p:nvSpPr>
              <p:cNvPr id="63" name="Diamond 62"/>
              <p:cNvSpPr/>
              <p:nvPr/>
            </p:nvSpPr>
            <p:spPr>
              <a:xfrm>
                <a:off x="903706" y="4108788"/>
                <a:ext cx="616201" cy="616201"/>
              </a:xfrm>
              <a:prstGeom prst="diamond">
                <a:avLst/>
              </a:prstGeom>
              <a:solidFill>
                <a:srgbClr val="CC9B01">
                  <a:alpha val="6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64" name="Diamond 63"/>
              <p:cNvSpPr/>
              <p:nvPr/>
            </p:nvSpPr>
            <p:spPr>
              <a:xfrm>
                <a:off x="871370" y="2982116"/>
                <a:ext cx="616201" cy="616201"/>
              </a:xfrm>
              <a:prstGeom prst="diamond">
                <a:avLst/>
              </a:prstGeom>
              <a:solidFill>
                <a:srgbClr val="BAA1C4">
                  <a:alpha val="6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V="1">
                <a:off x="1519907" y="4405721"/>
                <a:ext cx="616201" cy="11168"/>
              </a:xfrm>
              <a:prstGeom prst="line">
                <a:avLst/>
              </a:prstGeom>
              <a:solidFill>
                <a:srgbClr val="CC9B01">
                  <a:alpha val="61000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90"/>
            <p:cNvSpPr/>
            <p:nvPr/>
          </p:nvSpPr>
          <p:spPr>
            <a:xfrm>
              <a:off x="8231368" y="6851154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1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180453" y="6035175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1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54973" y="6638877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1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350120" y="5860030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1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71869" y="7020504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accent4">
                      <a:lumMod val="75000"/>
                    </a:schemeClr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2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3381" y="7049009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accent4">
                      <a:lumMod val="75000"/>
                    </a:schemeClr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2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420840" y="6141603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AD8AC4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3</a:t>
              </a:r>
              <a:endParaRPr lang="en-US" sz="1400" dirty="0">
                <a:solidFill>
                  <a:srgbClr val="AD8AC4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7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702" y="283659"/>
            <a:ext cx="7831080" cy="5640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Steps : </a:t>
            </a:r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neighbours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/clusters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35" y="1327419"/>
            <a:ext cx="6514393" cy="4382283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molid_to_clusterid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cluster_find3d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uses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list_color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to change the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starID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in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dropped_list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(see 4.) to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clusterID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(i.e. color); returns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dropped_list</a:t>
            </a:r>
            <a:endParaRPr lang="en-US" sz="1600" dirty="0" smtClean="0">
              <a:solidFill>
                <a:schemeClr val="tx1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neighbour_clusters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(in 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cluster_find3d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similar to 5., uses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dropped_list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to form a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neighbour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list of clusters connected across the boundaries; ; </a:t>
            </a:r>
            <a:r>
              <a:rPr lang="en-US" sz="1600" b="1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output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:</a:t>
            </a:r>
          </a:p>
          <a:p>
            <a:pPr marL="908540" lvl="1" indent="-342900">
              <a:buFont typeface="Wingdings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Cneighbors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mr-IN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–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Nclusters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*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max_links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 with a list of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neighbours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for every cluster </a:t>
            </a:r>
          </a:p>
          <a:p>
            <a:pPr marL="908540" lvl="1" indent="-342900">
              <a:buFont typeface="Wingdings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Ccrossings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Nclusters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*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max_links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* 3]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 that shows across what [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x,y,z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] box boundaries (direction +1 or -1) each ”bond” is, for each ”bond” between two clusters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and j (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x,y,z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crossing is found at position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i,j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]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in the array)</a:t>
            </a:r>
            <a:endParaRPr lang="en-US" sz="1600" dirty="0" smtClean="0">
              <a:solidFill>
                <a:schemeClr val="tx1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  <a:p>
            <a:pPr marL="908540" lvl="1" indent="-342900">
              <a:buFont typeface="Wingdings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edges_list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- [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Nclusters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*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max_links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array, same shape as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Cneighbors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, but contains the id of the linkers (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edges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 between clusters (across the boundary)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190702" y="840532"/>
            <a:ext cx="7831080" cy="564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8999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*reintroduce dropped bonds, make </a:t>
            </a: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neighbours</a:t>
            </a:r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 list:</a:t>
            </a:r>
            <a:endParaRPr lang="en-US" sz="2400" dirty="0">
              <a:latin typeface="Avenir Next" charset="0"/>
              <a:ea typeface="Avenir Next" charset="0"/>
              <a:cs typeface="Avenir Next" charset="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60921"/>
              </p:ext>
            </p:extLst>
          </p:nvPr>
        </p:nvGraphicFramePr>
        <p:xfrm>
          <a:off x="851521" y="6109156"/>
          <a:ext cx="3050092" cy="17781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2523"/>
                <a:gridCol w="762523"/>
                <a:gridCol w="762523"/>
                <a:gridCol w="762523"/>
              </a:tblGrid>
              <a:tr h="394581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cluster</a:t>
                      </a:r>
                      <a:r>
                        <a:rPr lang="en-US" sz="1100" b="0" i="0" baseline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ID</a:t>
                      </a:r>
                      <a:endParaRPr lang="en-US" sz="1100" b="0" i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bound cluster ID (1)</a:t>
                      </a:r>
                      <a:endParaRPr lang="en-US" sz="1100" b="0" i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bound cluster ID (2)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bound cluster ID (max)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3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3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3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1476320" y="5647491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Cneighbors</a:t>
            </a:r>
            <a:r>
              <a:rPr lang="en-US" sz="24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n-US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76577"/>
              </p:ext>
            </p:extLst>
          </p:nvPr>
        </p:nvGraphicFramePr>
        <p:xfrm>
          <a:off x="851521" y="8553576"/>
          <a:ext cx="3050092" cy="17781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2523"/>
                <a:gridCol w="762523"/>
                <a:gridCol w="762523"/>
                <a:gridCol w="762523"/>
              </a:tblGrid>
              <a:tr h="394581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cluster</a:t>
                      </a:r>
                      <a:r>
                        <a:rPr lang="en-US" sz="1100" b="0" i="0" baseline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ID</a:t>
                      </a:r>
                      <a:endParaRPr lang="en-US" sz="1100" b="0" i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bound cluster ID (1)</a:t>
                      </a:r>
                      <a:endParaRPr lang="en-US" sz="1100" b="0" i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bound cluster ID (2)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bound cluster ID (max)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[1,</a:t>
                      </a:r>
                      <a:r>
                        <a:rPr lang="en-US" baseline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0]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[0,0]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[0,0]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[0,-1]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[0,0]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[0,0]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3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[-1,</a:t>
                      </a:r>
                      <a:r>
                        <a:rPr lang="en-US" baseline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0]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[0,1]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[0,0]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5" name="Rectangle 124"/>
          <p:cNvSpPr/>
          <p:nvPr/>
        </p:nvSpPr>
        <p:spPr>
          <a:xfrm>
            <a:off x="1476320" y="8091911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Ccrossings</a:t>
            </a:r>
            <a:r>
              <a:rPr lang="en-US" sz="24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n-US" dirty="0"/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87600"/>
              </p:ext>
            </p:extLst>
          </p:nvPr>
        </p:nvGraphicFramePr>
        <p:xfrm>
          <a:off x="4720218" y="8553576"/>
          <a:ext cx="3050092" cy="161046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2523"/>
                <a:gridCol w="762523"/>
                <a:gridCol w="762523"/>
                <a:gridCol w="762523"/>
              </a:tblGrid>
              <a:tr h="394581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cluster</a:t>
                      </a:r>
                      <a:r>
                        <a:rPr lang="en-US" sz="1100" b="0" i="0" baseline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ID</a:t>
                      </a:r>
                      <a:endParaRPr lang="en-US" sz="1100" b="0" i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link</a:t>
                      </a:r>
                    </a:p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ID (1)</a:t>
                      </a:r>
                      <a:endParaRPr lang="en-US" sz="1100" b="0" i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link</a:t>
                      </a:r>
                    </a:p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ID (2)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link</a:t>
                      </a:r>
                    </a:p>
                    <a:p>
                      <a:r>
                        <a:rPr lang="en-US" sz="1100" b="0" i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ID (max)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  <a:tr h="3945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3</a:t>
                      </a:r>
                      <a:endParaRPr lang="en-US" b="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-1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" name="Rectangle 126"/>
          <p:cNvSpPr/>
          <p:nvPr/>
        </p:nvSpPr>
        <p:spPr>
          <a:xfrm>
            <a:off x="5345017" y="809191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edges_list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4864498" y="5878323"/>
            <a:ext cx="2318228" cy="1932634"/>
            <a:chOff x="4643273" y="5648553"/>
            <a:chExt cx="2318228" cy="1932634"/>
          </a:xfrm>
        </p:grpSpPr>
        <p:grpSp>
          <p:nvGrpSpPr>
            <p:cNvPr id="117" name="Group 116"/>
            <p:cNvGrpSpPr/>
            <p:nvPr/>
          </p:nvGrpSpPr>
          <p:grpSpPr>
            <a:xfrm>
              <a:off x="4643273" y="5648553"/>
              <a:ext cx="1750911" cy="1932634"/>
              <a:chOff x="7177868" y="7363684"/>
              <a:chExt cx="1750911" cy="1932634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180453" y="7998995"/>
                <a:ext cx="499302" cy="495945"/>
              </a:xfrm>
              <a:prstGeom prst="ellipse">
                <a:avLst/>
              </a:prstGeom>
              <a:solidFill>
                <a:srgbClr val="8DA9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1</a:t>
                </a:r>
                <a:endParaRPr lang="en-US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434497" y="7708858"/>
                <a:ext cx="499302" cy="495945"/>
              </a:xfrm>
              <a:prstGeom prst="ellipse">
                <a:avLst/>
              </a:prstGeom>
              <a:solidFill>
                <a:srgbClr val="BAA1C4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3</a:t>
                </a:r>
                <a:endParaRPr lang="en-US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7512360" y="8525368"/>
                <a:ext cx="499302" cy="495945"/>
              </a:xfrm>
              <a:prstGeom prst="ellipse">
                <a:avLst/>
              </a:prstGeom>
              <a:solidFill>
                <a:srgbClr val="E0C276"/>
              </a:solidFill>
              <a:ln>
                <a:solidFill>
                  <a:srgbClr val="CC9B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2</a:t>
                </a:r>
                <a:endParaRPr lang="en-US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282654" y="7512636"/>
                <a:ext cx="1540962" cy="16468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8679755" y="7924614"/>
                <a:ext cx="172604" cy="200483"/>
              </a:xfrm>
              <a:custGeom>
                <a:avLst/>
                <a:gdLst>
                  <a:gd name="connsiteX0" fmla="*/ 0 w 313508"/>
                  <a:gd name="connsiteY0" fmla="*/ 261257 h 261257"/>
                  <a:gd name="connsiteX1" fmla="*/ 34834 w 313508"/>
                  <a:gd name="connsiteY1" fmla="*/ 252549 h 261257"/>
                  <a:gd name="connsiteX2" fmla="*/ 69668 w 313508"/>
                  <a:gd name="connsiteY2" fmla="*/ 209006 h 261257"/>
                  <a:gd name="connsiteX3" fmla="*/ 95794 w 313508"/>
                  <a:gd name="connsiteY3" fmla="*/ 200297 h 261257"/>
                  <a:gd name="connsiteX4" fmla="*/ 130628 w 313508"/>
                  <a:gd name="connsiteY4" fmla="*/ 174171 h 261257"/>
                  <a:gd name="connsiteX5" fmla="*/ 174171 w 313508"/>
                  <a:gd name="connsiteY5" fmla="*/ 148046 h 261257"/>
                  <a:gd name="connsiteX6" fmla="*/ 200297 w 313508"/>
                  <a:gd name="connsiteY6" fmla="*/ 113211 h 261257"/>
                  <a:gd name="connsiteX7" fmla="*/ 235131 w 313508"/>
                  <a:gd name="connsiteY7" fmla="*/ 78377 h 261257"/>
                  <a:gd name="connsiteX8" fmla="*/ 287383 w 313508"/>
                  <a:gd name="connsiteY8" fmla="*/ 43543 h 261257"/>
                  <a:gd name="connsiteX9" fmla="*/ 313508 w 313508"/>
                  <a:gd name="connsiteY9" fmla="*/ 0 h 26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3508" h="261257">
                    <a:moveTo>
                      <a:pt x="0" y="261257"/>
                    </a:moveTo>
                    <a:cubicBezTo>
                      <a:pt x="11611" y="258354"/>
                      <a:pt x="24129" y="257902"/>
                      <a:pt x="34834" y="252549"/>
                    </a:cubicBezTo>
                    <a:cubicBezTo>
                      <a:pt x="58503" y="240714"/>
                      <a:pt x="49161" y="225411"/>
                      <a:pt x="69668" y="209006"/>
                    </a:cubicBezTo>
                    <a:cubicBezTo>
                      <a:pt x="76836" y="203271"/>
                      <a:pt x="87085" y="203200"/>
                      <a:pt x="95794" y="200297"/>
                    </a:cubicBezTo>
                    <a:cubicBezTo>
                      <a:pt x="107405" y="191588"/>
                      <a:pt x="118551" y="182222"/>
                      <a:pt x="130628" y="174171"/>
                    </a:cubicBezTo>
                    <a:cubicBezTo>
                      <a:pt x="144712" y="164782"/>
                      <a:pt x="161433" y="159192"/>
                      <a:pt x="174171" y="148046"/>
                    </a:cubicBezTo>
                    <a:cubicBezTo>
                      <a:pt x="185094" y="138488"/>
                      <a:pt x="190739" y="124134"/>
                      <a:pt x="200297" y="113211"/>
                    </a:cubicBezTo>
                    <a:cubicBezTo>
                      <a:pt x="211110" y="100853"/>
                      <a:pt x="222308" y="88635"/>
                      <a:pt x="235131" y="78377"/>
                    </a:cubicBezTo>
                    <a:cubicBezTo>
                      <a:pt x="251477" y="65300"/>
                      <a:pt x="287383" y="43543"/>
                      <a:pt x="287383" y="43543"/>
                    </a:cubicBezTo>
                    <a:cubicBezTo>
                      <a:pt x="308400" y="12016"/>
                      <a:pt x="300119" y="26779"/>
                      <a:pt x="313508" y="0"/>
                    </a:cubicBezTo>
                  </a:path>
                </a:pathLst>
              </a:custGeom>
              <a:noFill/>
              <a:ln w="254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 flipV="1">
                <a:off x="7187842" y="7785462"/>
                <a:ext cx="257007" cy="139152"/>
              </a:xfrm>
              <a:custGeom>
                <a:avLst/>
                <a:gdLst>
                  <a:gd name="connsiteX0" fmla="*/ 0 w 313508"/>
                  <a:gd name="connsiteY0" fmla="*/ 261257 h 261257"/>
                  <a:gd name="connsiteX1" fmla="*/ 34834 w 313508"/>
                  <a:gd name="connsiteY1" fmla="*/ 252549 h 261257"/>
                  <a:gd name="connsiteX2" fmla="*/ 69668 w 313508"/>
                  <a:gd name="connsiteY2" fmla="*/ 209006 h 261257"/>
                  <a:gd name="connsiteX3" fmla="*/ 95794 w 313508"/>
                  <a:gd name="connsiteY3" fmla="*/ 200297 h 261257"/>
                  <a:gd name="connsiteX4" fmla="*/ 130628 w 313508"/>
                  <a:gd name="connsiteY4" fmla="*/ 174171 h 261257"/>
                  <a:gd name="connsiteX5" fmla="*/ 174171 w 313508"/>
                  <a:gd name="connsiteY5" fmla="*/ 148046 h 261257"/>
                  <a:gd name="connsiteX6" fmla="*/ 200297 w 313508"/>
                  <a:gd name="connsiteY6" fmla="*/ 113211 h 261257"/>
                  <a:gd name="connsiteX7" fmla="*/ 235131 w 313508"/>
                  <a:gd name="connsiteY7" fmla="*/ 78377 h 261257"/>
                  <a:gd name="connsiteX8" fmla="*/ 287383 w 313508"/>
                  <a:gd name="connsiteY8" fmla="*/ 43543 h 261257"/>
                  <a:gd name="connsiteX9" fmla="*/ 313508 w 313508"/>
                  <a:gd name="connsiteY9" fmla="*/ 0 h 26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3508" h="261257">
                    <a:moveTo>
                      <a:pt x="0" y="261257"/>
                    </a:moveTo>
                    <a:cubicBezTo>
                      <a:pt x="11611" y="258354"/>
                      <a:pt x="24129" y="257902"/>
                      <a:pt x="34834" y="252549"/>
                    </a:cubicBezTo>
                    <a:cubicBezTo>
                      <a:pt x="58503" y="240714"/>
                      <a:pt x="49161" y="225411"/>
                      <a:pt x="69668" y="209006"/>
                    </a:cubicBezTo>
                    <a:cubicBezTo>
                      <a:pt x="76836" y="203271"/>
                      <a:pt x="87085" y="203200"/>
                      <a:pt x="95794" y="200297"/>
                    </a:cubicBezTo>
                    <a:cubicBezTo>
                      <a:pt x="107405" y="191588"/>
                      <a:pt x="118551" y="182222"/>
                      <a:pt x="130628" y="174171"/>
                    </a:cubicBezTo>
                    <a:cubicBezTo>
                      <a:pt x="144712" y="164782"/>
                      <a:pt x="161433" y="159192"/>
                      <a:pt x="174171" y="148046"/>
                    </a:cubicBezTo>
                    <a:cubicBezTo>
                      <a:pt x="185094" y="138488"/>
                      <a:pt x="190739" y="124134"/>
                      <a:pt x="200297" y="113211"/>
                    </a:cubicBezTo>
                    <a:cubicBezTo>
                      <a:pt x="211110" y="100853"/>
                      <a:pt x="222308" y="88635"/>
                      <a:pt x="235131" y="78377"/>
                    </a:cubicBezTo>
                    <a:cubicBezTo>
                      <a:pt x="251477" y="65300"/>
                      <a:pt x="287383" y="43543"/>
                      <a:pt x="287383" y="43543"/>
                    </a:cubicBezTo>
                    <a:cubicBezTo>
                      <a:pt x="308400" y="12016"/>
                      <a:pt x="300119" y="26779"/>
                      <a:pt x="313508" y="0"/>
                    </a:cubicBezTo>
                  </a:path>
                </a:pathLst>
              </a:custGeom>
              <a:noFill/>
              <a:ln w="254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 flipH="1" flipV="1">
                <a:off x="7792022" y="9036343"/>
                <a:ext cx="45719" cy="259975"/>
              </a:xfrm>
              <a:custGeom>
                <a:avLst/>
                <a:gdLst>
                  <a:gd name="connsiteX0" fmla="*/ 0 w 313508"/>
                  <a:gd name="connsiteY0" fmla="*/ 261257 h 261257"/>
                  <a:gd name="connsiteX1" fmla="*/ 34834 w 313508"/>
                  <a:gd name="connsiteY1" fmla="*/ 252549 h 261257"/>
                  <a:gd name="connsiteX2" fmla="*/ 69668 w 313508"/>
                  <a:gd name="connsiteY2" fmla="*/ 209006 h 261257"/>
                  <a:gd name="connsiteX3" fmla="*/ 95794 w 313508"/>
                  <a:gd name="connsiteY3" fmla="*/ 200297 h 261257"/>
                  <a:gd name="connsiteX4" fmla="*/ 130628 w 313508"/>
                  <a:gd name="connsiteY4" fmla="*/ 174171 h 261257"/>
                  <a:gd name="connsiteX5" fmla="*/ 174171 w 313508"/>
                  <a:gd name="connsiteY5" fmla="*/ 148046 h 261257"/>
                  <a:gd name="connsiteX6" fmla="*/ 200297 w 313508"/>
                  <a:gd name="connsiteY6" fmla="*/ 113211 h 261257"/>
                  <a:gd name="connsiteX7" fmla="*/ 235131 w 313508"/>
                  <a:gd name="connsiteY7" fmla="*/ 78377 h 261257"/>
                  <a:gd name="connsiteX8" fmla="*/ 287383 w 313508"/>
                  <a:gd name="connsiteY8" fmla="*/ 43543 h 261257"/>
                  <a:gd name="connsiteX9" fmla="*/ 313508 w 313508"/>
                  <a:gd name="connsiteY9" fmla="*/ 0 h 26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3508" h="261257">
                    <a:moveTo>
                      <a:pt x="0" y="261257"/>
                    </a:moveTo>
                    <a:cubicBezTo>
                      <a:pt x="11611" y="258354"/>
                      <a:pt x="24129" y="257902"/>
                      <a:pt x="34834" y="252549"/>
                    </a:cubicBezTo>
                    <a:cubicBezTo>
                      <a:pt x="58503" y="240714"/>
                      <a:pt x="49161" y="225411"/>
                      <a:pt x="69668" y="209006"/>
                    </a:cubicBezTo>
                    <a:cubicBezTo>
                      <a:pt x="76836" y="203271"/>
                      <a:pt x="87085" y="203200"/>
                      <a:pt x="95794" y="200297"/>
                    </a:cubicBezTo>
                    <a:cubicBezTo>
                      <a:pt x="107405" y="191588"/>
                      <a:pt x="118551" y="182222"/>
                      <a:pt x="130628" y="174171"/>
                    </a:cubicBezTo>
                    <a:cubicBezTo>
                      <a:pt x="144712" y="164782"/>
                      <a:pt x="161433" y="159192"/>
                      <a:pt x="174171" y="148046"/>
                    </a:cubicBezTo>
                    <a:cubicBezTo>
                      <a:pt x="185094" y="138488"/>
                      <a:pt x="190739" y="124134"/>
                      <a:pt x="200297" y="113211"/>
                    </a:cubicBezTo>
                    <a:cubicBezTo>
                      <a:pt x="211110" y="100853"/>
                      <a:pt x="222308" y="88635"/>
                      <a:pt x="235131" y="78377"/>
                    </a:cubicBezTo>
                    <a:cubicBezTo>
                      <a:pt x="251477" y="65300"/>
                      <a:pt x="287383" y="43543"/>
                      <a:pt x="287383" y="43543"/>
                    </a:cubicBezTo>
                    <a:cubicBezTo>
                      <a:pt x="308400" y="12016"/>
                      <a:pt x="300119" y="26779"/>
                      <a:pt x="313508" y="0"/>
                    </a:cubicBezTo>
                  </a:path>
                </a:pathLst>
              </a:custGeom>
              <a:noFill/>
              <a:ln w="254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 flipH="1" flipV="1">
                <a:off x="7769125" y="7363684"/>
                <a:ext cx="45719" cy="330144"/>
              </a:xfrm>
              <a:custGeom>
                <a:avLst/>
                <a:gdLst>
                  <a:gd name="connsiteX0" fmla="*/ 0 w 313508"/>
                  <a:gd name="connsiteY0" fmla="*/ 261257 h 261257"/>
                  <a:gd name="connsiteX1" fmla="*/ 34834 w 313508"/>
                  <a:gd name="connsiteY1" fmla="*/ 252549 h 261257"/>
                  <a:gd name="connsiteX2" fmla="*/ 69668 w 313508"/>
                  <a:gd name="connsiteY2" fmla="*/ 209006 h 261257"/>
                  <a:gd name="connsiteX3" fmla="*/ 95794 w 313508"/>
                  <a:gd name="connsiteY3" fmla="*/ 200297 h 261257"/>
                  <a:gd name="connsiteX4" fmla="*/ 130628 w 313508"/>
                  <a:gd name="connsiteY4" fmla="*/ 174171 h 261257"/>
                  <a:gd name="connsiteX5" fmla="*/ 174171 w 313508"/>
                  <a:gd name="connsiteY5" fmla="*/ 148046 h 261257"/>
                  <a:gd name="connsiteX6" fmla="*/ 200297 w 313508"/>
                  <a:gd name="connsiteY6" fmla="*/ 113211 h 261257"/>
                  <a:gd name="connsiteX7" fmla="*/ 235131 w 313508"/>
                  <a:gd name="connsiteY7" fmla="*/ 78377 h 261257"/>
                  <a:gd name="connsiteX8" fmla="*/ 287383 w 313508"/>
                  <a:gd name="connsiteY8" fmla="*/ 43543 h 261257"/>
                  <a:gd name="connsiteX9" fmla="*/ 313508 w 313508"/>
                  <a:gd name="connsiteY9" fmla="*/ 0 h 26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3508" h="261257">
                    <a:moveTo>
                      <a:pt x="0" y="261257"/>
                    </a:moveTo>
                    <a:cubicBezTo>
                      <a:pt x="11611" y="258354"/>
                      <a:pt x="24129" y="257902"/>
                      <a:pt x="34834" y="252549"/>
                    </a:cubicBezTo>
                    <a:cubicBezTo>
                      <a:pt x="58503" y="240714"/>
                      <a:pt x="49161" y="225411"/>
                      <a:pt x="69668" y="209006"/>
                    </a:cubicBezTo>
                    <a:cubicBezTo>
                      <a:pt x="76836" y="203271"/>
                      <a:pt x="87085" y="203200"/>
                      <a:pt x="95794" y="200297"/>
                    </a:cubicBezTo>
                    <a:cubicBezTo>
                      <a:pt x="107405" y="191588"/>
                      <a:pt x="118551" y="182222"/>
                      <a:pt x="130628" y="174171"/>
                    </a:cubicBezTo>
                    <a:cubicBezTo>
                      <a:pt x="144712" y="164782"/>
                      <a:pt x="161433" y="159192"/>
                      <a:pt x="174171" y="148046"/>
                    </a:cubicBezTo>
                    <a:cubicBezTo>
                      <a:pt x="185094" y="138488"/>
                      <a:pt x="190739" y="124134"/>
                      <a:pt x="200297" y="113211"/>
                    </a:cubicBezTo>
                    <a:cubicBezTo>
                      <a:pt x="211110" y="100853"/>
                      <a:pt x="222308" y="88635"/>
                      <a:pt x="235131" y="78377"/>
                    </a:cubicBezTo>
                    <a:cubicBezTo>
                      <a:pt x="251477" y="65300"/>
                      <a:pt x="287383" y="43543"/>
                      <a:pt x="287383" y="43543"/>
                    </a:cubicBezTo>
                    <a:cubicBezTo>
                      <a:pt x="308400" y="12016"/>
                      <a:pt x="300119" y="26779"/>
                      <a:pt x="313508" y="0"/>
                    </a:cubicBezTo>
                  </a:path>
                </a:pathLst>
              </a:custGeom>
              <a:noFill/>
              <a:ln w="254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741683" y="9103601"/>
                <a:ext cx="144459" cy="156508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719754" y="7450502"/>
                <a:ext cx="144459" cy="156508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gular Pentagon 114"/>
              <p:cNvSpPr/>
              <p:nvPr/>
            </p:nvSpPr>
            <p:spPr>
              <a:xfrm>
                <a:off x="7177868" y="7753117"/>
                <a:ext cx="180707" cy="171497"/>
              </a:xfrm>
              <a:prstGeom prst="pent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gular Pentagon 115"/>
              <p:cNvSpPr/>
              <p:nvPr/>
            </p:nvSpPr>
            <p:spPr>
              <a:xfrm>
                <a:off x="8748072" y="7853265"/>
                <a:ext cx="180707" cy="171497"/>
              </a:xfrm>
              <a:prstGeom prst="pent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6453220" y="6688877"/>
              <a:ext cx="508281" cy="738664"/>
              <a:chOff x="7817842" y="7391389"/>
              <a:chExt cx="508281" cy="738664"/>
            </a:xfrm>
          </p:grpSpPr>
          <p:sp>
            <p:nvSpPr>
              <p:cNvPr id="128" name="Regular Pentagon 127"/>
              <p:cNvSpPr/>
              <p:nvPr/>
            </p:nvSpPr>
            <p:spPr>
              <a:xfrm>
                <a:off x="7817842" y="7488989"/>
                <a:ext cx="180707" cy="171497"/>
              </a:xfrm>
              <a:prstGeom prst="pent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7829102" y="7869171"/>
                <a:ext cx="144459" cy="156508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026041" y="739138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1</a:t>
                </a:r>
                <a:endParaRPr lang="en-US" sz="18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040789" y="7760721"/>
                <a:ext cx="135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2</a:t>
                </a:r>
                <a:endParaRPr lang="en-US" sz="18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</p:grpSp>
      <p:cxnSp>
        <p:nvCxnSpPr>
          <p:cNvPr id="135" name="Straight Arrow Connector 134"/>
          <p:cNvCxnSpPr/>
          <p:nvPr/>
        </p:nvCxnSpPr>
        <p:spPr>
          <a:xfrm>
            <a:off x="5345017" y="8669445"/>
            <a:ext cx="0" cy="22938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702" y="283659"/>
            <a:ext cx="7831080" cy="5640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Steps : DFS algorithm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35" y="991957"/>
            <a:ext cx="6514393" cy="7525830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launch_dfs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DFS_cycle_finder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):            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clusters=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nodes,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linkers=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edges</a:t>
            </a:r>
          </a:p>
          <a:p>
            <a:pPr marL="965690" lvl="1" indent="-400050">
              <a:buFont typeface="+mj-lt"/>
              <a:buAutoNum type="romanLcPeriod"/>
            </a:pP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initialises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”blank” (everything set to -1) arrays: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visited_nodes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length: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Nclusters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 and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visited_edges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(length: number of edges) </a:t>
            </a:r>
          </a:p>
          <a:p>
            <a:pPr marL="965690" lvl="1" indent="-400050"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for all nodes in range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Nclusters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, checks if node was already visited: </a:t>
            </a:r>
          </a:p>
          <a:p>
            <a:pPr marL="1531330" lvl="2" indent="-400050">
              <a:buFont typeface="Wingdings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YES: skip, next node</a:t>
            </a:r>
          </a:p>
          <a:p>
            <a:pPr marL="1531330" lvl="2" indent="-400050">
              <a:buFont typeface="Wingdings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NO: proceed:</a:t>
            </a:r>
          </a:p>
          <a:p>
            <a:pPr marL="2096970" lvl="3" indent="-400050">
              <a:buFont typeface="Arial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crossing_sum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= [[0,0,0]]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- every time I start visiting a new network (that has never been visited before), I set the sum of crossings to 0 (this is a counter of how many times I’m crossing the boundaries and in which dimension and direction, as I go through the search)</a:t>
            </a:r>
          </a:p>
          <a:p>
            <a:pPr marL="2096970" lvl="3" indent="-4000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Also set to 0: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current_crossing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loops_temp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(temporary list of loops found in the current network),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discovery_timeC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(counter for when the cluster/node was ”discovered”/touched),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discovery_timeE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(counter for when the an edge was ”discovered”/touched), </a:t>
            </a:r>
          </a:p>
          <a:p>
            <a:pPr marL="2096970" lvl="3" indent="-4000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START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dfs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function (recursive) </a:t>
            </a:r>
            <a:r>
              <a:rPr lang="mr-IN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–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ends at the end of the tree</a:t>
            </a:r>
          </a:p>
          <a:p>
            <a:pPr marL="2096970" lvl="3" indent="-400050">
              <a:buFont typeface="Arial" charset="0"/>
              <a:buChar char="•"/>
            </a:pP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dfs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updates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loops,discovery_timeC,discovery_timeE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</a:p>
          <a:p>
            <a:pPr marL="2096970" lvl="3" indent="-4000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update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discovery_timeC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, add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+1</a:t>
            </a:r>
          </a:p>
          <a:p>
            <a:pPr marL="2096970" lvl="3" indent="-4000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END: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use﻿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linearly_independent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DFS_cycle_finder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)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to get the number of independent loops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52168" y="8424799"/>
            <a:ext cx="4311723" cy="561702"/>
          </a:xfrm>
          <a:prstGeom prst="rect">
            <a:avLst/>
          </a:prstGeom>
          <a:solidFill>
            <a:srgbClr val="0070C0">
              <a:alpha val="44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/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dfs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DFS_cycle_finder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 </a:t>
            </a:r>
            <a:r>
              <a:rPr lang="mr-IN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–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see code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07574" y="7050231"/>
            <a:ext cx="1032388" cy="681678"/>
            <a:chOff x="1578077" y="6327058"/>
            <a:chExt cx="1032388" cy="68167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1578077" y="6327058"/>
              <a:ext cx="10323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78077" y="6327058"/>
              <a:ext cx="0" cy="681678"/>
            </a:xfrm>
            <a:prstGeom prst="line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92534" y="9110485"/>
            <a:ext cx="6514393" cy="1474857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launch_dfs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returns the number of independent loops; does the network percolate in 3 independent directions?</a:t>
            </a:r>
          </a:p>
          <a:p>
            <a:pPr marL="908540" lvl="1" indent="-342900">
              <a:buFont typeface="Wingdings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YES: percolation!</a:t>
            </a:r>
          </a:p>
          <a:p>
            <a:pPr marL="908540" lvl="1" indent="-342900">
              <a:buFont typeface="Wingdings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NO: no percolation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&gt;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add REVERSIBLE and check percolation for each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timestep</a:t>
            </a:r>
            <a:endParaRPr lang="en-US" sz="1600" dirty="0" smtClean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702" y="283659"/>
            <a:ext cx="7831080" cy="5640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Extra: reversible bonds 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35" y="991958"/>
            <a:ext cx="6514393" cy="4463446"/>
          </a:xfrm>
          <a:prstGeom prst="rect">
            <a:avLst/>
          </a:prstGeom>
          <a:solidFill>
            <a:srgbClr val="CC9B01">
              <a:alpha val="43922"/>
            </a:srgbClr>
          </a:solidFill>
          <a:ln>
            <a:solidFill>
              <a:srgbClr val="CC9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combine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ends_to_star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mas for reversible and irreversible 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synchro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import_files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: synchronize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timesteps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of all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find desired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timestep</a:t>
            </a:r>
            <a:endParaRPr lang="en-US" sz="1600" dirty="0" smtClean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import_rev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import_reversible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: make list of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end_beads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ID that are bound (extracted </a:t>
            </a: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from the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”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revBonds_count</a:t>
            </a: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” file from LAMMPS) &gt; output: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reversible_bonds</a:t>
            </a:r>
            <a:r>
              <a:rPr lang="en-US" sz="1600" dirty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bound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map_coords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import_reversible</a:t>
            </a:r>
            <a:r>
              <a:rPr lang="en-US" sz="1600" dirty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: m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akes </a:t>
            </a: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 map from the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bead </a:t>
            </a: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id to its center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coordinates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make_revbondlist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﻿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reversible_bonds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: makes list of bonds by checking distance between all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endbeads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in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revList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uses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make_revbondlist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﻿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reversible_bonds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Inconsolata Medium" charset="0"/>
                <a:ea typeface="Inconsolata Medium" charset="0"/>
                <a:cs typeface="Inconsolata Medium" charset="0"/>
              </a:rPr>
              <a:t>)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make total list for reversible + irreversible bonds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same as for irreversible bonds, check percolation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702" y="283659"/>
            <a:ext cx="7831080" cy="5640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Steps : DFS algorithm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36670" y="1531811"/>
            <a:ext cx="7242904" cy="4559030"/>
          </a:xfrm>
          <a:prstGeom prst="rect">
            <a:avLst/>
          </a:prstGeom>
          <a:solidFill>
            <a:srgbClr val="0070C0">
              <a:alpha val="44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/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dfs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(in </a:t>
            </a:r>
            <a:r>
              <a:rPr lang="en-US" sz="1600" b="1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DFS_cycle_finder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): </a:t>
            </a:r>
          </a:p>
          <a:p>
            <a:pPr marL="400050" lvl="0" indent="-400050" defTabSz="914400"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assign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discovery_timeC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to the current(starting) node in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visited_node</a:t>
            </a:r>
            <a:endParaRPr lang="en-US" sz="1600" dirty="0" smtClean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400050" indent="-400050" defTabSz="914400"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for all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node_indices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in range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list_of_neighbors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(see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Cneighbors</a:t>
            </a:r>
            <a:r>
              <a: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table):</a:t>
            </a:r>
          </a:p>
          <a:p>
            <a:pPr marL="965690" lvl="1" indent="-400050" defTabSz="91440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extract current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neigh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and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edge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, from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Cneighbors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and </a:t>
            </a:r>
            <a:r>
              <a:rPr lang="en-US" sz="1600" dirty="0" err="1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edges_list</a:t>
            </a:r>
            <a:endParaRPr lang="en-US" sz="1600" dirty="0" smtClean="0">
              <a:solidFill>
                <a:schemeClr val="tx1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  <a:p>
            <a:pPr marL="965690" lvl="1" indent="-400050" defTabSz="91440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is edge 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!= 1?</a:t>
            </a:r>
          </a:p>
          <a:p>
            <a:pPr marL="1531330" lvl="2" indent="-400050" defTabSz="914400">
              <a:buFont typeface="Wingdings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NO: if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edge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is -1 it's a loose end (equivalent to writing (if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neigh != -1)) &gt; 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break</a:t>
            </a:r>
          </a:p>
          <a:p>
            <a:pPr marL="1531330" lvl="2" indent="-400050" defTabSz="914400">
              <a:buFont typeface="Wingdings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YES: proceed:</a:t>
            </a:r>
          </a:p>
          <a:p>
            <a:pPr marL="2096970" lvl="3" indent="-400050" defTabSz="91440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check if </a:t>
            </a:r>
            <a:r>
              <a:rPr lang="en-US" sz="1600" dirty="0" err="1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visited_edges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[edge] is -1:</a:t>
            </a:r>
          </a:p>
          <a:p>
            <a:pPr marL="2662610" lvl="4" indent="-400050" defTabSz="914400">
              <a:buFont typeface="Wingdings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NO: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neigh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is a parent of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start</a:t>
            </a: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&gt; </a:t>
            </a:r>
            <a:r>
              <a:rPr lang="en-US" sz="1600" b="1" dirty="0" smtClean="0">
                <a:solidFill>
                  <a:schemeClr val="tx1"/>
                </a:solidFill>
                <a:latin typeface="Inconsolata Medium" charset="0"/>
                <a:ea typeface="Inconsolata Medium" charset="0"/>
                <a:cs typeface="Inconsolata Medium" charset="0"/>
              </a:rPr>
              <a:t>break</a:t>
            </a:r>
          </a:p>
          <a:p>
            <a:pPr marL="2662610" lvl="4" indent="-400050" defTabSz="914400">
              <a:buFont typeface="Wingdings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YES: proceed:</a:t>
            </a:r>
          </a:p>
          <a:p>
            <a:pPr marL="3228250" lvl="5" indent="-400050" defTabSz="914400">
              <a:buFont typeface="Arial" charset="0"/>
              <a:buChar char="•"/>
            </a:pPr>
            <a:endParaRPr lang="en-US" sz="1600" dirty="0" smtClean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965690" lvl="1" indent="-400050" defTabSz="914400">
              <a:buFont typeface="Arial" charset="0"/>
              <a:buChar char="•"/>
            </a:pPr>
            <a:endParaRPr lang="en-US" sz="1600" dirty="0" smtClean="0">
              <a:solidFill>
                <a:schemeClr val="tx1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10453</TotalTime>
  <Words>1299</Words>
  <Application>Microsoft Macintosh PowerPoint</Application>
  <PresentationFormat>Custom</PresentationFormat>
  <Paragraphs>245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Avenir Black</vt:lpstr>
      <vt:lpstr>Avenir Book</vt:lpstr>
      <vt:lpstr>Avenir Next</vt:lpstr>
      <vt:lpstr>Avenir Next Demi Bold</vt:lpstr>
      <vt:lpstr>Avenir Next Medium</vt:lpstr>
      <vt:lpstr>Calibri</vt:lpstr>
      <vt:lpstr>Calibri Light</vt:lpstr>
      <vt:lpstr>Inconsolata Medium</vt:lpstr>
      <vt:lpstr>Wingdings</vt:lpstr>
      <vt:lpstr>Arial</vt:lpstr>
      <vt:lpstr>Office Theme</vt:lpstr>
      <vt:lpstr>Percolation algorithm</vt:lpstr>
      <vt:lpstr>Python files structure</vt:lpstr>
      <vt:lpstr>Steps (general)</vt:lpstr>
      <vt:lpstr>Steps: 1</vt:lpstr>
      <vt:lpstr>Steps : neighbours/clusters</vt:lpstr>
      <vt:lpstr>Steps : neighbours/clusters</vt:lpstr>
      <vt:lpstr>Steps : DFS algorithm</vt:lpstr>
      <vt:lpstr>Extra: reversible bonds </vt:lpstr>
      <vt:lpstr>Steps : DFS algorithm</vt:lpstr>
      <vt:lpstr>Clusters for testing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Percolation algorithm</dc:title>
  <dc:creator>Chiara</dc:creator>
  <cp:lastModifiedBy>Chiara</cp:lastModifiedBy>
  <cp:revision>72</cp:revision>
  <dcterms:created xsi:type="dcterms:W3CDTF">2020-02-11T15:56:31Z</dcterms:created>
  <dcterms:modified xsi:type="dcterms:W3CDTF">2020-04-21T16:17:56Z</dcterms:modified>
</cp:coreProperties>
</file>