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KLva0VI8K1ryoyOIi7qW8Y4e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D3DDD-6292-466B-A63A-4092DFF76CBD}">
  <a:tblStyle styleId="{09ED3DDD-6292-466B-A63A-4092DFF76C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Increase font size</a:t>
            </a:r>
            <a:endParaRPr/>
          </a:p>
          <a:p>
            <a:pPr indent="0" lvl="0" marL="0" rtl="0" algn="l">
              <a:lnSpc>
                <a:spcPct val="100000"/>
              </a:lnSpc>
              <a:spcBef>
                <a:spcPts val="0"/>
              </a:spcBef>
              <a:spcAft>
                <a:spcPts val="0"/>
              </a:spcAft>
              <a:buSzPts val="1100"/>
              <a:buNone/>
            </a:pPr>
            <a:r>
              <a:rPr lang="en"/>
              <a:t>Decrease words on slides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Where are the most likely risks</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How will you be taking steps to identify if those risks are going to be a problem</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How will you be taking steps to avoid known risks</a:t>
            </a:r>
            <a:endParaRPr sz="13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Testing libraries/3rd party tools early and often is a big one here</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dk1"/>
                </a:solidFill>
                <a:latin typeface="Lato"/>
                <a:ea typeface="Lato"/>
                <a:cs typeface="Lato"/>
                <a:sym typeface="Lato"/>
              </a:rPr>
              <a:t>Data Corruption</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Check for  inaccuracies, data loss, and unexpected program crashes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Implement backup procedures, regular database maintenance, and secure authentication</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400">
                <a:solidFill>
                  <a:schemeClr val="dk1"/>
                </a:solidFill>
                <a:latin typeface="Lato"/>
                <a:ea typeface="Lato"/>
                <a:cs typeface="Lato"/>
                <a:sym typeface="Lato"/>
              </a:rPr>
              <a:t>Declining DB performance</a:t>
            </a:r>
            <a:endParaRPr sz="14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for poor performance or slow data retrieval with large datasets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Update software interacting with DB and OS </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400">
                <a:solidFill>
                  <a:schemeClr val="dk1"/>
                </a:solidFill>
                <a:latin typeface="Lato"/>
                <a:ea typeface="Lato"/>
                <a:cs typeface="Lato"/>
                <a:sym typeface="Lato"/>
              </a:rPr>
              <a:t>Data security breach</a:t>
            </a:r>
            <a:endParaRPr sz="1400">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Validate spreadsheet file is populated and generated with expected rows and columns</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Test and implement third-party tools early and often to verify usability to project scope</a:t>
            </a:r>
            <a:endParaRPr sz="1400">
              <a:solidFill>
                <a:schemeClr val="dk1"/>
              </a:solidFill>
              <a:latin typeface="Lato"/>
              <a:ea typeface="Lato"/>
              <a:cs typeface="Lato"/>
              <a:sym typeface="Lato"/>
            </a:endParaRPr>
          </a:p>
          <a:p>
            <a:pPr indent="-317500" lvl="2" marL="13716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Encrypt data</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4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approaches has your team agreed to use for running the project: </a:t>
            </a:r>
            <a:endParaRPr/>
          </a:p>
          <a:p>
            <a:pPr indent="0" lvl="0" marL="0" rtl="0" algn="l">
              <a:lnSpc>
                <a:spcPct val="100000"/>
              </a:lnSpc>
              <a:spcBef>
                <a:spcPts val="0"/>
              </a:spcBef>
              <a:spcAft>
                <a:spcPts val="0"/>
              </a:spcAft>
              <a:buSzPts val="1100"/>
              <a:buNone/>
            </a:pPr>
            <a:r>
              <a:rPr lang="en"/>
              <a:t>We plan to have two meetings weekly, one which includes the main development team, advisor, dab members, sponsors, to discuss progress updates, clarifying questions, etc</a:t>
            </a:r>
            <a:endParaRPr/>
          </a:p>
          <a:p>
            <a:pPr indent="0" lvl="0" marL="0" rtl="0" algn="l">
              <a:lnSpc>
                <a:spcPct val="100000"/>
              </a:lnSpc>
              <a:spcBef>
                <a:spcPts val="0"/>
              </a:spcBef>
              <a:spcAft>
                <a:spcPts val="0"/>
              </a:spcAft>
              <a:buSzPts val="1100"/>
              <a:buNone/>
            </a:pPr>
            <a:r>
              <a:rPr lang="en"/>
              <a:t>And the second meeting will include just the main development team and we will work on planning deadlines, </a:t>
            </a:r>
            <a:r>
              <a:rPr lang="en"/>
              <a:t>discussing methodology, etc</a:t>
            </a:r>
            <a:endParaRPr/>
          </a:p>
          <a:p>
            <a:pPr indent="0" lvl="0" marL="0" rtl="0" algn="l">
              <a:lnSpc>
                <a:spcPct val="100000"/>
              </a:lnSpc>
              <a:spcBef>
                <a:spcPts val="0"/>
              </a:spcBef>
              <a:spcAft>
                <a:spcPts val="0"/>
              </a:spcAft>
              <a:buSzPts val="1100"/>
              <a:buNone/>
            </a:pPr>
            <a:r>
              <a:rPr lang="en"/>
              <a:t>The SCRUM meeting leads will be alternated between team members</a:t>
            </a:r>
            <a:endParaRPr/>
          </a:p>
          <a:p>
            <a:pPr indent="0" lvl="0" marL="0" rtl="0" algn="l">
              <a:lnSpc>
                <a:spcPct val="100000"/>
              </a:lnSpc>
              <a:spcBef>
                <a:spcPts val="0"/>
              </a:spcBef>
              <a:spcAft>
                <a:spcPts val="0"/>
              </a:spcAft>
              <a:buSzPts val="1100"/>
              <a:buNone/>
            </a:pPr>
            <a:r>
              <a:rPr lang="en"/>
              <a:t>The meeting leaders will also assign Github issues and cards as necessary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 us know how your team will be collaborating to make this happen: </a:t>
            </a:r>
            <a:endParaRPr/>
          </a:p>
          <a:p>
            <a:pPr indent="0" lvl="0" marL="0" rtl="0" algn="l">
              <a:lnSpc>
                <a:spcPct val="100000"/>
              </a:lnSpc>
              <a:spcBef>
                <a:spcPts val="0"/>
              </a:spcBef>
              <a:spcAft>
                <a:spcPts val="0"/>
              </a:spcAft>
              <a:buSzPts val="1100"/>
              <a:buNone/>
            </a:pPr>
            <a:r>
              <a:rPr lang="en"/>
              <a:t>We will primarily be using email and Discord messaging</a:t>
            </a:r>
            <a:endParaRPr/>
          </a:p>
          <a:p>
            <a:pPr indent="0" lvl="0" marL="0" rtl="0" algn="l">
              <a:lnSpc>
                <a:spcPct val="100000"/>
              </a:lnSpc>
              <a:spcBef>
                <a:spcPts val="0"/>
              </a:spcBef>
              <a:spcAft>
                <a:spcPts val="0"/>
              </a:spcAft>
              <a:buSzPts val="1100"/>
              <a:buNone/>
            </a:pPr>
            <a:r>
              <a:rPr lang="en"/>
              <a:t>Communicate frequently and ensure everyone is on the same page in terms of due dates and expectations</a:t>
            </a:r>
            <a:endParaRPr/>
          </a:p>
          <a:p>
            <a:pPr indent="0" lvl="0" marL="0" rtl="0" algn="l">
              <a:lnSpc>
                <a:spcPct val="100000"/>
              </a:lnSpc>
              <a:spcBef>
                <a:spcPts val="0"/>
              </a:spcBef>
              <a:spcAft>
                <a:spcPts val="0"/>
              </a:spcAft>
              <a:buSzPts val="1100"/>
              <a:buNone/>
            </a:pPr>
            <a:r>
              <a:rPr lang="en"/>
              <a:t>We will likely be coding separately but if a situation should arise where we need to meet up for an in-person coding session we can arrange that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the project work be broken up? Who is taking lead for what: </a:t>
            </a:r>
            <a:endParaRPr/>
          </a:p>
          <a:p>
            <a:pPr indent="0" lvl="0" marL="0" rtl="0" algn="l">
              <a:lnSpc>
                <a:spcPct val="100000"/>
              </a:lnSpc>
              <a:spcBef>
                <a:spcPts val="0"/>
              </a:spcBef>
              <a:spcAft>
                <a:spcPts val="0"/>
              </a:spcAft>
              <a:buSzPts val="1100"/>
              <a:buNone/>
            </a:pPr>
            <a:r>
              <a:rPr lang="en"/>
              <a:t>We plan on having issues and cards created by the team. Tasks will be assigned to members based on their strengths and interests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b958320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8b958320d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b958320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8b958320d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b958320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8b958320d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b958320d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8b958320d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This is a short presentation (target is 15 minutes + 5-8 mins in questions)</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I’d focus on what business objectives you’re being asked to solve, summarize how your work will fit in with the needs of your sponsor, and how your solution is going to achieve their needs</a:t>
            </a:r>
            <a:endParaRPr sz="1300">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Brandon</a:t>
            </a:r>
            <a:endParaRPr sz="13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300">
                <a:solidFill>
                  <a:schemeClr val="dk1"/>
                </a:solidFill>
                <a:latin typeface="Lato"/>
                <a:ea typeface="Lato"/>
                <a:cs typeface="Lato"/>
                <a:sym typeface="Lato"/>
              </a:rPr>
              <a:t>High level overview of the problem statement</a:t>
            </a:r>
            <a:endParaRPr sz="1300">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What were you asked to implement?</a:t>
            </a:r>
            <a:endParaRPr>
              <a:solidFill>
                <a:schemeClr val="dk1"/>
              </a:solidFill>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lang="en">
                <a:solidFill>
                  <a:schemeClr val="dk1"/>
                </a:solidFill>
                <a:latin typeface="Lato"/>
                <a:ea typeface="Lato"/>
                <a:cs typeface="Lato"/>
                <a:sym typeface="Lato"/>
              </a:rPr>
              <a:t>Describe the main features, limitations, and assumptions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Brandon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Brandon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Unit Tests:</a:t>
            </a:r>
            <a:endParaRPr/>
          </a:p>
          <a:p>
            <a:pPr indent="0" lvl="0" marL="0" rtl="0" algn="l">
              <a:lnSpc>
                <a:spcPct val="100000"/>
              </a:lnSpc>
              <a:spcBef>
                <a:spcPts val="0"/>
              </a:spcBef>
              <a:spcAft>
                <a:spcPts val="0"/>
              </a:spcAft>
              <a:buSzPts val="1100"/>
              <a:buNone/>
            </a:pPr>
            <a:r>
              <a:rPr lang="en"/>
              <a:t>We plan on using unit tests throughout our code to ensure that any potential small issues get caught and resolved early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Integration Tests:</a:t>
            </a:r>
            <a:endParaRPr/>
          </a:p>
          <a:p>
            <a:pPr indent="0" lvl="0" marL="0" rtl="0" algn="l">
              <a:lnSpc>
                <a:spcPct val="100000"/>
              </a:lnSpc>
              <a:spcBef>
                <a:spcPts val="0"/>
              </a:spcBef>
              <a:spcAft>
                <a:spcPts val="0"/>
              </a:spcAft>
              <a:buSzPts val="1100"/>
              <a:buNone/>
            </a:pPr>
            <a:r>
              <a:rPr lang="en"/>
              <a:t>Whenever applicable, we want to be able to test different components of our project, especially how they interact with each other</a:t>
            </a:r>
            <a:endParaRPr/>
          </a:p>
          <a:p>
            <a:pPr indent="0" lvl="0" marL="0" rtl="0" algn="l">
              <a:lnSpc>
                <a:spcPct val="100000"/>
              </a:lnSpc>
              <a:spcBef>
                <a:spcPts val="0"/>
              </a:spcBef>
              <a:spcAft>
                <a:spcPts val="0"/>
              </a:spcAft>
              <a:buSzPts val="1100"/>
              <a:buNone/>
            </a:pPr>
            <a:r>
              <a:rPr lang="en"/>
              <a:t>Will be used a lot as major segments of the software system start working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User Tests:</a:t>
            </a:r>
            <a:endParaRPr/>
          </a:p>
          <a:p>
            <a:pPr indent="0" lvl="0" marL="0" rtl="0" algn="l">
              <a:lnSpc>
                <a:spcPct val="100000"/>
              </a:lnSpc>
              <a:spcBef>
                <a:spcPts val="0"/>
              </a:spcBef>
              <a:spcAft>
                <a:spcPts val="0"/>
              </a:spcAft>
              <a:buSzPts val="1100"/>
              <a:buNone/>
            </a:pPr>
            <a:r>
              <a:rPr lang="en"/>
              <a:t>After the project is done and can be run, we want to be able to have users, whether it be our advisor, sponsor, classmates, test it so the team can take notes, observe, and ask for feedback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Deliverable?:</a:t>
            </a:r>
            <a:endParaRPr/>
          </a:p>
          <a:p>
            <a:pPr indent="0" lvl="0" marL="0" rtl="0" algn="l">
              <a:lnSpc>
                <a:spcPct val="100000"/>
              </a:lnSpc>
              <a:spcBef>
                <a:spcPts val="0"/>
              </a:spcBef>
              <a:spcAft>
                <a:spcPts val="0"/>
              </a:spcAft>
              <a:buSzPts val="1100"/>
              <a:buNone/>
            </a:pPr>
            <a:r>
              <a:rPr lang="en"/>
              <a:t>When all of our tests are accounted for and the base functionality of the product fit what the sponsors are looking for, we will consider our project deliverable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000d15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000d15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How will your project be packaged?:</a:t>
            </a:r>
            <a:endParaRPr/>
          </a:p>
          <a:p>
            <a:pPr indent="0" lvl="0" marL="0" rtl="0" algn="l">
              <a:lnSpc>
                <a:spcPct val="100000"/>
              </a:lnSpc>
              <a:spcBef>
                <a:spcPts val="0"/>
              </a:spcBef>
              <a:spcAft>
                <a:spcPts val="0"/>
              </a:spcAft>
              <a:buSzPts val="1100"/>
              <a:buNone/>
            </a:pPr>
            <a:r>
              <a:rPr lang="en"/>
              <a:t>All files will be compressed into a zip file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your project be delivered?: </a:t>
            </a:r>
            <a:endParaRPr/>
          </a:p>
          <a:p>
            <a:pPr indent="0" lvl="0" marL="0" rtl="0" algn="l">
              <a:lnSpc>
                <a:spcPct val="100000"/>
              </a:lnSpc>
              <a:spcBef>
                <a:spcPts val="0"/>
              </a:spcBef>
              <a:spcAft>
                <a:spcPts val="0"/>
              </a:spcAft>
              <a:buSzPts val="1100"/>
              <a:buNone/>
            </a:pPr>
            <a:r>
              <a:rPr lang="en"/>
              <a:t>Delivered through access to our GitHub repo with all the files, where they will then be able to pull all the files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will your project be deployed?:</a:t>
            </a:r>
            <a:endParaRPr/>
          </a:p>
          <a:p>
            <a:pPr indent="0" lvl="0" marL="0" rtl="0" algn="l">
              <a:lnSpc>
                <a:spcPct val="100000"/>
              </a:lnSpc>
              <a:spcBef>
                <a:spcPts val="0"/>
              </a:spcBef>
              <a:spcAft>
                <a:spcPts val="0"/>
              </a:spcAft>
              <a:buSzPts val="1100"/>
              <a:buNone/>
            </a:pPr>
            <a:r>
              <a:rPr lang="en"/>
              <a:t>Give our sponsors a thorough rundown of how the project works, show all documentation, provide any clarifying details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Who will be maintaining the project and under what conditions?:</a:t>
            </a:r>
            <a:endParaRPr/>
          </a:p>
          <a:p>
            <a:pPr indent="0" lvl="0" marL="0" rtl="0" algn="l">
              <a:lnSpc>
                <a:spcPct val="100000"/>
              </a:lnSpc>
              <a:spcBef>
                <a:spcPts val="0"/>
              </a:spcBef>
              <a:spcAft>
                <a:spcPts val="0"/>
              </a:spcAft>
              <a:buSzPts val="1100"/>
              <a:buNone/>
            </a:pPr>
            <a:r>
              <a:rPr lang="en"/>
              <a:t>Hopefully, with our thorough documentation, we will be able to hand the product off to Medcurity and their IT department will understand each component of the project in detail and be able to handle it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4c50f00326_0_307"/>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24c50f00326_0_307"/>
          <p:cNvGrpSpPr/>
          <p:nvPr/>
        </p:nvGrpSpPr>
        <p:grpSpPr>
          <a:xfrm>
            <a:off x="0" y="490"/>
            <a:ext cx="5153705" cy="5134399"/>
            <a:chOff x="0" y="75"/>
            <a:chExt cx="5153705" cy="5152950"/>
          </a:xfrm>
        </p:grpSpPr>
        <p:sp>
          <p:nvSpPr>
            <p:cNvPr id="12" name="Google Shape;12;g24c50f00326_0_307"/>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4c50f00326_0_307"/>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24c50f00326_0_307"/>
            <p:cNvSpPr/>
            <p:nvPr/>
          </p:nvSpPr>
          <p:spPr>
            <a:xfrm rot="-5400000">
              <a:off x="1646" y="-75"/>
              <a:ext cx="2299800" cy="23001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24c50f00326_0_307"/>
            <p:cNvSpPr/>
            <p:nvPr/>
          </p:nvSpPr>
          <p:spPr>
            <a:xfrm flipH="1">
              <a:off x="652821" y="590035"/>
              <a:ext cx="2300100" cy="2299800"/>
            </a:xfrm>
            <a:prstGeom prst="diagStripe">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24c50f00326_0_30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g24c50f00326_0_30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g24c50f00326_0_3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4c50f00326_0_403"/>
          <p:cNvGrpSpPr/>
          <p:nvPr/>
        </p:nvGrpSpPr>
        <p:grpSpPr>
          <a:xfrm>
            <a:off x="4406400" y="0"/>
            <a:ext cx="4737600" cy="5143065"/>
            <a:chOff x="4406400" y="0"/>
            <a:chExt cx="4737600" cy="5143065"/>
          </a:xfrm>
        </p:grpSpPr>
        <p:sp>
          <p:nvSpPr>
            <p:cNvPr id="107" name="Google Shape;107;g24c50f00326_0_40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4c50f00326_0_40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4c50f00326_0_40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4c50f00326_0_40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4c50f00326_0_40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4c50f00326_0_40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4c50f00326_0_40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4c50f00326_0_403"/>
            <p:cNvSpPr/>
            <p:nvPr/>
          </p:nvSpPr>
          <p:spPr>
            <a:xfrm flipH="1">
              <a:off x="6908099" y="2069505"/>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4c50f00326_0_40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4c50f00326_0_40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4c50f00326_0_40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4c50f00326_0_40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4c50f00326_0_40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4c50f00326_0_40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4c50f00326_0_40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4c50f00326_0_40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4c50f00326_0_40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c50f00326_0_40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g24c50f00326_0_40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g24c50f00326_0_40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g24c50f00326_0_4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4c50f00326_0_4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4c50f00326_0_317"/>
          <p:cNvGrpSpPr/>
          <p:nvPr/>
        </p:nvGrpSpPr>
        <p:grpSpPr>
          <a:xfrm>
            <a:off x="4406400" y="0"/>
            <a:ext cx="4737600" cy="5143065"/>
            <a:chOff x="4406400" y="0"/>
            <a:chExt cx="4737600" cy="5143065"/>
          </a:xfrm>
        </p:grpSpPr>
        <p:sp>
          <p:nvSpPr>
            <p:cNvPr id="21" name="Google Shape;21;g24c50f00326_0_31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24c50f00326_0_31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24c50f00326_0_317"/>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4c50f00326_0_31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4c50f00326_0_317"/>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4c50f00326_0_31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4c50f00326_0_31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4c50f00326_0_317"/>
            <p:cNvSpPr/>
            <p:nvPr/>
          </p:nvSpPr>
          <p:spPr>
            <a:xfrm flipH="1">
              <a:off x="6908099" y="2069505"/>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4c50f00326_0_317"/>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24c50f00326_0_31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4c50f00326_0_3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4c50f00326_0_31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4c50f00326_0_317"/>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4c50f00326_0_3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4c50f00326_0_317"/>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24c50f00326_0_31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4c50f00326_0_31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4c50f00326_0_317"/>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g24c50f00326_0_3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g24c50f00326_0_3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4c50f00326_0_339"/>
          <p:cNvGrpSpPr/>
          <p:nvPr/>
        </p:nvGrpSpPr>
        <p:grpSpPr>
          <a:xfrm>
            <a:off x="0" y="381001"/>
            <a:ext cx="1037850" cy="1016287"/>
            <a:chOff x="0" y="381001"/>
            <a:chExt cx="1037850" cy="1016287"/>
          </a:xfrm>
        </p:grpSpPr>
        <p:sp>
          <p:nvSpPr>
            <p:cNvPr id="43" name="Google Shape;43;g24c50f00326_0_339"/>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4c50f00326_0_339"/>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24c50f00326_0_3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g24c50f00326_0_3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g24c50f00326_0_3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4c50f00326_0_346"/>
          <p:cNvGrpSpPr/>
          <p:nvPr/>
        </p:nvGrpSpPr>
        <p:grpSpPr>
          <a:xfrm>
            <a:off x="0" y="381001"/>
            <a:ext cx="1037850" cy="1016287"/>
            <a:chOff x="0" y="381001"/>
            <a:chExt cx="1037850" cy="1016287"/>
          </a:xfrm>
        </p:grpSpPr>
        <p:sp>
          <p:nvSpPr>
            <p:cNvPr id="50" name="Google Shape;50;g24c50f00326_0_346"/>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4c50f00326_0_346"/>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24c50f00326_0_3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g24c50f00326_0_34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24c50f00326_0_34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24c50f00326_0_3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4c50f00326_0_354"/>
          <p:cNvGrpSpPr/>
          <p:nvPr/>
        </p:nvGrpSpPr>
        <p:grpSpPr>
          <a:xfrm>
            <a:off x="0" y="381001"/>
            <a:ext cx="1037850" cy="1016287"/>
            <a:chOff x="0" y="381001"/>
            <a:chExt cx="1037850" cy="1016287"/>
          </a:xfrm>
        </p:grpSpPr>
        <p:sp>
          <p:nvSpPr>
            <p:cNvPr id="58" name="Google Shape;58;g24c50f00326_0_35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4c50f00326_0_35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g24c50f00326_0_3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g24c50f00326_0_3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4c50f00326_0_360"/>
          <p:cNvGrpSpPr/>
          <p:nvPr/>
        </p:nvGrpSpPr>
        <p:grpSpPr>
          <a:xfrm>
            <a:off x="0" y="381001"/>
            <a:ext cx="1037850" cy="1016287"/>
            <a:chOff x="0" y="381001"/>
            <a:chExt cx="1037850" cy="1016287"/>
          </a:xfrm>
        </p:grpSpPr>
        <p:sp>
          <p:nvSpPr>
            <p:cNvPr id="64" name="Google Shape;64;g24c50f00326_0_3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4c50f00326_0_3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24c50f00326_0_36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g24c50f00326_0_360"/>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g24c50f00326_0_3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4c50f00326_0_367"/>
          <p:cNvGrpSpPr/>
          <p:nvPr/>
        </p:nvGrpSpPr>
        <p:grpSpPr>
          <a:xfrm>
            <a:off x="4406400" y="0"/>
            <a:ext cx="4737600" cy="5143500"/>
            <a:chOff x="4406400" y="0"/>
            <a:chExt cx="4737600" cy="5143500"/>
          </a:xfrm>
        </p:grpSpPr>
        <p:sp>
          <p:nvSpPr>
            <p:cNvPr id="71" name="Google Shape;71;g24c50f00326_0_367"/>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4c50f00326_0_367"/>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4c50f00326_0_367"/>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4c50f00326_0_367"/>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4c50f00326_0_367"/>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4c50f00326_0_367"/>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4c50f00326_0_36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4c50f00326_0_36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4c50f00326_0_367"/>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4c50f00326_0_367"/>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4c50f00326_0_367"/>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4c50f00326_0_367"/>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4c50f00326_0_367"/>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4c50f00326_0_36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4c50f00326_0_367"/>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4c50f00326_0_367"/>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4c50f00326_0_36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4c50f00326_0_367"/>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g24c50f00326_0_36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g24c50f00326_0_3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4c50f00326_0_389"/>
          <p:cNvGrpSpPr/>
          <p:nvPr/>
        </p:nvGrpSpPr>
        <p:grpSpPr>
          <a:xfrm>
            <a:off x="0" y="381001"/>
            <a:ext cx="1037850" cy="1016287"/>
            <a:chOff x="0" y="381001"/>
            <a:chExt cx="1037850" cy="1016287"/>
          </a:xfrm>
        </p:grpSpPr>
        <p:sp>
          <p:nvSpPr>
            <p:cNvPr id="93" name="Google Shape;93;g24c50f00326_0_389"/>
            <p:cNvSpPr/>
            <p:nvPr/>
          </p:nvSpPr>
          <p:spPr>
            <a:xfrm rot="-5400000">
              <a:off x="0" y="381001"/>
              <a:ext cx="808800" cy="808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4c50f00326_0_389"/>
            <p:cNvSpPr/>
            <p:nvPr/>
          </p:nvSpPr>
          <p:spPr>
            <a:xfrm flipH="1">
              <a:off x="229050" y="5884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24c50f00326_0_38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g24c50f00326_0_38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g24c50f00326_0_38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24c50f00326_0_3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4c50f00326_0_397"/>
          <p:cNvGrpSpPr/>
          <p:nvPr/>
        </p:nvGrpSpPr>
        <p:grpSpPr>
          <a:xfrm>
            <a:off x="0" y="4128572"/>
            <a:ext cx="698925" cy="684657"/>
            <a:chOff x="0" y="3785672"/>
            <a:chExt cx="698925" cy="684657"/>
          </a:xfrm>
        </p:grpSpPr>
        <p:sp>
          <p:nvSpPr>
            <p:cNvPr id="101" name="Google Shape;101;g24c50f00326_0_397"/>
            <p:cNvSpPr/>
            <p:nvPr/>
          </p:nvSpPr>
          <p:spPr>
            <a:xfrm rot="-5400000">
              <a:off x="0" y="3785672"/>
              <a:ext cx="544800" cy="544800"/>
            </a:xfrm>
            <a:prstGeom prst="diagStrip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4c50f00326_0_397"/>
            <p:cNvSpPr/>
            <p:nvPr/>
          </p:nvSpPr>
          <p:spPr>
            <a:xfrm flipH="1">
              <a:off x="154125" y="3925529"/>
              <a:ext cx="544800" cy="544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24c50f00326_0_39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g24c50f00326_0_3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4c50f00326_0_3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g24c50f00326_0_3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g24c50f00326_0_3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Medcurity Network Inventory</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Brandon Huyck; Colleen Lemak;</a:t>
            </a:r>
            <a:endParaRPr/>
          </a:p>
          <a:p>
            <a:pPr indent="0" lvl="0" marL="0" rtl="0" algn="ctr">
              <a:lnSpc>
                <a:spcPct val="100000"/>
              </a:lnSpc>
              <a:spcBef>
                <a:spcPts val="0"/>
              </a:spcBef>
              <a:spcAft>
                <a:spcPts val="0"/>
              </a:spcAft>
              <a:buSzPts val="2800"/>
              <a:buNone/>
            </a:pPr>
            <a:r>
              <a:rPr lang="en"/>
              <a:t>Artis Nateephaisan; Jack Nealon.</a:t>
            </a:r>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Risks and Strategies</a:t>
            </a:r>
            <a:endParaRPr/>
          </a:p>
        </p:txBody>
      </p:sp>
      <p:sp>
        <p:nvSpPr>
          <p:cNvPr id="197" name="Google Shape;197;p9"/>
          <p:cNvSpPr txBox="1"/>
          <p:nvPr>
            <p:ph idx="1" type="body"/>
          </p:nvPr>
        </p:nvSpPr>
        <p:spPr>
          <a:xfrm>
            <a:off x="1297500" y="11161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Data corruption</a:t>
            </a:r>
            <a:endParaRPr sz="1400"/>
          </a:p>
          <a:p>
            <a:pPr indent="-317500" lvl="1" marL="914400" rtl="0" algn="l">
              <a:lnSpc>
                <a:spcPct val="115000"/>
              </a:lnSpc>
              <a:spcBef>
                <a:spcPts val="0"/>
              </a:spcBef>
              <a:spcAft>
                <a:spcPts val="0"/>
              </a:spcAft>
              <a:buSzPts val="1400"/>
              <a:buChar char="○"/>
            </a:pPr>
            <a:r>
              <a:rPr lang="en" sz="1400"/>
              <a:t>Data loss  :  back-up files</a:t>
            </a:r>
            <a:endParaRPr sz="1400"/>
          </a:p>
          <a:p>
            <a:pPr indent="-317500" lvl="0" marL="457200" rtl="0" algn="l">
              <a:lnSpc>
                <a:spcPct val="115000"/>
              </a:lnSpc>
              <a:spcBef>
                <a:spcPts val="0"/>
              </a:spcBef>
              <a:spcAft>
                <a:spcPts val="0"/>
              </a:spcAft>
              <a:buSzPts val="1400"/>
              <a:buChar char="●"/>
            </a:pPr>
            <a:r>
              <a:rPr lang="en" sz="1400"/>
              <a:t>Database performance</a:t>
            </a:r>
            <a:endParaRPr sz="1400"/>
          </a:p>
          <a:p>
            <a:pPr indent="-317500" lvl="1" marL="914400" rtl="0" algn="l">
              <a:lnSpc>
                <a:spcPct val="115000"/>
              </a:lnSpc>
              <a:spcBef>
                <a:spcPts val="0"/>
              </a:spcBef>
              <a:spcAft>
                <a:spcPts val="0"/>
              </a:spcAft>
              <a:buSzPts val="1400"/>
              <a:buChar char="○"/>
            </a:pPr>
            <a:r>
              <a:rPr lang="en" sz="1400"/>
              <a:t>Poor performance (Zipline)  :  update DB &amp; OS</a:t>
            </a:r>
            <a:endParaRPr sz="1400"/>
          </a:p>
          <a:p>
            <a:pPr indent="-317500" lvl="0" marL="457200" rtl="0" algn="l">
              <a:lnSpc>
                <a:spcPct val="115000"/>
              </a:lnSpc>
              <a:spcBef>
                <a:spcPts val="0"/>
              </a:spcBef>
              <a:spcAft>
                <a:spcPts val="0"/>
              </a:spcAft>
              <a:buSzPts val="1400"/>
              <a:buChar char="●"/>
            </a:pPr>
            <a:r>
              <a:rPr lang="en" sz="1400"/>
              <a:t>Data security breach  </a:t>
            </a:r>
            <a:endParaRPr sz="1400"/>
          </a:p>
          <a:p>
            <a:pPr indent="-317500" lvl="1" marL="914400" rtl="0" algn="l">
              <a:lnSpc>
                <a:spcPct val="115000"/>
              </a:lnSpc>
              <a:spcBef>
                <a:spcPts val="0"/>
              </a:spcBef>
              <a:spcAft>
                <a:spcPts val="0"/>
              </a:spcAft>
              <a:buSzPts val="1400"/>
              <a:buChar char="○"/>
            </a:pPr>
            <a:r>
              <a:rPr lang="en" sz="1400"/>
              <a:t>Expected entries  :  encrypt data </a:t>
            </a:r>
            <a:endParaRPr sz="1400"/>
          </a:p>
          <a:p>
            <a:pPr indent="-317500" lvl="0" marL="457200" rtl="0" algn="l">
              <a:lnSpc>
                <a:spcPct val="115000"/>
              </a:lnSpc>
              <a:spcBef>
                <a:spcPts val="0"/>
              </a:spcBef>
              <a:spcAft>
                <a:spcPts val="0"/>
              </a:spcAft>
              <a:buSzPts val="1400"/>
              <a:buChar char="●"/>
            </a:pPr>
            <a:r>
              <a:rPr lang="en" sz="1400"/>
              <a:t>Software </a:t>
            </a:r>
            <a:r>
              <a:rPr lang="en" sz="1400"/>
              <a:t>compatibility</a:t>
            </a:r>
            <a:r>
              <a:rPr lang="en" sz="1400"/>
              <a:t> </a:t>
            </a:r>
            <a:endParaRPr sz="1400"/>
          </a:p>
          <a:p>
            <a:pPr indent="-317500" lvl="1" marL="914400" rtl="0" algn="l">
              <a:lnSpc>
                <a:spcPct val="115000"/>
              </a:lnSpc>
              <a:spcBef>
                <a:spcPts val="0"/>
              </a:spcBef>
              <a:spcAft>
                <a:spcPts val="0"/>
              </a:spcAft>
              <a:buSzPts val="1400"/>
              <a:buChar char="○"/>
            </a:pPr>
            <a:r>
              <a:rPr lang="en" sz="1400"/>
              <a:t>Proper integration  :  </a:t>
            </a:r>
            <a:r>
              <a:rPr lang="en" sz="1400"/>
              <a:t>test tools early/often</a:t>
            </a:r>
            <a:endParaRPr sz="1400"/>
          </a:p>
          <a:p>
            <a:pPr indent="-317500" lvl="0" marL="457200" rtl="0" algn="l">
              <a:lnSpc>
                <a:spcPct val="115000"/>
              </a:lnSpc>
              <a:spcBef>
                <a:spcPts val="0"/>
              </a:spcBef>
              <a:spcAft>
                <a:spcPts val="0"/>
              </a:spcAft>
              <a:buSzPts val="1400"/>
              <a:buChar char="●"/>
            </a:pPr>
            <a:r>
              <a:rPr lang="en" sz="1400"/>
              <a:t>Sponsor availability</a:t>
            </a:r>
            <a:endParaRPr sz="1400"/>
          </a:p>
          <a:p>
            <a:pPr indent="-317500" lvl="1" marL="914400" rtl="0" algn="l">
              <a:lnSpc>
                <a:spcPct val="115000"/>
              </a:lnSpc>
              <a:spcBef>
                <a:spcPts val="0"/>
              </a:spcBef>
              <a:spcAft>
                <a:spcPts val="0"/>
              </a:spcAft>
              <a:buSzPts val="1400"/>
              <a:buChar char="○"/>
            </a:pPr>
            <a:r>
              <a:rPr lang="en" sz="1400"/>
              <a:t>Lack of information  :  seek another technical  member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Project Management Considerations    </a:t>
            </a:r>
            <a:endParaRPr/>
          </a:p>
          <a:p>
            <a:pPr indent="0" lvl="0" marL="0" rtl="0" algn="l">
              <a:lnSpc>
                <a:spcPct val="100000"/>
              </a:lnSpc>
              <a:spcBef>
                <a:spcPts val="0"/>
              </a:spcBef>
              <a:spcAft>
                <a:spcPts val="0"/>
              </a:spcAft>
              <a:buSzPts val="2800"/>
              <a:buNone/>
            </a:pPr>
            <a:r>
              <a:rPr lang="en"/>
              <a:t> and Team Collaboration Approaches</a:t>
            </a:r>
            <a:endParaRPr/>
          </a:p>
        </p:txBody>
      </p:sp>
      <p:sp>
        <p:nvSpPr>
          <p:cNvPr id="203" name="Google Shape;203;p10"/>
          <p:cNvSpPr txBox="1"/>
          <p:nvPr>
            <p:ph idx="1" type="body"/>
          </p:nvPr>
        </p:nvSpPr>
        <p:spPr>
          <a:xfrm>
            <a:off x="742700" y="1386625"/>
            <a:ext cx="8089500" cy="36132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Char char="●"/>
            </a:pPr>
            <a:r>
              <a:rPr lang="en" sz="1800"/>
              <a:t>What approaches has your team agreed to use for running the project?</a:t>
            </a:r>
            <a:endParaRPr sz="1800"/>
          </a:p>
          <a:p>
            <a:pPr indent="-330200" lvl="1" marL="914400" rtl="0" algn="l">
              <a:lnSpc>
                <a:spcPct val="115000"/>
              </a:lnSpc>
              <a:spcBef>
                <a:spcPts val="0"/>
              </a:spcBef>
              <a:spcAft>
                <a:spcPts val="0"/>
              </a:spcAft>
              <a:buSzPts val="1600"/>
              <a:buChar char="○"/>
            </a:pPr>
            <a:r>
              <a:rPr lang="en" sz="1600"/>
              <a:t>Planned meetings</a:t>
            </a:r>
            <a:endParaRPr sz="1600"/>
          </a:p>
          <a:p>
            <a:pPr indent="-374650" lvl="0" marL="457200" rtl="0" algn="l">
              <a:lnSpc>
                <a:spcPct val="115000"/>
              </a:lnSpc>
              <a:spcBef>
                <a:spcPts val="0"/>
              </a:spcBef>
              <a:spcAft>
                <a:spcPts val="0"/>
              </a:spcAft>
              <a:buSzPts val="2300"/>
              <a:buChar char="●"/>
            </a:pPr>
            <a:r>
              <a:rPr lang="en" sz="1800"/>
              <a:t>Team collaboration</a:t>
            </a:r>
            <a:endParaRPr sz="1800"/>
          </a:p>
          <a:p>
            <a:pPr indent="-349250" lvl="1" marL="914400" rtl="0" algn="l">
              <a:lnSpc>
                <a:spcPct val="115000"/>
              </a:lnSpc>
              <a:spcBef>
                <a:spcPts val="0"/>
              </a:spcBef>
              <a:spcAft>
                <a:spcPts val="0"/>
              </a:spcAft>
              <a:buSzPts val="1900"/>
              <a:buChar char="○"/>
            </a:pPr>
            <a:r>
              <a:rPr lang="en" sz="1600"/>
              <a:t>Communication</a:t>
            </a:r>
            <a:endParaRPr sz="1600"/>
          </a:p>
          <a:p>
            <a:pPr indent="-374650" lvl="0" marL="457200" rtl="0" algn="l">
              <a:lnSpc>
                <a:spcPct val="115000"/>
              </a:lnSpc>
              <a:spcBef>
                <a:spcPts val="0"/>
              </a:spcBef>
              <a:spcAft>
                <a:spcPts val="0"/>
              </a:spcAft>
              <a:buSzPts val="2300"/>
              <a:buChar char="●"/>
            </a:pPr>
            <a:r>
              <a:rPr lang="en" sz="1800"/>
              <a:t>How will the project work be broken up? Who is taking lead for what?</a:t>
            </a:r>
            <a:endParaRPr sz="1800"/>
          </a:p>
          <a:p>
            <a:pPr indent="-330200" lvl="1" marL="914400" rtl="0" algn="l">
              <a:lnSpc>
                <a:spcPct val="115000"/>
              </a:lnSpc>
              <a:spcBef>
                <a:spcPts val="0"/>
              </a:spcBef>
              <a:spcAft>
                <a:spcPts val="0"/>
              </a:spcAft>
              <a:buSzPts val="1600"/>
              <a:buChar char="○"/>
            </a:pPr>
            <a:r>
              <a:rPr lang="en" sz="1600"/>
              <a:t>GitHub cards and issues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Budget Plans </a:t>
            </a:r>
            <a:endParaRPr/>
          </a:p>
        </p:txBody>
      </p:sp>
      <p:sp>
        <p:nvSpPr>
          <p:cNvPr id="209" name="Google Shape;209;p11"/>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Within project scope, our tool may require:</a:t>
            </a:r>
            <a:endParaRPr sz="1400"/>
          </a:p>
          <a:p>
            <a:pPr indent="0" lvl="0" marL="0" rtl="0" algn="l">
              <a:lnSpc>
                <a:spcPct val="115000"/>
              </a:lnSpc>
              <a:spcBef>
                <a:spcPts val="0"/>
              </a:spcBef>
              <a:spcAft>
                <a:spcPts val="0"/>
              </a:spcAft>
              <a:buNone/>
            </a:pPr>
            <a:r>
              <a:t/>
            </a:r>
            <a:endParaRPr sz="1400"/>
          </a:p>
          <a:p>
            <a:pPr indent="-317500" lvl="1" marL="914400" rtl="0" algn="l">
              <a:lnSpc>
                <a:spcPct val="115000"/>
              </a:lnSpc>
              <a:spcBef>
                <a:spcPts val="0"/>
              </a:spcBef>
              <a:spcAft>
                <a:spcPts val="0"/>
              </a:spcAft>
              <a:buSzPts val="1400"/>
              <a:buChar char="○"/>
            </a:pPr>
            <a:r>
              <a:rPr lang="en" sz="1400"/>
              <a:t>AWS Server to host testing and implementation</a:t>
            </a:r>
            <a:endParaRPr sz="1400"/>
          </a:p>
          <a:p>
            <a:pPr indent="-317500" lvl="1" marL="914400" rtl="0" algn="l">
              <a:lnSpc>
                <a:spcPct val="115000"/>
              </a:lnSpc>
              <a:spcBef>
                <a:spcPts val="0"/>
              </a:spcBef>
              <a:spcAft>
                <a:spcPts val="0"/>
              </a:spcAft>
              <a:buSzPts val="1400"/>
              <a:buChar char="○"/>
            </a:pPr>
            <a:r>
              <a:rPr lang="en" sz="1400"/>
              <a:t>Network and devices for testing</a:t>
            </a:r>
            <a:endParaRPr sz="1400"/>
          </a:p>
          <a:p>
            <a:pPr indent="-317500" lvl="1" marL="914400" rtl="0" algn="l">
              <a:lnSpc>
                <a:spcPct val="115000"/>
              </a:lnSpc>
              <a:spcBef>
                <a:spcPts val="0"/>
              </a:spcBef>
              <a:spcAft>
                <a:spcPts val="0"/>
              </a:spcAft>
              <a:buSzPts val="1400"/>
              <a:buChar char="○"/>
            </a:pPr>
            <a:r>
              <a:rPr lang="en" sz="1400"/>
              <a:t>Professional license for a network crawler</a:t>
            </a:r>
            <a:endParaRPr sz="1400"/>
          </a:p>
          <a:p>
            <a:pPr indent="-317500" lvl="1" marL="914400" rtl="0" algn="l">
              <a:lnSpc>
                <a:spcPct val="115000"/>
              </a:lnSpc>
              <a:spcBef>
                <a:spcPts val="0"/>
              </a:spcBef>
              <a:spcAft>
                <a:spcPts val="0"/>
              </a:spcAft>
              <a:buSzPts val="1400"/>
              <a:buChar char="○"/>
            </a:pPr>
            <a:r>
              <a:rPr lang="en" sz="1400"/>
              <a:t>Future tool </a:t>
            </a:r>
            <a:r>
              <a:rPr lang="en" sz="1400"/>
              <a:t>maintenance</a:t>
            </a:r>
            <a:r>
              <a:rPr lang="en" sz="1400"/>
              <a:t> and database upkeep</a:t>
            </a:r>
            <a:endParaRPr sz="1400"/>
          </a:p>
          <a:p>
            <a:pPr indent="0" lvl="0" marL="0" rtl="0" algn="l">
              <a:lnSpc>
                <a:spcPct val="115000"/>
              </a:lnSpc>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15" name="Google Shape;215;p12"/>
          <p:cNvSpPr txBox="1"/>
          <p:nvPr>
            <p:ph type="title"/>
          </p:nvPr>
        </p:nvSpPr>
        <p:spPr>
          <a:xfrm>
            <a:off x="1297500" y="1179525"/>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Login Window</a:t>
            </a:r>
            <a:endParaRPr sz="2000"/>
          </a:p>
        </p:txBody>
      </p:sp>
      <p:pic>
        <p:nvPicPr>
          <p:cNvPr id="216" name="Google Shape;216;p12"/>
          <p:cNvPicPr preferRelativeResize="0"/>
          <p:nvPr/>
        </p:nvPicPr>
        <p:blipFill>
          <a:blip r:embed="rId3">
            <a:alphaModFix/>
          </a:blip>
          <a:stretch>
            <a:fillRect/>
          </a:stretch>
        </p:blipFill>
        <p:spPr>
          <a:xfrm>
            <a:off x="1297500" y="1806100"/>
            <a:ext cx="7170811" cy="2745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8b958320d9_0_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22" name="Google Shape;222;g28b958320d9_0_15"/>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Homepage</a:t>
            </a:r>
            <a:r>
              <a:rPr lang="en" sz="2000"/>
              <a:t> v1 </a:t>
            </a:r>
            <a:endParaRPr sz="2000"/>
          </a:p>
          <a:p>
            <a:pPr indent="0" lvl="0" marL="0" rtl="0" algn="ctr">
              <a:lnSpc>
                <a:spcPct val="100000"/>
              </a:lnSpc>
              <a:spcBef>
                <a:spcPts val="0"/>
              </a:spcBef>
              <a:spcAft>
                <a:spcPts val="0"/>
              </a:spcAft>
              <a:buSzPts val="2800"/>
              <a:buNone/>
            </a:pPr>
            <a:r>
              <a:rPr lang="en" sz="2000"/>
              <a:t>Computers Tab</a:t>
            </a:r>
            <a:endParaRPr sz="2000"/>
          </a:p>
        </p:txBody>
      </p:sp>
      <p:pic>
        <p:nvPicPr>
          <p:cNvPr id="223" name="Google Shape;223;g28b958320d9_0_15"/>
          <p:cNvPicPr preferRelativeResize="0"/>
          <p:nvPr/>
        </p:nvPicPr>
        <p:blipFill>
          <a:blip r:embed="rId3">
            <a:alphaModFix/>
          </a:blip>
          <a:stretch>
            <a:fillRect/>
          </a:stretch>
        </p:blipFill>
        <p:spPr>
          <a:xfrm>
            <a:off x="2485525" y="918225"/>
            <a:ext cx="6155699" cy="398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8b958320d9_0_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29" name="Google Shape;229;g28b958320d9_0_22"/>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t>Homepage v2</a:t>
            </a:r>
            <a:endParaRPr sz="1900"/>
          </a:p>
          <a:p>
            <a:pPr indent="0" lvl="0" marL="0" rtl="0" algn="ctr">
              <a:lnSpc>
                <a:spcPct val="100000"/>
              </a:lnSpc>
              <a:spcBef>
                <a:spcPts val="0"/>
              </a:spcBef>
              <a:spcAft>
                <a:spcPts val="0"/>
              </a:spcAft>
              <a:buSzPts val="2800"/>
              <a:buNone/>
            </a:pPr>
            <a:r>
              <a:rPr lang="en" sz="1900"/>
              <a:t>Computers Tab</a:t>
            </a:r>
            <a:endParaRPr sz="1900"/>
          </a:p>
        </p:txBody>
      </p:sp>
      <p:pic>
        <p:nvPicPr>
          <p:cNvPr id="230" name="Google Shape;230;g28b958320d9_0_22"/>
          <p:cNvPicPr preferRelativeResize="0"/>
          <p:nvPr/>
        </p:nvPicPr>
        <p:blipFill>
          <a:blip r:embed="rId3">
            <a:alphaModFix/>
          </a:blip>
          <a:stretch>
            <a:fillRect/>
          </a:stretch>
        </p:blipFill>
        <p:spPr>
          <a:xfrm>
            <a:off x="2515124" y="897001"/>
            <a:ext cx="6330348" cy="3987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8b958320d9_0_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36" name="Google Shape;236;g28b958320d9_0_34"/>
          <p:cNvSpPr txBox="1"/>
          <p:nvPr>
            <p:ph type="title"/>
          </p:nvPr>
        </p:nvSpPr>
        <p:spPr>
          <a:xfrm>
            <a:off x="-2123550" y="2455313"/>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Settings</a:t>
            </a:r>
            <a:r>
              <a:rPr lang="en" sz="2000"/>
              <a:t> Tab V1</a:t>
            </a:r>
            <a:endParaRPr sz="2000"/>
          </a:p>
        </p:txBody>
      </p:sp>
      <p:pic>
        <p:nvPicPr>
          <p:cNvPr id="237" name="Google Shape;237;g28b958320d9_0_34"/>
          <p:cNvPicPr preferRelativeResize="0"/>
          <p:nvPr/>
        </p:nvPicPr>
        <p:blipFill>
          <a:blip r:embed="rId3">
            <a:alphaModFix/>
          </a:blip>
          <a:stretch>
            <a:fillRect/>
          </a:stretch>
        </p:blipFill>
        <p:spPr>
          <a:xfrm>
            <a:off x="2695350" y="952288"/>
            <a:ext cx="6071572" cy="39201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8b958320d9_0_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UI Sketches</a:t>
            </a:r>
            <a:endParaRPr/>
          </a:p>
        </p:txBody>
      </p:sp>
      <p:sp>
        <p:nvSpPr>
          <p:cNvPr id="243" name="Google Shape;243;g28b958320d9_0_28"/>
          <p:cNvSpPr txBox="1"/>
          <p:nvPr>
            <p:ph type="title"/>
          </p:nvPr>
        </p:nvSpPr>
        <p:spPr>
          <a:xfrm>
            <a:off x="-2343525" y="251140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t>Networks Tab V1</a:t>
            </a:r>
            <a:endParaRPr sz="2000"/>
          </a:p>
        </p:txBody>
      </p:sp>
      <p:pic>
        <p:nvPicPr>
          <p:cNvPr id="244" name="Google Shape;244;g28b958320d9_0_28"/>
          <p:cNvPicPr preferRelativeResize="0"/>
          <p:nvPr/>
        </p:nvPicPr>
        <p:blipFill>
          <a:blip r:embed="rId3">
            <a:alphaModFix/>
          </a:blip>
          <a:stretch>
            <a:fillRect/>
          </a:stretch>
        </p:blipFill>
        <p:spPr>
          <a:xfrm>
            <a:off x="2491075" y="1036025"/>
            <a:ext cx="6417249" cy="3864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a:t>
            </a:r>
            <a:endParaRPr/>
          </a:p>
        </p:txBody>
      </p:sp>
      <p:sp>
        <p:nvSpPr>
          <p:cNvPr id="250" name="Google Shape;250;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Design a  user-interface which implements a network scanner to retrieve client data and store results in a database.  </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Export results  as a spreadsheet file to be used by technicians and professionals in Medcurity for easy filtering </a:t>
            </a:r>
            <a:r>
              <a:rPr lang="en" sz="1400"/>
              <a:t>readability</a:t>
            </a:r>
            <a:r>
              <a:rPr lang="en" sz="1400"/>
              <a:t>.</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Facilitate r</a:t>
            </a:r>
            <a:r>
              <a:rPr lang="en" sz="1400"/>
              <a:t>isk assessment to protect patient HIPPA data and assist professionals </a:t>
            </a:r>
            <a:r>
              <a:rPr lang="en" sz="1400"/>
              <a:t>diagnose security vulnerabilities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Overview</a:t>
            </a:r>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1500"/>
              <a:t>Network Inventory Tool</a:t>
            </a:r>
            <a:endParaRPr sz="1500"/>
          </a:p>
          <a:p>
            <a:pPr indent="-311150" lvl="1" marL="914400" rtl="0" algn="l">
              <a:spcBef>
                <a:spcPts val="0"/>
              </a:spcBef>
              <a:spcAft>
                <a:spcPts val="0"/>
              </a:spcAft>
              <a:buSzPts val="1300"/>
              <a:buChar char="○"/>
            </a:pPr>
            <a:r>
              <a:rPr lang="en" sz="1300"/>
              <a:t>Goal of tool and risk assessment is to keep HIPAA data of patient protected</a:t>
            </a:r>
            <a:endParaRPr sz="1300"/>
          </a:p>
          <a:p>
            <a:pPr indent="-323850" lvl="1" marL="914400" rtl="0" algn="l">
              <a:lnSpc>
                <a:spcPct val="115000"/>
              </a:lnSpc>
              <a:spcBef>
                <a:spcPts val="0"/>
              </a:spcBef>
              <a:spcAft>
                <a:spcPts val="0"/>
              </a:spcAft>
              <a:buSzPts val="1500"/>
              <a:buChar char="○"/>
            </a:pPr>
            <a:r>
              <a:rPr lang="en" sz="1300"/>
              <a:t>Inventory catalog of software and devices</a:t>
            </a:r>
            <a:endParaRPr sz="1300"/>
          </a:p>
          <a:p>
            <a:pPr indent="-323850" lvl="1" marL="914400" rtl="0" algn="l">
              <a:spcBef>
                <a:spcPts val="0"/>
              </a:spcBef>
              <a:spcAft>
                <a:spcPts val="0"/>
              </a:spcAft>
              <a:buSzPts val="1500"/>
              <a:buChar char="○"/>
            </a:pPr>
            <a:r>
              <a:rPr lang="en" sz="1300"/>
              <a:t>HIPAA requirement</a:t>
            </a:r>
            <a:endParaRPr sz="1300"/>
          </a:p>
          <a:p>
            <a:pPr indent="-323850" lvl="1" marL="914400" rtl="0" algn="l">
              <a:lnSpc>
                <a:spcPct val="115000"/>
              </a:lnSpc>
              <a:spcBef>
                <a:spcPts val="0"/>
              </a:spcBef>
              <a:spcAft>
                <a:spcPts val="0"/>
              </a:spcAft>
              <a:buSzPts val="1500"/>
              <a:buChar char="○"/>
            </a:pPr>
            <a:r>
              <a:rPr lang="en" sz="1300"/>
              <a:t>Have clients execute and return the report to Medcurity</a:t>
            </a:r>
            <a:endParaRPr sz="1300"/>
          </a:p>
          <a:p>
            <a:pPr indent="-323850" lvl="1" marL="914400" rtl="0" algn="l">
              <a:lnSpc>
                <a:spcPct val="115000"/>
              </a:lnSpc>
              <a:spcBef>
                <a:spcPts val="0"/>
              </a:spcBef>
              <a:spcAft>
                <a:spcPts val="0"/>
              </a:spcAft>
              <a:buSzPts val="1500"/>
              <a:buChar char="○"/>
            </a:pPr>
            <a:r>
              <a:rPr lang="en" sz="1300"/>
              <a:t>Used in client onboarding before Medcurity can </a:t>
            </a:r>
            <a:r>
              <a:rPr lang="en" sz="1300"/>
              <a:t>provide their risk assessment</a:t>
            </a:r>
            <a:endParaRPr sz="1300"/>
          </a:p>
          <a:p>
            <a:pPr indent="-323850" lvl="1" marL="914400" rtl="0" algn="l">
              <a:lnSpc>
                <a:spcPct val="115000"/>
              </a:lnSpc>
              <a:spcBef>
                <a:spcPts val="0"/>
              </a:spcBef>
              <a:spcAft>
                <a:spcPts val="0"/>
              </a:spcAft>
              <a:buSzPts val="1500"/>
              <a:buChar char="○"/>
            </a:pPr>
            <a:r>
              <a:rPr lang="en" sz="1300"/>
              <a:t>Stand-alone: tool is not integrated into existing Medcurity software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Requirements</a:t>
            </a:r>
            <a:endParaRPr/>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Search the entire network for </a:t>
            </a:r>
            <a:r>
              <a:rPr lang="en" sz="1500"/>
              <a:t>target devices and software</a:t>
            </a:r>
            <a:endParaRPr sz="1500"/>
          </a:p>
          <a:p>
            <a:pPr indent="-323850" lvl="0" marL="457200" rtl="0" algn="l">
              <a:spcBef>
                <a:spcPts val="0"/>
              </a:spcBef>
              <a:spcAft>
                <a:spcPts val="0"/>
              </a:spcAft>
              <a:buSzPts val="1500"/>
              <a:buChar char="●"/>
            </a:pPr>
            <a:r>
              <a:rPr lang="en" sz="1500"/>
              <a:t>Collect, store, filter, and display the data</a:t>
            </a:r>
            <a:endParaRPr sz="1500"/>
          </a:p>
          <a:p>
            <a:pPr indent="-323850" lvl="0" marL="457200" rtl="0" algn="l">
              <a:lnSpc>
                <a:spcPct val="115000"/>
              </a:lnSpc>
              <a:spcBef>
                <a:spcPts val="0"/>
              </a:spcBef>
              <a:spcAft>
                <a:spcPts val="0"/>
              </a:spcAft>
              <a:buSzPts val="1500"/>
              <a:buChar char="●"/>
            </a:pPr>
            <a:r>
              <a:rPr lang="en" sz="1500"/>
              <a:t>Communicate with user its progress and results</a:t>
            </a:r>
            <a:endParaRPr sz="1500"/>
          </a:p>
          <a:p>
            <a:pPr indent="-323850" lvl="0" marL="457200" rtl="0" algn="l">
              <a:lnSpc>
                <a:spcPct val="115000"/>
              </a:lnSpc>
              <a:spcBef>
                <a:spcPts val="0"/>
              </a:spcBef>
              <a:spcAft>
                <a:spcPts val="0"/>
              </a:spcAft>
              <a:buSzPts val="1500"/>
              <a:buChar char="●"/>
            </a:pPr>
            <a:r>
              <a:rPr lang="en" sz="1500"/>
              <a:t>Save and export information to review later and share with Medcurity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Solution Approach</a:t>
            </a:r>
            <a:endParaRPr/>
          </a:p>
        </p:txBody>
      </p:sp>
      <p:sp>
        <p:nvSpPr>
          <p:cNvPr id="153" name="Google Shape;153;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Network Crawler Agent</a:t>
            </a:r>
            <a:endParaRPr sz="1500"/>
          </a:p>
          <a:p>
            <a:pPr indent="-323850" lvl="0" marL="457200" rtl="0" algn="l">
              <a:lnSpc>
                <a:spcPct val="115000"/>
              </a:lnSpc>
              <a:spcBef>
                <a:spcPts val="0"/>
              </a:spcBef>
              <a:spcAft>
                <a:spcPts val="0"/>
              </a:spcAft>
              <a:buSzPts val="1500"/>
              <a:buChar char="●"/>
            </a:pPr>
            <a:r>
              <a:rPr lang="en" sz="1500"/>
              <a:t>Cloud Database</a:t>
            </a:r>
            <a:endParaRPr sz="1500"/>
          </a:p>
          <a:p>
            <a:pPr indent="-311150" lvl="1" marL="914400" rtl="0" algn="l">
              <a:lnSpc>
                <a:spcPct val="115000"/>
              </a:lnSpc>
              <a:spcBef>
                <a:spcPts val="0"/>
              </a:spcBef>
              <a:spcAft>
                <a:spcPts val="0"/>
              </a:spcAft>
              <a:buSzPts val="1300"/>
              <a:buChar char="○"/>
            </a:pPr>
            <a:r>
              <a:rPr lang="en" sz="1300"/>
              <a:t>MySQL, MariaDB, AWS</a:t>
            </a:r>
            <a:endParaRPr sz="1300"/>
          </a:p>
          <a:p>
            <a:pPr indent="-323850" lvl="0" marL="457200" rtl="0" algn="l">
              <a:lnSpc>
                <a:spcPct val="115000"/>
              </a:lnSpc>
              <a:spcBef>
                <a:spcPts val="0"/>
              </a:spcBef>
              <a:spcAft>
                <a:spcPts val="0"/>
              </a:spcAft>
              <a:buSzPts val="1500"/>
              <a:buChar char="●"/>
            </a:pPr>
            <a:r>
              <a:rPr lang="en" sz="1500"/>
              <a:t>Local Graphical User Interface (GUI)</a:t>
            </a:r>
            <a:endParaRPr sz="1500"/>
          </a:p>
          <a:p>
            <a:pPr indent="-311150" lvl="1" marL="914400" rtl="0" algn="l">
              <a:lnSpc>
                <a:spcPct val="115000"/>
              </a:lnSpc>
              <a:spcBef>
                <a:spcPts val="0"/>
              </a:spcBef>
              <a:spcAft>
                <a:spcPts val="0"/>
              </a:spcAft>
              <a:buSzPts val="1300"/>
              <a:buChar char="○"/>
            </a:pPr>
            <a:r>
              <a:rPr lang="en" sz="1300"/>
              <a:t>Progress, results, editing</a:t>
            </a:r>
            <a:endParaRPr sz="1300"/>
          </a:p>
          <a:p>
            <a:pPr indent="-323850" lvl="0" marL="457200" rtl="0" algn="l">
              <a:lnSpc>
                <a:spcPct val="115000"/>
              </a:lnSpc>
              <a:spcBef>
                <a:spcPts val="0"/>
              </a:spcBef>
              <a:spcAft>
                <a:spcPts val="0"/>
              </a:spcAft>
              <a:buSzPts val="1500"/>
              <a:buChar char="●"/>
            </a:pPr>
            <a:r>
              <a:rPr lang="en" sz="1500"/>
              <a:t>Bash, </a:t>
            </a:r>
            <a:r>
              <a:rPr lang="en" sz="1500"/>
              <a:t>Excel, </a:t>
            </a:r>
            <a:r>
              <a:rPr lang="en" sz="1500"/>
              <a:t>Testing, Documentation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Testing, Validation, and Acceptance Plan </a:t>
            </a:r>
            <a:endParaRPr/>
          </a:p>
        </p:txBody>
      </p:sp>
      <p:sp>
        <p:nvSpPr>
          <p:cNvPr id="159" name="Google Shape;159;p5"/>
          <p:cNvSpPr txBox="1"/>
          <p:nvPr>
            <p:ph idx="1" type="body"/>
          </p:nvPr>
        </p:nvSpPr>
        <p:spPr>
          <a:xfrm>
            <a:off x="1297500" y="1379800"/>
            <a:ext cx="7038900" cy="3099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1700"/>
              <a:t>Unit tests</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Char char="●"/>
            </a:pPr>
            <a:r>
              <a:rPr lang="en" sz="1700"/>
              <a:t>Integration tests	</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SzPts val="1700"/>
              <a:buChar char="●"/>
            </a:pPr>
            <a:r>
              <a:rPr lang="en" sz="1700"/>
              <a:t>User tests</a:t>
            </a:r>
            <a:endParaRPr sz="1700"/>
          </a:p>
          <a:p>
            <a:pPr indent="0" lvl="0" marL="0" rtl="0" algn="l">
              <a:lnSpc>
                <a:spcPct val="115000"/>
              </a:lnSpc>
              <a:spcBef>
                <a:spcPts val="0"/>
              </a:spcBef>
              <a:spcAft>
                <a:spcPts val="0"/>
              </a:spcAft>
              <a:buNone/>
            </a:pPr>
            <a:r>
              <a:t/>
            </a:r>
            <a:endParaRPr sz="1700"/>
          </a:p>
          <a:p>
            <a:pPr indent="-368300" lvl="0" marL="457200" rtl="0" algn="l">
              <a:lnSpc>
                <a:spcPct val="115000"/>
              </a:lnSpc>
              <a:spcBef>
                <a:spcPts val="0"/>
              </a:spcBef>
              <a:spcAft>
                <a:spcPts val="0"/>
              </a:spcAft>
              <a:buSzPts val="2200"/>
              <a:buChar char="●"/>
            </a:pPr>
            <a:r>
              <a:rPr lang="en" sz="1700"/>
              <a:t>How will we know our project is deliverable?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1278350" y="1639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Major work accomplished so far</a:t>
            </a:r>
            <a:endParaRPr/>
          </a:p>
        </p:txBody>
      </p:sp>
      <p:sp>
        <p:nvSpPr>
          <p:cNvPr id="165" name="Google Shape;165;p6"/>
          <p:cNvSpPr txBox="1"/>
          <p:nvPr>
            <p:ph idx="1" type="body"/>
          </p:nvPr>
        </p:nvSpPr>
        <p:spPr>
          <a:xfrm>
            <a:off x="1015900" y="643100"/>
            <a:ext cx="7736700" cy="396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What’s been done so far?</a:t>
            </a:r>
            <a:endParaRPr/>
          </a:p>
          <a:p>
            <a:pPr indent="-298450" lvl="1" marL="914400" rtl="0" algn="l">
              <a:lnSpc>
                <a:spcPct val="150000"/>
              </a:lnSpc>
              <a:spcBef>
                <a:spcPts val="0"/>
              </a:spcBef>
              <a:spcAft>
                <a:spcPts val="0"/>
              </a:spcAft>
              <a:buSzPts val="1100"/>
              <a:buChar char="○"/>
            </a:pPr>
            <a:r>
              <a:rPr lang="en"/>
              <a:t>Weekly meetings</a:t>
            </a:r>
            <a:endParaRPr/>
          </a:p>
          <a:p>
            <a:pPr indent="-298450" lvl="1" marL="914400" rtl="0" algn="l">
              <a:lnSpc>
                <a:spcPct val="150000"/>
              </a:lnSpc>
              <a:spcBef>
                <a:spcPts val="0"/>
              </a:spcBef>
              <a:spcAft>
                <a:spcPts val="0"/>
              </a:spcAft>
              <a:buSzPts val="1100"/>
              <a:buChar char="○"/>
            </a:pPr>
            <a:r>
              <a:rPr lang="en"/>
              <a:t>Individual and Group research into:</a:t>
            </a:r>
            <a:endParaRPr/>
          </a:p>
          <a:p>
            <a:pPr indent="-298450" lvl="2" marL="1371600" rtl="0" algn="l">
              <a:lnSpc>
                <a:spcPct val="150000"/>
              </a:lnSpc>
              <a:spcBef>
                <a:spcPts val="0"/>
              </a:spcBef>
              <a:spcAft>
                <a:spcPts val="0"/>
              </a:spcAft>
              <a:buSzPts val="1100"/>
              <a:buChar char="■"/>
            </a:pPr>
            <a:r>
              <a:rPr lang="en"/>
              <a:t>Crawler Agents</a:t>
            </a:r>
            <a:endParaRPr/>
          </a:p>
          <a:p>
            <a:pPr indent="-298450" lvl="2" marL="1371600" rtl="0" algn="l">
              <a:lnSpc>
                <a:spcPct val="150000"/>
              </a:lnSpc>
              <a:spcBef>
                <a:spcPts val="0"/>
              </a:spcBef>
              <a:spcAft>
                <a:spcPts val="0"/>
              </a:spcAft>
              <a:buSzPts val="1100"/>
              <a:buChar char="■"/>
            </a:pPr>
            <a:r>
              <a:rPr lang="en"/>
              <a:t>Database systems</a:t>
            </a:r>
            <a:endParaRPr/>
          </a:p>
          <a:p>
            <a:pPr indent="-298450" lvl="2" marL="1371600" rtl="0" algn="l">
              <a:lnSpc>
                <a:spcPct val="150000"/>
              </a:lnSpc>
              <a:spcBef>
                <a:spcPts val="0"/>
              </a:spcBef>
              <a:spcAft>
                <a:spcPts val="0"/>
              </a:spcAft>
              <a:buSzPts val="1100"/>
              <a:buChar char="■"/>
            </a:pPr>
            <a:r>
              <a:rPr lang="en"/>
              <a:t>Existing UI formatting</a:t>
            </a:r>
            <a:endParaRPr/>
          </a:p>
          <a:p>
            <a:pPr indent="-298450" lvl="2" marL="1371600" rtl="0" algn="l">
              <a:lnSpc>
                <a:spcPct val="150000"/>
              </a:lnSpc>
              <a:spcBef>
                <a:spcPts val="0"/>
              </a:spcBef>
              <a:spcAft>
                <a:spcPts val="0"/>
              </a:spcAft>
              <a:buSzPts val="1100"/>
              <a:buChar char="■"/>
            </a:pPr>
            <a:r>
              <a:rPr lang="en"/>
              <a:t>Potential testing points</a:t>
            </a:r>
            <a:endParaRPr/>
          </a:p>
          <a:p>
            <a:pPr indent="-298450" lvl="1" marL="914400" rtl="0" algn="l">
              <a:lnSpc>
                <a:spcPct val="150000"/>
              </a:lnSpc>
              <a:spcBef>
                <a:spcPts val="0"/>
              </a:spcBef>
              <a:spcAft>
                <a:spcPts val="0"/>
              </a:spcAft>
              <a:buSzPts val="1100"/>
              <a:buChar char="○"/>
            </a:pPr>
            <a:r>
              <a:rPr lang="en"/>
              <a:t>Design Layouts</a:t>
            </a:r>
            <a:endParaRPr/>
          </a:p>
          <a:p>
            <a:pPr indent="-298450" lvl="1" marL="914400" rtl="0" algn="l">
              <a:lnSpc>
                <a:spcPct val="150000"/>
              </a:lnSpc>
              <a:spcBef>
                <a:spcPts val="0"/>
              </a:spcBef>
              <a:spcAft>
                <a:spcPts val="0"/>
              </a:spcAft>
              <a:buSzPts val="1100"/>
              <a:buChar char="○"/>
            </a:pPr>
            <a:r>
              <a:rPr lang="en"/>
              <a:t>491 Class Documents</a:t>
            </a:r>
            <a:endParaRPr/>
          </a:p>
          <a:p>
            <a:pPr indent="0" lvl="0" marL="0" rtl="0" algn="l">
              <a:lnSpc>
                <a:spcPct val="150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Design Choices</a:t>
            </a:r>
            <a:endParaRPr/>
          </a:p>
          <a:p>
            <a:pPr indent="0" lvl="0" marL="914400" rtl="0" algn="l">
              <a:lnSpc>
                <a:spcPct val="200000"/>
              </a:lnSpc>
              <a:spcBef>
                <a:spcPts val="0"/>
              </a:spcBef>
              <a:spcAft>
                <a:spcPts val="0"/>
              </a:spcAft>
              <a:buNone/>
            </a:pPr>
            <a:r>
              <a:rPr lang="en"/>
              <a:t>Git and Github					mySQL</a:t>
            </a:r>
            <a:endParaRPr/>
          </a:p>
          <a:p>
            <a:pPr indent="0" lvl="0" marL="2286000" rtl="0" algn="l">
              <a:lnSpc>
                <a:spcPct val="200000"/>
              </a:lnSpc>
              <a:spcBef>
                <a:spcPts val="0"/>
              </a:spcBef>
              <a:spcAft>
                <a:spcPts val="0"/>
              </a:spcAft>
              <a:buNone/>
            </a:pPr>
            <a:r>
              <a:rPr lang="en"/>
              <a:t>MariaDB						</a:t>
            </a:r>
            <a:r>
              <a:rPr lang="en"/>
              <a:t>PHP</a:t>
            </a:r>
            <a:endParaRPr/>
          </a:p>
          <a:p>
            <a:pPr indent="0" lvl="0" marL="914400" rtl="0" algn="l">
              <a:lnSpc>
                <a:spcPct val="200000"/>
              </a:lnSpc>
              <a:spcBef>
                <a:spcPts val="0"/>
              </a:spcBef>
              <a:spcAft>
                <a:spcPts val="0"/>
              </a:spcAft>
              <a:buNone/>
            </a:pPr>
            <a:r>
              <a:rPr lang="en"/>
              <a:t>AWS							Zipline</a:t>
            </a:r>
            <a:endParaRPr/>
          </a:p>
        </p:txBody>
      </p:sp>
      <p:sp>
        <p:nvSpPr>
          <p:cNvPr id="166" name="Google Shape;166;p6"/>
          <p:cNvSpPr txBox="1"/>
          <p:nvPr/>
        </p:nvSpPr>
        <p:spPr>
          <a:xfrm>
            <a:off x="4986775" y="1307850"/>
            <a:ext cx="3112200" cy="165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Lato"/>
              <a:buChar char="●"/>
            </a:pPr>
            <a:r>
              <a:rPr lang="en" sz="1300">
                <a:solidFill>
                  <a:schemeClr val="lt1"/>
                </a:solidFill>
                <a:latin typeface="Lato"/>
                <a:ea typeface="Lato"/>
                <a:cs typeface="Lato"/>
                <a:sym typeface="Lato"/>
              </a:rPr>
              <a:t>Testing and </a:t>
            </a:r>
            <a:r>
              <a:rPr lang="en" sz="1300">
                <a:solidFill>
                  <a:schemeClr val="lt1"/>
                </a:solidFill>
                <a:latin typeface="Lato"/>
                <a:ea typeface="Lato"/>
                <a:cs typeface="Lato"/>
                <a:sym typeface="Lato"/>
              </a:rPr>
              <a:t>CI/CD</a:t>
            </a:r>
            <a:endParaRPr sz="1300">
              <a:solidFill>
                <a:schemeClr val="lt1"/>
              </a:solidFill>
              <a:latin typeface="Lato"/>
              <a:ea typeface="Lato"/>
              <a:cs typeface="Lato"/>
              <a:sym typeface="Lato"/>
            </a:endParaRPr>
          </a:p>
          <a:p>
            <a:pPr indent="-298450" lvl="1" marL="914400" rtl="0" algn="l">
              <a:lnSpc>
                <a:spcPct val="15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Testing made during development </a:t>
            </a:r>
            <a:endParaRPr sz="1100">
              <a:solidFill>
                <a:schemeClr val="lt1"/>
              </a:solidFill>
              <a:latin typeface="Lato"/>
              <a:ea typeface="Lato"/>
              <a:cs typeface="Lato"/>
              <a:sym typeface="Lato"/>
            </a:endParaRPr>
          </a:p>
          <a:p>
            <a:pPr indent="-298450" lvl="1" marL="914400" rtl="0" algn="l">
              <a:lnSpc>
                <a:spcPct val="15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Testing Team Cover Gaps</a:t>
            </a:r>
            <a:endParaRPr sz="1100">
              <a:solidFill>
                <a:schemeClr val="lt1"/>
              </a:solidFill>
              <a:latin typeface="Lato"/>
              <a:ea typeface="Lato"/>
              <a:cs typeface="Lato"/>
              <a:sym typeface="Lato"/>
            </a:endParaRPr>
          </a:p>
          <a:p>
            <a:pPr indent="-298450" lvl="1" marL="914400" rtl="0" algn="l">
              <a:lnSpc>
                <a:spcPct val="15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CI/CD created alongside development. </a:t>
            </a:r>
            <a:endParaRPr>
              <a:latin typeface="Lato"/>
              <a:ea typeface="Lato"/>
              <a:cs typeface="Lato"/>
              <a:sym typeface="Lato"/>
            </a:endParaRPr>
          </a:p>
        </p:txBody>
      </p:sp>
      <p:pic>
        <p:nvPicPr>
          <p:cNvPr id="167" name="Google Shape;167;p6"/>
          <p:cNvPicPr preferRelativeResize="0"/>
          <p:nvPr/>
        </p:nvPicPr>
        <p:blipFill>
          <a:blip r:embed="rId3">
            <a:alphaModFix/>
          </a:blip>
          <a:stretch>
            <a:fillRect/>
          </a:stretch>
        </p:blipFill>
        <p:spPr>
          <a:xfrm>
            <a:off x="3156500" y="3695775"/>
            <a:ext cx="312774" cy="312774"/>
          </a:xfrm>
          <a:prstGeom prst="rect">
            <a:avLst/>
          </a:prstGeom>
          <a:noFill/>
          <a:ln>
            <a:noFill/>
          </a:ln>
        </p:spPr>
      </p:pic>
      <p:pic>
        <p:nvPicPr>
          <p:cNvPr id="168" name="Google Shape;168;p6"/>
          <p:cNvPicPr preferRelativeResize="0"/>
          <p:nvPr/>
        </p:nvPicPr>
        <p:blipFill>
          <a:blip r:embed="rId4">
            <a:alphaModFix/>
          </a:blip>
          <a:stretch>
            <a:fillRect/>
          </a:stretch>
        </p:blipFill>
        <p:spPr>
          <a:xfrm>
            <a:off x="5845350" y="3672240"/>
            <a:ext cx="495225" cy="359850"/>
          </a:xfrm>
          <a:prstGeom prst="rect">
            <a:avLst/>
          </a:prstGeom>
          <a:noFill/>
          <a:ln>
            <a:noFill/>
          </a:ln>
        </p:spPr>
      </p:pic>
      <p:pic>
        <p:nvPicPr>
          <p:cNvPr id="169" name="Google Shape;169;p6"/>
          <p:cNvPicPr preferRelativeResize="0"/>
          <p:nvPr/>
        </p:nvPicPr>
        <p:blipFill>
          <a:blip r:embed="rId5">
            <a:alphaModFix/>
          </a:blip>
          <a:stretch>
            <a:fillRect/>
          </a:stretch>
        </p:blipFill>
        <p:spPr>
          <a:xfrm>
            <a:off x="2454226" y="4459725"/>
            <a:ext cx="639724" cy="359850"/>
          </a:xfrm>
          <a:prstGeom prst="rect">
            <a:avLst/>
          </a:prstGeom>
          <a:noFill/>
          <a:ln>
            <a:noFill/>
          </a:ln>
        </p:spPr>
      </p:pic>
      <p:pic>
        <p:nvPicPr>
          <p:cNvPr id="170" name="Google Shape;170;p6"/>
          <p:cNvPicPr preferRelativeResize="0"/>
          <p:nvPr/>
        </p:nvPicPr>
        <p:blipFill>
          <a:blip r:embed="rId6">
            <a:alphaModFix/>
          </a:blip>
          <a:stretch>
            <a:fillRect/>
          </a:stretch>
        </p:blipFill>
        <p:spPr>
          <a:xfrm>
            <a:off x="7071191" y="4146950"/>
            <a:ext cx="579185" cy="312774"/>
          </a:xfrm>
          <a:prstGeom prst="rect">
            <a:avLst/>
          </a:prstGeom>
          <a:noFill/>
          <a:ln>
            <a:noFill/>
          </a:ln>
        </p:spPr>
      </p:pic>
      <p:pic>
        <p:nvPicPr>
          <p:cNvPr id="171" name="Google Shape;171;p6"/>
          <p:cNvPicPr preferRelativeResize="0"/>
          <p:nvPr/>
        </p:nvPicPr>
        <p:blipFill>
          <a:blip r:embed="rId7">
            <a:alphaModFix/>
          </a:blip>
          <a:stretch>
            <a:fillRect/>
          </a:stretch>
        </p:blipFill>
        <p:spPr>
          <a:xfrm>
            <a:off x="4118601" y="4112413"/>
            <a:ext cx="906801" cy="281850"/>
          </a:xfrm>
          <a:prstGeom prst="rect">
            <a:avLst/>
          </a:prstGeom>
          <a:noFill/>
          <a:ln>
            <a:noFill/>
          </a:ln>
        </p:spPr>
      </p:pic>
      <p:pic>
        <p:nvPicPr>
          <p:cNvPr id="172" name="Google Shape;172;p6"/>
          <p:cNvPicPr preferRelativeResize="0"/>
          <p:nvPr/>
        </p:nvPicPr>
        <p:blipFill>
          <a:blip r:embed="rId8">
            <a:alphaModFix/>
          </a:blip>
          <a:stretch>
            <a:fillRect/>
          </a:stretch>
        </p:blipFill>
        <p:spPr>
          <a:xfrm>
            <a:off x="5758450" y="4459725"/>
            <a:ext cx="495225" cy="495225"/>
          </a:xfrm>
          <a:prstGeom prst="rect">
            <a:avLst/>
          </a:prstGeom>
          <a:noFill/>
          <a:ln>
            <a:noFill/>
          </a:ln>
        </p:spPr>
      </p:pic>
      <p:cxnSp>
        <p:nvCxnSpPr>
          <p:cNvPr id="173" name="Google Shape;173;p6"/>
          <p:cNvCxnSpPr/>
          <p:nvPr/>
        </p:nvCxnSpPr>
        <p:spPr>
          <a:xfrm>
            <a:off x="1146625" y="3294275"/>
            <a:ext cx="7315200" cy="1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205300" y="81450"/>
            <a:ext cx="5279700"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Milestones and Project Release Plan</a:t>
            </a:r>
            <a:endParaRPr/>
          </a:p>
        </p:txBody>
      </p:sp>
      <p:graphicFrame>
        <p:nvGraphicFramePr>
          <p:cNvPr id="179" name="Google Shape;179;p7"/>
          <p:cNvGraphicFramePr/>
          <p:nvPr/>
        </p:nvGraphicFramePr>
        <p:xfrm>
          <a:off x="322025" y="1125425"/>
          <a:ext cx="3000000" cy="3000000"/>
        </p:xfrm>
        <a:graphic>
          <a:graphicData uri="http://schemas.openxmlformats.org/drawingml/2006/table">
            <a:tbl>
              <a:tblPr>
                <a:noFill/>
                <a:tableStyleId>{09ED3DDD-6292-466B-A63A-4092DFF76CBD}</a:tableStyleId>
              </a:tblPr>
              <a:tblGrid>
                <a:gridCol w="2518775"/>
                <a:gridCol w="2412575"/>
              </a:tblGrid>
              <a:tr h="38100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Database Design</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December 4th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Crawler Agent Outline</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December 4th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Testing Approach Plan</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December 4th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User Interface Layout</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December 4th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Database</a:t>
                      </a:r>
                      <a:r>
                        <a:rPr lang="en" sz="1100">
                          <a:solidFill>
                            <a:schemeClr val="lt1"/>
                          </a:solidFill>
                          <a:latin typeface="Lato"/>
                          <a:ea typeface="Lato"/>
                          <a:cs typeface="Lato"/>
                          <a:sym typeface="Lato"/>
                        </a:rPr>
                        <a:t> Version 0</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March 11th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Crawler Agent Version 0</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March 11th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973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User Interface Version 0</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March 11th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Optimization</a:t>
                      </a:r>
                      <a:r>
                        <a:rPr lang="en" sz="1100">
                          <a:solidFill>
                            <a:schemeClr val="lt1"/>
                          </a:solidFill>
                          <a:latin typeface="Lato"/>
                          <a:ea typeface="Lato"/>
                          <a:cs typeface="Lato"/>
                          <a:sym typeface="Lato"/>
                        </a:rPr>
                        <a:t> and Debugging Due</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April 22th</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Deliver the project</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May 3rd</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Deploy to client(s)</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spcBef>
                          <a:spcPts val="0"/>
                        </a:spcBef>
                        <a:spcAft>
                          <a:spcPts val="0"/>
                        </a:spcAft>
                        <a:buNone/>
                      </a:pPr>
                      <a:r>
                        <a:rPr lang="en" sz="1100">
                          <a:solidFill>
                            <a:schemeClr val="lt1"/>
                          </a:solidFill>
                          <a:latin typeface="Lato"/>
                          <a:ea typeface="Lato"/>
                          <a:cs typeface="Lato"/>
                          <a:sym typeface="Lato"/>
                        </a:rPr>
                        <a:t>May 3rd</a:t>
                      </a:r>
                      <a:endParaRPr sz="1100">
                        <a:solidFill>
                          <a:schemeClr val="lt1"/>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g29000d15f37_0_0"/>
          <p:cNvGraphicFramePr/>
          <p:nvPr/>
        </p:nvGraphicFramePr>
        <p:xfrm>
          <a:off x="593350" y="1062475"/>
          <a:ext cx="3000000" cy="3000000"/>
        </p:xfrm>
        <a:graphic>
          <a:graphicData uri="http://schemas.openxmlformats.org/drawingml/2006/table">
            <a:tbl>
              <a:tblPr>
                <a:noFill/>
                <a:tableStyleId>{09ED3DDD-6292-466B-A63A-4092DFF76CBD}</a:tableStyleId>
              </a:tblPr>
              <a:tblGrid>
                <a:gridCol w="3978650"/>
                <a:gridCol w="3978650"/>
              </a:tblGrid>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10/24-11/6</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1/30 - 2/12</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11/7 - 11/ 20</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2/13 - 2/26</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11/27 - 12/4 - Post Thanksgiving</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2/27 - 3/10 - Version 0 Complete</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12/5 - 12/18 - </a:t>
                      </a:r>
                      <a:r>
                        <a:rPr lang="en" sz="1300">
                          <a:solidFill>
                            <a:srgbClr val="FFFFFF"/>
                          </a:solidFill>
                          <a:latin typeface="Lato"/>
                          <a:ea typeface="Lato"/>
                          <a:cs typeface="Lato"/>
                          <a:sym typeface="Lato"/>
                        </a:rPr>
                        <a:t>L</a:t>
                      </a:r>
                      <a:r>
                        <a:rPr lang="en" sz="1300">
                          <a:solidFill>
                            <a:srgbClr val="FFFFFF"/>
                          </a:solidFill>
                          <a:latin typeface="Lato"/>
                          <a:ea typeface="Lato"/>
                          <a:cs typeface="Lato"/>
                          <a:sym typeface="Lato"/>
                        </a:rPr>
                        <a:t>ayouts + Outlines Done</a:t>
                      </a:r>
                      <a:endParaRPr sz="1300">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3/18 - 3/25 - Post Spring Break</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12/19 - 1/1 - Winter Break </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3/26 - 4/8</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1/2</a:t>
                      </a:r>
                      <a:r>
                        <a:rPr lang="en">
                          <a:solidFill>
                            <a:srgbClr val="FFFFFF"/>
                          </a:solidFill>
                          <a:latin typeface="Lato"/>
                          <a:ea typeface="Lato"/>
                          <a:cs typeface="Lato"/>
                          <a:sym typeface="Lato"/>
                        </a:rPr>
                        <a:t> - 1/15 - Winter Break</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76200">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4/9 - 4/22 - Debug and Optimize Done</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7925">
                <a:tc>
                  <a:txBody>
                    <a:bodyPr/>
                    <a:lstStyle/>
                    <a:p>
                      <a:pPr indent="0" lvl="0" marL="0" rtl="0" algn="l">
                        <a:spcBef>
                          <a:spcPts val="0"/>
                        </a:spcBef>
                        <a:spcAft>
                          <a:spcPts val="0"/>
                        </a:spcAft>
                        <a:buNone/>
                      </a:pPr>
                      <a:r>
                        <a:rPr lang="en">
                          <a:solidFill>
                            <a:srgbClr val="FFFFFF"/>
                          </a:solidFill>
                          <a:latin typeface="Lato"/>
                          <a:ea typeface="Lato"/>
                          <a:cs typeface="Lato"/>
                          <a:sym typeface="Lato"/>
                        </a:rPr>
                        <a:t>1/16 - 1/29</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76200">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Lato"/>
                          <a:ea typeface="Lato"/>
                          <a:cs typeface="Lato"/>
                          <a:sym typeface="Lato"/>
                        </a:rPr>
                        <a:t>4/23 - 5/3 - </a:t>
                      </a:r>
                      <a:r>
                        <a:rPr lang="en">
                          <a:solidFill>
                            <a:srgbClr val="FFFFFF"/>
                          </a:solidFill>
                          <a:latin typeface="Lato"/>
                          <a:ea typeface="Lato"/>
                          <a:cs typeface="Lato"/>
                          <a:sym typeface="Lato"/>
                        </a:rPr>
                        <a:t>Delivery and Deployment</a:t>
                      </a:r>
                      <a:endParaRPr>
                        <a:solidFill>
                          <a:srgbClr val="FFFFFF"/>
                        </a:solidFill>
                        <a:latin typeface="Lato"/>
                        <a:ea typeface="Lato"/>
                        <a:cs typeface="Lato"/>
                        <a:sym typeface="Lato"/>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185" name="Google Shape;185;g29000d15f37_0_0"/>
          <p:cNvSpPr txBox="1"/>
          <p:nvPr>
            <p:ph idx="4294967295" type="title"/>
          </p:nvPr>
        </p:nvSpPr>
        <p:spPr>
          <a:xfrm>
            <a:off x="1932150" y="353250"/>
            <a:ext cx="5279700" cy="74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Project Sprints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Maintenance Considerations      </a:t>
            </a:r>
            <a:endParaRPr/>
          </a:p>
        </p:txBody>
      </p:sp>
      <p:sp>
        <p:nvSpPr>
          <p:cNvPr id="191" name="Google Shape;191;p8"/>
          <p:cNvSpPr txBox="1"/>
          <p:nvPr>
            <p:ph idx="1" type="body"/>
          </p:nvPr>
        </p:nvSpPr>
        <p:spPr>
          <a:xfrm>
            <a:off x="1297500" y="1263050"/>
            <a:ext cx="7038900" cy="32157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1600"/>
              <a:t>How will the project be packaged?</a:t>
            </a:r>
            <a:endParaRPr sz="1600"/>
          </a:p>
          <a:p>
            <a:pPr indent="-317500" lvl="1" marL="914400" rtl="0" algn="l">
              <a:lnSpc>
                <a:spcPct val="115000"/>
              </a:lnSpc>
              <a:spcBef>
                <a:spcPts val="0"/>
              </a:spcBef>
              <a:spcAft>
                <a:spcPts val="0"/>
              </a:spcAft>
              <a:buSzPts val="1400"/>
              <a:buChar char="○"/>
            </a:pPr>
            <a:r>
              <a:rPr lang="en" sz="1400"/>
              <a:t>Zip file</a:t>
            </a:r>
            <a:endParaRPr sz="1400"/>
          </a:p>
          <a:p>
            <a:pPr indent="-361950" lvl="0" marL="457200" rtl="0" algn="l">
              <a:lnSpc>
                <a:spcPct val="115000"/>
              </a:lnSpc>
              <a:spcBef>
                <a:spcPts val="0"/>
              </a:spcBef>
              <a:spcAft>
                <a:spcPts val="0"/>
              </a:spcAft>
              <a:buSzPts val="2100"/>
              <a:buChar char="●"/>
            </a:pPr>
            <a:r>
              <a:rPr lang="en" sz="1600"/>
              <a:t>How will the project be delivered?</a:t>
            </a:r>
            <a:endParaRPr sz="1600"/>
          </a:p>
          <a:p>
            <a:pPr indent="-317500" lvl="1" marL="914400" rtl="0" algn="l">
              <a:lnSpc>
                <a:spcPct val="115000"/>
              </a:lnSpc>
              <a:spcBef>
                <a:spcPts val="0"/>
              </a:spcBef>
              <a:spcAft>
                <a:spcPts val="0"/>
              </a:spcAft>
              <a:buSzPts val="1400"/>
              <a:buChar char="○"/>
            </a:pPr>
            <a:r>
              <a:rPr lang="en" sz="1400"/>
              <a:t>GitHub</a:t>
            </a:r>
            <a:endParaRPr sz="1400"/>
          </a:p>
          <a:p>
            <a:pPr indent="-330200" lvl="0" marL="457200" rtl="0" algn="l">
              <a:lnSpc>
                <a:spcPct val="115000"/>
              </a:lnSpc>
              <a:spcBef>
                <a:spcPts val="0"/>
              </a:spcBef>
              <a:spcAft>
                <a:spcPts val="0"/>
              </a:spcAft>
              <a:buSzPts val="1600"/>
              <a:buChar char="●"/>
            </a:pPr>
            <a:r>
              <a:rPr lang="en" sz="1600"/>
              <a:t>How will your project be deployed?</a:t>
            </a:r>
            <a:endParaRPr sz="1600"/>
          </a:p>
          <a:p>
            <a:pPr indent="-317500" lvl="1" marL="914400" rtl="0" algn="l">
              <a:lnSpc>
                <a:spcPct val="115000"/>
              </a:lnSpc>
              <a:spcBef>
                <a:spcPts val="0"/>
              </a:spcBef>
              <a:spcAft>
                <a:spcPts val="0"/>
              </a:spcAft>
              <a:buSzPts val="1400"/>
              <a:buChar char="○"/>
            </a:pPr>
            <a:r>
              <a:rPr lang="en" sz="1400"/>
              <a:t>Communicating with sponsors</a:t>
            </a:r>
            <a:endParaRPr sz="1400"/>
          </a:p>
          <a:p>
            <a:pPr indent="-361950" lvl="0" marL="457200" rtl="0" algn="l">
              <a:lnSpc>
                <a:spcPct val="115000"/>
              </a:lnSpc>
              <a:spcBef>
                <a:spcPts val="0"/>
              </a:spcBef>
              <a:spcAft>
                <a:spcPts val="0"/>
              </a:spcAft>
              <a:buSzPts val="2100"/>
              <a:buChar char="●"/>
            </a:pPr>
            <a:r>
              <a:rPr lang="en" sz="1600"/>
              <a:t>Project maintenance?</a:t>
            </a:r>
            <a:endParaRPr sz="1600"/>
          </a:p>
          <a:p>
            <a:pPr indent="-317500" lvl="1" marL="914400" rtl="0" algn="l">
              <a:lnSpc>
                <a:spcPct val="115000"/>
              </a:lnSpc>
              <a:spcBef>
                <a:spcPts val="0"/>
              </a:spcBef>
              <a:spcAft>
                <a:spcPts val="0"/>
              </a:spcAft>
              <a:buSzPts val="1400"/>
              <a:buChar char="○"/>
            </a:pPr>
            <a:r>
              <a:rPr lang="en" sz="1400"/>
              <a:t>Handoff</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