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tlJ8HZCXl1tMIWWpjCQKw/WxY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69DD1E-DF7E-4375-9105-15699A461E1A}">
  <a:tblStyle styleId="{5969DD1E-DF7E-4375-9105-15699A461E1A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 Light"/>
          <a:ea typeface="Calibri Light"/>
          <a:cs typeface="Calibri Light"/>
        </a:font>
        <a:schemeClr val="dk1"/>
      </a:tcTxStyle>
    </a:seCell>
    <a:swCell>
      <a:tcTxStyle b="on" i="off">
        <a:font>
          <a:latin typeface="Calibri Light"/>
          <a:ea typeface="Calibri Light"/>
          <a:cs typeface="Calibri Light"/>
        </a:font>
        <a:schemeClr val="dk1"/>
      </a:tcTx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069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approaches has your team agreed to use for running the project</a:t>
            </a:r>
            <a:endParaRPr sz="1500">
              <a:solidFill>
                <a:schemeClr val="dk1"/>
              </a:solidFill>
            </a:endParaRPr>
          </a:p>
          <a:p>
            <a:pPr indent="-323509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Two weekly meetings: one with advisor, DAB member, sponsors as needed, one with just the development team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509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Pull requests are created and we typically assign one other team member to review and approve the request and merge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509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Every sprint (2 weeks) we have a different team member lead the meeting and go through our backlog to get progress updates and assign backlog tasks as needed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509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 "/>
            </a:pPr>
            <a:r>
              <a:t/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069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Let us know how your team will be collaborating to make this happen</a:t>
            </a:r>
            <a:endParaRPr sz="1500">
              <a:solidFill>
                <a:schemeClr val="dk1"/>
              </a:solidFill>
            </a:endParaRPr>
          </a:p>
          <a:p>
            <a:pPr indent="-323508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Communicated through texts and Discord messages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508" lvl="1" marL="91440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Mainly coded separately but brought up issues and during meetings and got them promptly resolved</a:t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Does your project plan require budget resources?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main component that would require a budget was a cloud service system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Our sponsor had access to AWS, so we were set up the database needed for our project through that service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We were able to ask IT for a Raspberry Pi and we were able to gain access to a router used for testing our crawler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We have not used any budget and currently have no plans in doing so down the line</a:t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 credentials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various methods to communicate with device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devices not anticipated to lower performance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6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you learned enough about your dependencies and other risks?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 dev should give you knowledge if things will work or not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6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current plan for packaging and delivery?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includes testing, release, formats, and any live production systems you will have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6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If there’s anything to show, do it here</a:t>
            </a:r>
            <a:endParaRPr sz="1200">
              <a:solidFill>
                <a:schemeClr val="dk1"/>
              </a:solidFill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This can include existing pages/tools that you’re expanding upon</a:t>
            </a:r>
            <a:endParaRPr sz="1200">
              <a:solidFill>
                <a:schemeClr val="dk1"/>
              </a:solidFill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It could include your UI sketches and descriptions of your project</a:t>
            </a:r>
            <a:endParaRPr sz="1200">
              <a:solidFill>
                <a:schemeClr val="dk1"/>
              </a:solidFill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It could also show off some of the libraries that you’ll be working with</a:t>
            </a:r>
            <a:endParaRPr sz="1200">
              <a:solidFill>
                <a:schemeClr val="dk1"/>
              </a:solidFill>
            </a:endParaRPr>
          </a:p>
          <a:p>
            <a:pPr indent="-3046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As an alpha, there's multiple ways to approach the demo</a:t>
            </a:r>
            <a:endParaRPr sz="1200">
              <a:solidFill>
                <a:schemeClr val="dk1"/>
              </a:solidFill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At the very least show the parts that you do have working</a:t>
            </a:r>
            <a:endParaRPr sz="1200">
              <a:solidFill>
                <a:schemeClr val="dk1"/>
              </a:solidFill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This can be pulling data, a running database, a web interface that's partially finished</a:t>
            </a:r>
            <a:endParaRPr sz="1200">
              <a:solidFill>
                <a:schemeClr val="dk1"/>
              </a:solidFill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We know it's still early, but you should have </a:t>
            </a:r>
            <a:r>
              <a:rPr b="1" i="1" lang="en-US" sz="1200" u="sng">
                <a:solidFill>
                  <a:srgbClr val="595959"/>
                </a:solidFill>
              </a:rPr>
              <a:t>something</a:t>
            </a:r>
            <a:r>
              <a:rPr lang="en-US" sz="1200">
                <a:solidFill>
                  <a:srgbClr val="595959"/>
                </a:solidFill>
              </a:rPr>
              <a:t> by now…</a:t>
            </a:r>
            <a:endParaRPr sz="1200"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[Brandon]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 short presentation (target is 15 minutes + 5-8 mins in questions)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Focus on what business objectives you’re now able to confidently address and what notable wins you’ve had through your alpha dev window since the project plan presentation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summary, we’ve made lots of progress in initial development of each component of the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Scanning collects an array of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DB is set up; python api is set 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UI login page built, home page built, and more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We’ve gotten into a flow with teamwork, team meetings, development strategies,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Most importantly, we have a clear picture of the work that needs to be accomplished in the second semester, and believe in our ability to do 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[Brandon]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Goal: sponsor provides risk assessment for medical offices to help keep patient data secure; inventory is helpful in assessment and required by HIPAA; we develop a tool to automate the generation of this inventory.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Tasks: Scan the network; store the data; display to user and allow updates; export to excel for ease of accessibility (important to sponsor)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[Brandon] “Major Components”: Launch with bash, scan network, store info in db, display on ui, updatable through ui, export to excel with python</a:t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[Brandon] “Major Components”: Launch with bash, scan network, store info in db, display on ui, updatable through ui, export to excel with python</a:t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2d43b9af6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2d43b9af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3102e03e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3102e03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3102e03e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3102e03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6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If you can, show a live demo of the project working here or at the later slide on it - it'll depend upon how you want to move through the presentation</a:t>
            </a:r>
            <a:endParaRPr sz="1200">
              <a:solidFill>
                <a:schemeClr val="dk1"/>
              </a:solidFill>
            </a:endParaRPr>
          </a:p>
          <a:p>
            <a:pPr indent="-3046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Discuss any progress made here</a:t>
            </a:r>
            <a:endParaRPr sz="1200">
              <a:solidFill>
                <a:schemeClr val="dk1"/>
              </a:solidFill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New pieces working, major changes needed</a:t>
            </a:r>
            <a:endParaRPr sz="1200">
              <a:solidFill>
                <a:schemeClr val="dk1"/>
              </a:solidFill>
            </a:endParaRPr>
          </a:p>
          <a:p>
            <a:pPr indent="-3044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What have learned about the components/tools?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5"/>
          <p:cNvSpPr txBox="1"/>
          <p:nvPr>
            <p:ph type="title"/>
          </p:nvPr>
        </p:nvSpPr>
        <p:spPr>
          <a:xfrm>
            <a:off x="6196053" y="406712"/>
            <a:ext cx="253746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571500" y="5715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619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2385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indent="-32385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5pPr>
            <a:lvl6pPr indent="-32385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6pPr>
            <a:lvl7pPr indent="-32385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7pPr>
            <a:lvl8pPr indent="-32385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8pPr>
            <a:lvl9pPr indent="-32385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9pPr>
          </a:lstStyle>
          <a:p/>
        </p:txBody>
      </p:sp>
      <p:sp>
        <p:nvSpPr>
          <p:cNvPr id="15" name="Google Shape;15;p15"/>
          <p:cNvSpPr txBox="1"/>
          <p:nvPr>
            <p:ph idx="2" type="body"/>
          </p:nvPr>
        </p:nvSpPr>
        <p:spPr>
          <a:xfrm>
            <a:off x="6206987" y="1883860"/>
            <a:ext cx="2548890" cy="2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Calibri"/>
              <a:buNone/>
              <a:defRPr sz="13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 rot="5400000">
            <a:off x="3127820" y="-1111568"/>
            <a:ext cx="2824639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 rot="5400000">
            <a:off x="5743576" y="1335881"/>
            <a:ext cx="36004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 rot="5400000">
            <a:off x="1453754" y="-339328"/>
            <a:ext cx="4050506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/>
            </a:lvl1pPr>
            <a:lvl2pPr lvl="1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9"/>
          <p:cNvSpPr txBox="1"/>
          <p:nvPr>
            <p:ph type="ctrTitle"/>
          </p:nvPr>
        </p:nvSpPr>
        <p:spPr>
          <a:xfrm>
            <a:off x="452628" y="577850"/>
            <a:ext cx="8086725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  <a:defRPr sz="6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500634" y="3155157"/>
            <a:ext cx="6921151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/>
            </a:lvl2pPr>
            <a:lvl3pPr lvl="2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4pPr>
            <a:lvl5pPr lvl="4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5pPr>
            <a:lvl6pPr lvl="5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7pPr>
            <a:lvl8pPr lvl="7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52628" y="575564"/>
            <a:ext cx="8085582" cy="251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  <a:defRPr b="0" sz="6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500634" y="3153157"/>
            <a:ext cx="6919722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507492" y="1498601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508498" y="1498601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507492" y="1530350"/>
            <a:ext cx="3497580" cy="54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507492" y="206481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4505706" y="1528826"/>
            <a:ext cx="3497580" cy="541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4505706" y="206324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486918" y="4064001"/>
            <a:ext cx="8085582" cy="45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/>
          <p:nvPr>
            <p:ph idx="2" type="pic"/>
          </p:nvPr>
        </p:nvSpPr>
        <p:spPr>
          <a:xfrm>
            <a:off x="0" y="0"/>
            <a:ext cx="9144000" cy="3998214"/>
          </a:xfrm>
          <a:prstGeom prst="rect">
            <a:avLst/>
          </a:prstGeom>
          <a:solidFill>
            <a:srgbClr val="8EC5F7"/>
          </a:solidFill>
          <a:ln>
            <a:noFill/>
          </a:ln>
        </p:spPr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507492" y="4432301"/>
            <a:ext cx="692200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Calibri"/>
              <a:buNone/>
              <a:defRPr b="0" i="0" sz="40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Calibri"/>
              <a:buNone/>
              <a:defRPr b="0" i="0" sz="40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FEFEFE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3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sz="7725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rgbClr val="45536C"/>
          </a:solidFill>
          <a:ln cap="flat" cmpd="sng" w="12700">
            <a:solidFill>
              <a:srgbClr val="4553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865019" y="374648"/>
            <a:ext cx="3100387" cy="2911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Medcurity Network Inventory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endParaRPr b="1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a spider and text&#10;&#10;Description automatically generated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50" y="0"/>
            <a:ext cx="5141995" cy="514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6129909" y="3414397"/>
            <a:ext cx="2551176" cy="1354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Brandon Huyck &gt;</a:t>
            </a:r>
            <a:endParaRPr/>
          </a:p>
          <a:p>
            <a:pPr indent="-8890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Colleen Lemak &gt;</a:t>
            </a:r>
            <a:endParaRPr/>
          </a:p>
          <a:p>
            <a:pPr indent="-8890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Artis Nateephaisan &gt;</a:t>
            </a:r>
            <a:endParaRPr/>
          </a:p>
          <a:p>
            <a:pPr indent="-8890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Jack Nealon &gt;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0" y="0"/>
            <a:ext cx="362100" cy="5143500"/>
          </a:xfrm>
          <a:prstGeom prst="rect">
            <a:avLst/>
          </a:prstGeom>
          <a:solidFill>
            <a:schemeClr val="accen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998750" y="1034400"/>
            <a:ext cx="7233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Two weekly meetings: one with advisor, DAB member, sponsors as needed, and one with just the development team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Scrum leader goes over GitHub backlog, each member provides updates on progress, and work is assigned for next sprint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Mainly coded separately, questions and issues brought up in meetings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Communicated </a:t>
            </a: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primarily through texts, email, and Discord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709500" y="150275"/>
            <a:ext cx="6100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br>
              <a:rPr b="1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and Team Collaboration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492918" y="702533"/>
            <a:ext cx="2241198" cy="3738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Budget Plan and Status 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3467925" y="702525"/>
            <a:ext cx="51120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Does your project plan require budget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resources?</a:t>
            </a:r>
            <a:endParaRPr/>
          </a:p>
          <a:p>
            <a:pPr indent="-317500" lvl="0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Cloud Service System (AWS)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Medcurity covers all AWS charges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Raspberry Pi and Router</a:t>
            </a:r>
            <a:endParaRPr/>
          </a:p>
          <a:p>
            <a:pPr indent="-317500" lvl="0" marL="914400" marR="0" rtl="0"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Have not incurred any expenses, and do not foresee any expenses in the future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311759" y="173316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Calibri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Updates to Project Risks and Delivery Issues </a:t>
            </a:r>
            <a:endParaRPr b="1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9"/>
          <p:cNvGrpSpPr/>
          <p:nvPr/>
        </p:nvGrpSpPr>
        <p:grpSpPr>
          <a:xfrm>
            <a:off x="684400" y="1005775"/>
            <a:ext cx="8140144" cy="3021772"/>
            <a:chOff x="7326" y="-2"/>
            <a:chExt cx="8140144" cy="3021772"/>
          </a:xfrm>
        </p:grpSpPr>
        <p:sp>
          <p:nvSpPr>
            <p:cNvPr id="193" name="Google Shape;193;p9"/>
            <p:cNvSpPr/>
            <p:nvPr/>
          </p:nvSpPr>
          <p:spPr>
            <a:xfrm>
              <a:off x="7326" y="-2"/>
              <a:ext cx="1268700" cy="899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7334" y="988404"/>
              <a:ext cx="3742591" cy="385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7384" y="988342"/>
              <a:ext cx="37425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Risks:</a:t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334" y="1415265"/>
              <a:ext cx="3742591" cy="160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 txBox="1"/>
            <p:nvPr/>
          </p:nvSpPr>
          <p:spPr>
            <a:xfrm>
              <a:off x="7334" y="1415265"/>
              <a:ext cx="3742591" cy="160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92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●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Security Breach</a:t>
              </a:r>
              <a:endParaRPr sz="1600"/>
            </a:p>
            <a:p>
              <a:pPr indent="-3492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●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Protocol Incompatibility</a:t>
              </a:r>
              <a:endParaRPr sz="1600"/>
            </a:p>
            <a:p>
              <a:pPr indent="-3492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●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performance (</a:t>
              </a:r>
              <a:r>
                <a:rPr i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600"/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404876" y="-2"/>
              <a:ext cx="1193700" cy="899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404879" y="988404"/>
              <a:ext cx="3742591" cy="385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4404929" y="964442"/>
              <a:ext cx="37425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Delivery:</a:t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404879" y="1415265"/>
              <a:ext cx="3742591" cy="160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4404929" y="1349940"/>
              <a:ext cx="3742500" cy="16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Tool:  .exe</a:t>
              </a:r>
              <a:endParaRPr sz="1600"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Output:  Excel</a:t>
              </a:r>
              <a:endParaRPr sz="1600"/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5C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0" y="4116650"/>
            <a:ext cx="9144000" cy="102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Crawler Agent Demo</a:t>
            </a:r>
            <a:endParaRPr b="1" i="0" sz="5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3">
            <a:alphaModFix/>
          </a:blip>
          <a:srcRect b="15045" l="0" r="0" t="26458"/>
          <a:stretch/>
        </p:blipFill>
        <p:spPr>
          <a:xfrm>
            <a:off x="3893000" y="6775"/>
            <a:ext cx="5251000" cy="4109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4">
            <a:alphaModFix/>
          </a:blip>
          <a:srcRect b="0" l="0" r="40525" t="5838"/>
          <a:stretch/>
        </p:blipFill>
        <p:spPr>
          <a:xfrm>
            <a:off x="0" y="6775"/>
            <a:ext cx="3902274" cy="41098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604646" y="606933"/>
            <a:ext cx="7934706" cy="3929634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964877" y="963897"/>
            <a:ext cx="7205370" cy="20845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5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UI 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6129909" y="1606938"/>
            <a:ext cx="2551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Revised Project Release Plan</a:t>
            </a:r>
            <a:endParaRPr/>
          </a:p>
        </p:txBody>
      </p:sp>
      <p:graphicFrame>
        <p:nvGraphicFramePr>
          <p:cNvPr id="227" name="Google Shape;227;p12"/>
          <p:cNvGraphicFramePr/>
          <p:nvPr/>
        </p:nvGraphicFramePr>
        <p:xfrm>
          <a:off x="475499" y="5868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{5969DD1E-DF7E-4375-9105-15699A461E1A}</a:tableStyleId>
              </a:tblPr>
              <a:tblGrid>
                <a:gridCol w="2421575"/>
                <a:gridCol w="2287325"/>
              </a:tblGrid>
              <a:tr h="4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10/24-11/6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1/30 - 2/12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11/7 - 11/ 20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2/13 - 2/26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11/27 - 12/4 - Post Thanksgiving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2/27 - 3/10 - Version 0 Complete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12/5 - 12/18 - </a:t>
                      </a: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Layouts + Outlines Done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3/18 - 3/25 - Post Spring Break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12/19 - 1/1 - Winter Break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3/26 - 4/8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1/2 - 1/15 - Winter Break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4/9 - 4/22 - Debug and Optimize Done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1/16 - 1/29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4/23 - 5/3 - Delivery and Deployment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3"/>
          <p:cNvGrpSpPr/>
          <p:nvPr/>
        </p:nvGrpSpPr>
        <p:grpSpPr>
          <a:xfrm>
            <a:off x="407561" y="1377736"/>
            <a:ext cx="8423156" cy="3238892"/>
            <a:chOff x="1162" y="81911"/>
            <a:chExt cx="8423156" cy="3238892"/>
          </a:xfrm>
        </p:grpSpPr>
        <p:sp>
          <p:nvSpPr>
            <p:cNvPr id="234" name="Google Shape;234;p13"/>
            <p:cNvSpPr/>
            <p:nvPr/>
          </p:nvSpPr>
          <p:spPr>
            <a:xfrm>
              <a:off x="1162" y="81911"/>
              <a:ext cx="880031" cy="88003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162" y="1101214"/>
              <a:ext cx="2514375" cy="37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1162" y="1101214"/>
              <a:ext cx="2514375" cy="37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Lots of progress: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162" y="1543148"/>
              <a:ext cx="2514375" cy="177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>
              <a:off x="1162" y="1543148"/>
              <a:ext cx="2514375" cy="177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Scanning collects an array of information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is set up, with the Python API complete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UI has multiple pages built (Login, Home, etc.)</a:t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955552" y="81911"/>
              <a:ext cx="880031" cy="8800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955552" y="1101214"/>
              <a:ext cx="2514375" cy="37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 txBox="1"/>
            <p:nvPr/>
          </p:nvSpPr>
          <p:spPr>
            <a:xfrm>
              <a:off x="2955552" y="1101214"/>
              <a:ext cx="2514375" cy="37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Development flow:</a:t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55552" y="1543148"/>
              <a:ext cx="2514375" cy="177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2955552" y="1543148"/>
              <a:ext cx="2514375" cy="177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Teamwork, meetings, development strategies, etc.</a:t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909943" y="81911"/>
              <a:ext cx="880031" cy="8800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909943" y="1101214"/>
              <a:ext cx="2514375" cy="37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>
              <a:off x="5909943" y="1101214"/>
              <a:ext cx="2514375" cy="37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Looking forward:</a:t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5909943" y="1543148"/>
              <a:ext cx="2514375" cy="177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 txBox="1"/>
            <p:nvPr/>
          </p:nvSpPr>
          <p:spPr>
            <a:xfrm>
              <a:off x="5909943" y="1543148"/>
              <a:ext cx="2514375" cy="177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Clear picture of the future work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Accomplishable in timeframe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29723" y="479822"/>
            <a:ext cx="2998270" cy="411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>
            <a:off x="3966260" y="555957"/>
            <a:ext cx="4691043" cy="3967290"/>
            <a:chOff x="0" y="76135"/>
            <a:chExt cx="4691043" cy="3967290"/>
          </a:xfrm>
        </p:grpSpPr>
        <p:sp>
          <p:nvSpPr>
            <p:cNvPr id="112" name="Google Shape;112;p2"/>
            <p:cNvSpPr/>
            <p:nvPr/>
          </p:nvSpPr>
          <p:spPr>
            <a:xfrm>
              <a:off x="0" y="327055"/>
              <a:ext cx="4691043" cy="18207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0" y="327055"/>
              <a:ext cx="4691043" cy="18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64075" spcFirstLastPara="1" rIns="364075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Facilitate risk assessment for medical offices (keep patient data secure)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and device inventory is first step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Required by HIPAA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 is to generate through automation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34552" y="76135"/>
              <a:ext cx="3283730" cy="501840"/>
            </a:xfrm>
            <a:prstGeom prst="roundRect">
              <a:avLst>
                <a:gd fmla="val 16667" name="adj"/>
              </a:avLst>
            </a:prstGeom>
            <a:solidFill>
              <a:srgbClr val="5F5F5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59050" y="100633"/>
              <a:ext cx="323473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100" spcFirstLastPara="1" rIns="124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Purpose: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0" y="2490475"/>
              <a:ext cx="4691043" cy="1552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ACF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0" y="2490475"/>
              <a:ext cx="4691043" cy="155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64075" spcFirstLastPara="1" rIns="364075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Scan the network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Store the data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Display to user, and allow updates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Export to Excel for accessibility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4552" y="2239555"/>
              <a:ext cx="3283730" cy="501840"/>
            </a:xfrm>
            <a:prstGeom prst="roundRect">
              <a:avLst>
                <a:gd fmla="val 16667" name="adj"/>
              </a:avLst>
            </a:prstGeom>
            <a:solidFill>
              <a:srgbClr val="5F5F5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59050" y="2264053"/>
              <a:ext cx="323473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100" spcFirstLastPara="1" rIns="124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Tasks for Tool: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147306" y="996659"/>
            <a:ext cx="2600288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Block Diagram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0" y="0"/>
            <a:ext cx="5664708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98" y="657248"/>
            <a:ext cx="4699512" cy="381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Excel </a:t>
            </a:r>
            <a:r>
              <a:rPr b="1"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Inventory Example</a:t>
            </a:r>
            <a:endParaRPr b="1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12512"/>
          <a:stretch/>
        </p:blipFill>
        <p:spPr>
          <a:xfrm>
            <a:off x="126963" y="1449053"/>
            <a:ext cx="8889577" cy="135332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4">
            <a:alphaModFix/>
          </a:blip>
          <a:srcRect b="0" l="0" r="0" t="14300"/>
          <a:stretch/>
        </p:blipFill>
        <p:spPr>
          <a:xfrm>
            <a:off x="126963" y="3234067"/>
            <a:ext cx="8889575" cy="115977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2d43b9af6_1_12"/>
          <p:cNvSpPr txBox="1"/>
          <p:nvPr>
            <p:ph type="title"/>
          </p:nvPr>
        </p:nvSpPr>
        <p:spPr>
          <a:xfrm>
            <a:off x="492919" y="374650"/>
            <a:ext cx="8079600" cy="124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Considerations for </a:t>
            </a:r>
            <a:r>
              <a:rPr i="1" lang="en-US" sz="4000"/>
              <a:t>the Crawl…</a:t>
            </a:r>
            <a:endParaRPr i="1" sz="4000"/>
          </a:p>
        </p:txBody>
      </p:sp>
      <p:sp>
        <p:nvSpPr>
          <p:cNvPr id="142" name="Google Shape;142;g2a2d43b9af6_1_12"/>
          <p:cNvSpPr txBox="1"/>
          <p:nvPr>
            <p:ph idx="1" type="body"/>
          </p:nvPr>
        </p:nvSpPr>
        <p:spPr>
          <a:xfrm>
            <a:off x="492925" y="1375450"/>
            <a:ext cx="6978900" cy="282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975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Requires authorization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Isolated ethical hacking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Computers are wired to defend information!</a:t>
            </a:r>
            <a:endParaRPr sz="2200"/>
          </a:p>
        </p:txBody>
      </p:sp>
      <p:pic>
        <p:nvPicPr>
          <p:cNvPr id="143" name="Google Shape;143;g2a2d43b9af6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362" y="2526350"/>
            <a:ext cx="4161275" cy="23454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3102e03e3_0_6"/>
          <p:cNvSpPr txBox="1"/>
          <p:nvPr>
            <p:ph type="title"/>
          </p:nvPr>
        </p:nvSpPr>
        <p:spPr>
          <a:xfrm>
            <a:off x="5933950" y="734475"/>
            <a:ext cx="3029100" cy="79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Test Network:</a:t>
            </a:r>
            <a:endParaRPr/>
          </a:p>
        </p:txBody>
      </p:sp>
      <p:sp>
        <p:nvSpPr>
          <p:cNvPr id="149" name="Google Shape;149;g263102e03e3_0_6"/>
          <p:cNvSpPr txBox="1"/>
          <p:nvPr>
            <p:ph idx="1" type="body"/>
          </p:nvPr>
        </p:nvSpPr>
        <p:spPr>
          <a:xfrm>
            <a:off x="295775" y="857250"/>
            <a:ext cx="49200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Python 3 script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Nmap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ARP Scanning</a:t>
            </a:r>
            <a:endParaRPr i="1" sz="2800"/>
          </a:p>
        </p:txBody>
      </p:sp>
      <p:sp>
        <p:nvSpPr>
          <p:cNvPr id="150" name="Google Shape;150;g263102e03e3_0_6"/>
          <p:cNvSpPr txBox="1"/>
          <p:nvPr>
            <p:ph idx="2" type="body"/>
          </p:nvPr>
        </p:nvSpPr>
        <p:spPr>
          <a:xfrm>
            <a:off x="5933950" y="1692400"/>
            <a:ext cx="2888700" cy="23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200">
                <a:solidFill>
                  <a:schemeClr val="lt1"/>
                </a:solidFill>
              </a:rPr>
              <a:t>Raspberry Pi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200">
                <a:solidFill>
                  <a:schemeClr val="lt1"/>
                </a:solidFill>
              </a:rPr>
              <a:t>Router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51" name="Google Shape;151;g263102e03e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24" y="2023525"/>
            <a:ext cx="5069700" cy="266775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3102e03e3_0_29"/>
          <p:cNvSpPr txBox="1"/>
          <p:nvPr>
            <p:ph idx="1" type="body"/>
          </p:nvPr>
        </p:nvSpPr>
        <p:spPr>
          <a:xfrm>
            <a:off x="571500" y="857250"/>
            <a:ext cx="45720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Successfully </a:t>
            </a:r>
            <a:r>
              <a:rPr i="1" lang="en-US" sz="2200">
                <a:solidFill>
                  <a:schemeClr val="dk1"/>
                </a:solidFill>
              </a:rPr>
              <a:t>Crawled </a:t>
            </a:r>
            <a:r>
              <a:rPr lang="en-US" sz="2200">
                <a:solidFill>
                  <a:schemeClr val="dk1"/>
                </a:solidFill>
              </a:rPr>
              <a:t>Attributes: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Gateway IP, Location, Subnet, Port Data’s Encryption Method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Device IP, MAC, type, OS name &amp; version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Ports, status, service &amp; version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7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718200" y="672525"/>
            <a:ext cx="2538000" cy="37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Accomplished </a:t>
            </a:r>
            <a:endParaRPr/>
          </a:p>
        </p:txBody>
      </p:sp>
      <p:cxnSp>
        <p:nvCxnSpPr>
          <p:cNvPr id="163" name="Google Shape;163;p5"/>
          <p:cNvCxnSpPr/>
          <p:nvPr/>
        </p:nvCxnSpPr>
        <p:spPr>
          <a:xfrm>
            <a:off x="3497580" y="1553337"/>
            <a:ext cx="0" cy="2036826"/>
          </a:xfrm>
          <a:prstGeom prst="straightConnector1">
            <a:avLst/>
          </a:prstGeom>
          <a:noFill/>
          <a:ln cap="flat" cmpd="sng" w="9525">
            <a:solidFill>
              <a:srgbClr val="8EC5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5"/>
          <p:cNvSpPr txBox="1"/>
          <p:nvPr/>
        </p:nvSpPr>
        <p:spPr>
          <a:xfrm>
            <a:off x="3738875" y="672525"/>
            <a:ext cx="4732500" cy="37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Client, User, Vender, Server t</a:t>
            </a:r>
            <a:r>
              <a:rPr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ables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rimary/foreign keys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fficient execution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API for DB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User-Interface: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UI with navigation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ogin,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ome,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ettings pages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04392" y="-76200"/>
            <a:ext cx="5562602" cy="1191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Comparative Timeline</a:t>
            </a:r>
            <a:endParaRPr/>
          </a:p>
        </p:txBody>
      </p:sp>
      <p:pic>
        <p:nvPicPr>
          <p:cNvPr descr="A screenshot of a computer program&#10;&#10;Description automatically generated"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45" y="1162296"/>
            <a:ext cx="4708897" cy="36729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>
            <a:off x="5839691" y="803564"/>
            <a:ext cx="3082636" cy="4031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944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Progressing well</a:t>
            </a:r>
            <a:endParaRPr/>
          </a:p>
          <a:p>
            <a:pPr indent="-285750" lvl="1" marL="71405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 Design, Crawler Outline, UI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nitial Layout completed within first couple of weeks</a:t>
            </a:r>
            <a:endParaRPr/>
          </a:p>
          <a:p>
            <a:pPr indent="0" lvl="1" marL="42830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1405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DB, Crawler, UI v0 nearly complete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389445" marR="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Finalize components, then pursue optimization, debugging,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testing,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documentation, etc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