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M4JHlFx8f5kLP7k+ehyl6QSVL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[Brandon]</a:t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06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[Artis]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5. Delivery, deployment, and maintenance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a. Briefly describe how you will be handing off your application to your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client/customer, how it will be deployed, and how it will be maintained and/or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 you did to ease maintenance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(Briefly describe how you will be handing off your application to your</a:t>
            </a:r>
            <a:endParaRPr i="1"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client/customer, how it will be deployed, and how it will be maintained and/or</a:t>
            </a:r>
            <a:endParaRPr i="1"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 you did to ease maintenance)</a:t>
            </a:r>
            <a:endParaRPr i="1"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b1a47b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[Brandon]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Software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developed a tool that a+b+c and more that meets business need and stakeholder requirements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development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decided stack of Python, HTML, PHP, SQL from what we knew, what made sense, and what we were given (again) from business and stakeholder needs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Integration, and all the trouble that can bring trying to put pieces built separately together for the first time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not often had peer testing/feedback, but added invaluable perspective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Teamwork, helping, communicating, dividing tasks, trusting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business needs and stakeholders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status updates, check ins, reports, presentations etc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share what we are doing and how we are doing with it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keeping others updated and feeling the pressure that innately brings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aside from outside, also inside, eg scheduling meetings, having self imposed deadlines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Overall, great experience, glad we had it, and proud of everything we built, put forward, and accomplished.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26fb1a47b6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03936c6b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[Jack-&gt;Artis-&gt;Jack]</a:t>
            </a:r>
            <a:endParaRPr/>
          </a:p>
        </p:txBody>
      </p:sp>
      <p:sp>
        <p:nvSpPr>
          <p:cNvPr id="188" name="Google Shape;188;g2d03936c6bd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[Brandon]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Goal: sponsor provides risk assessment for medical offices to help keep patient data secure; inventory is helpful in assessment and required by HIPAA; we develop a tool to automate the generation of this inventory.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Tasks: Scan the network; store the data; display to user and allow updates; export to excel for ease of accessibility (important to sponsor)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“Major Components”: Launch with bash, scan network, store info in db, display on ui, updatable through ui, export to excel with 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03936c6b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03936c6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[Colleen]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03936c6b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03936c6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[Brandon]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Uses a MariaDB Amazon Web Services (AWS) Relational Database Server (RDS)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Uses the industry standard AES-256 algorithm to securely encrypt the data on the server that hosts the database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Stores devices as well as users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Relations created based on list of attributes provided by sponsor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Relations are normalized, and data is validated before being inputted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Created a Python module containing a custom API for use by the Crawler and CSV Export scripts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Connects to the front-end using PHP to display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03936c6bd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03936c6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[Artis]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03936c6bd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03936c6b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[Jack]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0e1913e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0e1913e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[Jack-&gt;Artis-&gt;Jack]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Jack will do a majority of </a:t>
            </a:r>
            <a:r>
              <a:rPr lang="en-US"/>
              <a:t>the UI talking on this slide</a:t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03936c6b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03936c6b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[Colleen]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 txBox="1"/>
          <p:nvPr>
            <p:ph type="title"/>
          </p:nvPr>
        </p:nvSpPr>
        <p:spPr>
          <a:xfrm>
            <a:off x="6196053" y="406712"/>
            <a:ext cx="253746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571500" y="5715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619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00"/>
              <a:buChar char=" "/>
              <a:defRPr sz="2100"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2385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4pPr>
            <a:lvl5pPr indent="-32385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5pPr>
            <a:lvl6pPr indent="-32385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6pPr>
            <a:lvl7pPr indent="-32385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7pPr>
            <a:lvl8pPr indent="-32385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8pPr>
            <a:lvl9pPr indent="-32385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9pPr>
          </a:lstStyle>
          <a:p/>
        </p:txBody>
      </p:sp>
      <p:sp>
        <p:nvSpPr>
          <p:cNvPr id="15" name="Google Shape;15;p15"/>
          <p:cNvSpPr txBox="1"/>
          <p:nvPr>
            <p:ph idx="2" type="body"/>
          </p:nvPr>
        </p:nvSpPr>
        <p:spPr>
          <a:xfrm>
            <a:off x="6206987" y="1883860"/>
            <a:ext cx="2548890" cy="2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Calibri"/>
              <a:buNone/>
              <a:defRPr sz="135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6" name="Google Shape;16;p15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 rot="5400000">
            <a:off x="3127820" y="-1111568"/>
            <a:ext cx="2824639" cy="80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 rot="5400000">
            <a:off x="5743576" y="1335881"/>
            <a:ext cx="360045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 rot="5400000">
            <a:off x="1453754" y="-339328"/>
            <a:ext cx="4050506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/>
            </a:lvl1pPr>
            <a:lvl2pPr lvl="1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rgbClr val="262626"/>
              </a:buClr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507492" y="1498601"/>
            <a:ext cx="349758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28" name="Google Shape;28;p21"/>
          <p:cNvSpPr txBox="1"/>
          <p:nvPr>
            <p:ph idx="2" type="body"/>
          </p:nvPr>
        </p:nvSpPr>
        <p:spPr>
          <a:xfrm>
            <a:off x="4508498" y="1498601"/>
            <a:ext cx="349758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 txBox="1"/>
          <p:nvPr>
            <p:ph type="ctrTitle"/>
          </p:nvPr>
        </p:nvSpPr>
        <p:spPr>
          <a:xfrm>
            <a:off x="452628" y="577850"/>
            <a:ext cx="8086725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>
            <a:off x="500634" y="3155157"/>
            <a:ext cx="6921151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  <a:defRPr sz="2100"/>
            </a:lvl2pPr>
            <a:lvl3pPr lvl="2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4pPr>
            <a:lvl5pPr lvl="4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5pPr>
            <a:lvl6pPr lvl="5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6pPr>
            <a:lvl7pPr lvl="6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7pPr>
            <a:lvl8pPr lvl="7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8pPr>
            <a:lvl9pPr lvl="8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452628" y="575564"/>
            <a:ext cx="8085582" cy="251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  <a:defRPr b="0" sz="6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500634" y="3153157"/>
            <a:ext cx="6919722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507492" y="1530350"/>
            <a:ext cx="3497580" cy="54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650"/>
              <a:buNone/>
              <a:defRPr b="0" sz="165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507492" y="2064813"/>
            <a:ext cx="349758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4505706" y="1528826"/>
            <a:ext cx="3497580" cy="541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650"/>
              <a:buNone/>
              <a:defRPr b="0" sz="165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4505706" y="2063243"/>
            <a:ext cx="349758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486918" y="4064001"/>
            <a:ext cx="8085582" cy="45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/>
          <p:nvPr>
            <p:ph idx="2" type="pic"/>
          </p:nvPr>
        </p:nvSpPr>
        <p:spPr>
          <a:xfrm>
            <a:off x="0" y="0"/>
            <a:ext cx="9144000" cy="3998214"/>
          </a:xfrm>
          <a:prstGeom prst="rect">
            <a:avLst/>
          </a:prstGeom>
          <a:solidFill>
            <a:srgbClr val="8EC5F7"/>
          </a:solidFill>
          <a:ln>
            <a:noFill/>
          </a:ln>
        </p:spPr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507492" y="4432301"/>
            <a:ext cx="692200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7" name="Google Shape;67;p25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Calibri"/>
              <a:buNone/>
              <a:defRPr b="0" i="0" sz="40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1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rgbClr val="45536C"/>
          </a:solidFill>
          <a:ln cap="flat" cmpd="sng" w="12700">
            <a:solidFill>
              <a:srgbClr val="4553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865019" y="374648"/>
            <a:ext cx="3100387" cy="2911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Medcurity Network Inventory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endParaRPr b="1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a spider and text&#10;&#10;Description automatically generated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50" y="0"/>
            <a:ext cx="5141995" cy="514199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6129909" y="3414397"/>
            <a:ext cx="2551176" cy="1354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 "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Brandon Huyck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 "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Colleen Lemak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 "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Artis Nateephaisan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 "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Jack Nealon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0" y="0"/>
            <a:ext cx="362100" cy="5143500"/>
          </a:xfrm>
          <a:prstGeom prst="rect">
            <a:avLst/>
          </a:prstGeom>
          <a:solidFill>
            <a:schemeClr val="accent1">
              <a:alpha val="9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998750" y="1034400"/>
            <a:ext cx="40116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Sponsor access to repo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Packaged into a zip file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Thorough documentation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Header comment blocks that contain developers’ GU emails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709500" y="150275"/>
            <a:ext cx="6100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Delivery, Deployment, Maintenance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850" y="1450400"/>
            <a:ext cx="4265826" cy="25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fb1a47b63_1_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4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g26fb1a47b63_1_0"/>
          <p:cNvGrpSpPr/>
          <p:nvPr/>
        </p:nvGrpSpPr>
        <p:grpSpPr>
          <a:xfrm>
            <a:off x="407561" y="1488224"/>
            <a:ext cx="8423081" cy="3128549"/>
            <a:chOff x="1162" y="192399"/>
            <a:chExt cx="8423081" cy="3128549"/>
          </a:xfrm>
        </p:grpSpPr>
        <p:sp>
          <p:nvSpPr>
            <p:cNvPr id="171" name="Google Shape;171;g26fb1a47b63_1_0"/>
            <p:cNvSpPr/>
            <p:nvPr/>
          </p:nvSpPr>
          <p:spPr>
            <a:xfrm>
              <a:off x="1162" y="192398"/>
              <a:ext cx="879900" cy="879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26fb1a47b63_1_0"/>
            <p:cNvSpPr/>
            <p:nvPr/>
          </p:nvSpPr>
          <p:spPr>
            <a:xfrm>
              <a:off x="1162" y="1101214"/>
              <a:ext cx="25143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26fb1a47b63_1_0"/>
            <p:cNvSpPr txBox="1"/>
            <p:nvPr/>
          </p:nvSpPr>
          <p:spPr>
            <a:xfrm>
              <a:off x="1162" y="1101214"/>
              <a:ext cx="25143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6fb1a47b63_1_0"/>
            <p:cNvSpPr/>
            <p:nvPr/>
          </p:nvSpPr>
          <p:spPr>
            <a:xfrm>
              <a:off x="1162" y="1543148"/>
              <a:ext cx="2514300" cy="17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26fb1a47b63_1_0"/>
            <p:cNvSpPr txBox="1"/>
            <p:nvPr/>
          </p:nvSpPr>
          <p:spPr>
            <a:xfrm>
              <a:off x="1162" y="1543148"/>
              <a:ext cx="2514300" cy="17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</a:t>
              </a: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Crawler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Database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User Interface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26fb1a47b63_1_0"/>
            <p:cNvSpPr/>
            <p:nvPr/>
          </p:nvSpPr>
          <p:spPr>
            <a:xfrm>
              <a:off x="2955552" y="1101214"/>
              <a:ext cx="25143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26fb1a47b63_1_0"/>
            <p:cNvSpPr/>
            <p:nvPr/>
          </p:nvSpPr>
          <p:spPr>
            <a:xfrm>
              <a:off x="2955552" y="1543148"/>
              <a:ext cx="2514300" cy="17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6fb1a47b63_1_0"/>
            <p:cNvSpPr/>
            <p:nvPr/>
          </p:nvSpPr>
          <p:spPr>
            <a:xfrm>
              <a:off x="2955551" y="192400"/>
              <a:ext cx="879900" cy="879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26fb1a47b63_1_0"/>
            <p:cNvSpPr/>
            <p:nvPr/>
          </p:nvSpPr>
          <p:spPr>
            <a:xfrm>
              <a:off x="5909943" y="1101214"/>
              <a:ext cx="25143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6fb1a47b63_1_0"/>
            <p:cNvSpPr txBox="1"/>
            <p:nvPr/>
          </p:nvSpPr>
          <p:spPr>
            <a:xfrm>
              <a:off x="5909943" y="1101214"/>
              <a:ext cx="25143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Management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26fb1a47b63_1_0"/>
            <p:cNvSpPr/>
            <p:nvPr/>
          </p:nvSpPr>
          <p:spPr>
            <a:xfrm>
              <a:off x="5909943" y="1543148"/>
              <a:ext cx="2514300" cy="17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26fb1a47b63_1_0"/>
            <p:cNvSpPr txBox="1"/>
            <p:nvPr/>
          </p:nvSpPr>
          <p:spPr>
            <a:xfrm>
              <a:off x="5909943" y="1543148"/>
              <a:ext cx="2514300" cy="17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Requirements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Communication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Reports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Presentations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Teamwork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26fb1a47b63_1_0"/>
            <p:cNvSpPr txBox="1"/>
            <p:nvPr/>
          </p:nvSpPr>
          <p:spPr>
            <a:xfrm>
              <a:off x="2955552" y="1543148"/>
              <a:ext cx="2514300" cy="17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</a:t>
              </a: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Technology stack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Integration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Testing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Teamwork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26fb1a47b63_1_0"/>
            <p:cNvSpPr txBox="1"/>
            <p:nvPr/>
          </p:nvSpPr>
          <p:spPr>
            <a:xfrm>
              <a:off x="2955552" y="1101214"/>
              <a:ext cx="25143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Development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26fb1a47b63_1_0"/>
            <p:cNvSpPr/>
            <p:nvPr/>
          </p:nvSpPr>
          <p:spPr>
            <a:xfrm>
              <a:off x="5909952" y="192398"/>
              <a:ext cx="879900" cy="8799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03936c6bd_0_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d03936c6bd_0_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d03936c6bd_0_42"/>
          <p:cNvSpPr/>
          <p:nvPr/>
        </p:nvSpPr>
        <p:spPr>
          <a:xfrm>
            <a:off x="482600" y="482600"/>
            <a:ext cx="8178900" cy="417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d03936c6bd_0_42"/>
          <p:cNvSpPr/>
          <p:nvPr/>
        </p:nvSpPr>
        <p:spPr>
          <a:xfrm>
            <a:off x="604646" y="606933"/>
            <a:ext cx="7934700" cy="3929700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d03936c6bd_0_42"/>
          <p:cNvSpPr txBox="1"/>
          <p:nvPr/>
        </p:nvSpPr>
        <p:spPr>
          <a:xfrm>
            <a:off x="964877" y="963897"/>
            <a:ext cx="72054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en-US" sz="5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29723" y="479822"/>
            <a:ext cx="2998270" cy="411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3966260" y="555957"/>
            <a:ext cx="4691043" cy="3967290"/>
            <a:chOff x="0" y="76135"/>
            <a:chExt cx="4691043" cy="3967290"/>
          </a:xfrm>
        </p:grpSpPr>
        <p:sp>
          <p:nvSpPr>
            <p:cNvPr id="100" name="Google Shape;100;p2"/>
            <p:cNvSpPr/>
            <p:nvPr/>
          </p:nvSpPr>
          <p:spPr>
            <a:xfrm>
              <a:off x="0" y="327055"/>
              <a:ext cx="4691043" cy="1820700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327055"/>
              <a:ext cx="4691043" cy="18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364075" spcFirstLastPara="1" rIns="364075" wrap="square" tIns="3540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Facilitate risk assessment for medical offices (keep patient data secure)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 and device inventory is first step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Required by HIPAA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Goal is to generate through automation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34552" y="76135"/>
              <a:ext cx="3283730" cy="501840"/>
            </a:xfrm>
            <a:prstGeom prst="roundRect">
              <a:avLst>
                <a:gd fmla="val 16667" name="adj"/>
              </a:avLst>
            </a:prstGeom>
            <a:solidFill>
              <a:srgbClr val="5F5F5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259050" y="100633"/>
              <a:ext cx="323473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100" spcFirstLastPara="1" rIns="1241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Purpose: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2490475"/>
              <a:ext cx="4691043" cy="1552950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0ACF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2490475"/>
              <a:ext cx="4691043" cy="1552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364075" spcFirstLastPara="1" rIns="364075" wrap="square" tIns="3540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Scan the 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Store the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Display to user, and allow updates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Export to CSV for accessibility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4552" y="2239555"/>
              <a:ext cx="3283730" cy="501840"/>
            </a:xfrm>
            <a:prstGeom prst="roundRect">
              <a:avLst>
                <a:gd fmla="val 16667" name="adj"/>
              </a:avLst>
            </a:prstGeom>
            <a:solidFill>
              <a:srgbClr val="5F5F5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259050" y="2264053"/>
              <a:ext cx="323473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100" spcFirstLastPara="1" rIns="1241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Tasks for Tool: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03936c6bd_0_15"/>
          <p:cNvSpPr txBox="1"/>
          <p:nvPr>
            <p:ph type="title"/>
          </p:nvPr>
        </p:nvSpPr>
        <p:spPr>
          <a:xfrm>
            <a:off x="532194" y="22475"/>
            <a:ext cx="8079600" cy="124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Crawler</a:t>
            </a:r>
            <a:endParaRPr/>
          </a:p>
        </p:txBody>
      </p:sp>
      <p:sp>
        <p:nvSpPr>
          <p:cNvPr id="113" name="Google Shape;113;g2d03936c6bd_0_15"/>
          <p:cNvSpPr txBox="1"/>
          <p:nvPr>
            <p:ph idx="1" type="body"/>
          </p:nvPr>
        </p:nvSpPr>
        <p:spPr>
          <a:xfrm>
            <a:off x="466463" y="969750"/>
            <a:ext cx="8333100" cy="30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4172" lvl="0" marL="457200" rtl="0" algn="l">
              <a:lnSpc>
                <a:spcPct val="115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135"/>
              <a:buChar char="●"/>
            </a:pPr>
            <a:r>
              <a:rPr lang="en-US" sz="2135">
                <a:solidFill>
                  <a:schemeClr val="dk1"/>
                </a:solidFill>
              </a:rPr>
              <a:t>Python3 backend</a:t>
            </a:r>
            <a:endParaRPr sz="2135">
              <a:solidFill>
                <a:schemeClr val="dk1"/>
              </a:solidFill>
            </a:endParaRPr>
          </a:p>
          <a:p>
            <a:pPr indent="-3641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5"/>
              <a:buChar char="●"/>
            </a:pPr>
            <a:r>
              <a:rPr lang="en-US" sz="2135">
                <a:solidFill>
                  <a:schemeClr val="dk1"/>
                </a:solidFill>
              </a:rPr>
              <a:t>Executes Nmap and ARP scans</a:t>
            </a:r>
            <a:endParaRPr sz="2135">
              <a:solidFill>
                <a:schemeClr val="dk1"/>
              </a:solidFill>
            </a:endParaRPr>
          </a:p>
          <a:p>
            <a:pPr indent="-3641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5"/>
              <a:buChar char="○"/>
            </a:pPr>
            <a:r>
              <a:rPr lang="en-US" sz="2135">
                <a:solidFill>
                  <a:schemeClr val="dk1"/>
                </a:solidFill>
              </a:rPr>
              <a:t>Collects OS name, version, device type, server location, ports &amp; statuses, and other attributes</a:t>
            </a:r>
            <a:endParaRPr sz="2135">
              <a:solidFill>
                <a:schemeClr val="dk1"/>
              </a:solidFill>
            </a:endParaRPr>
          </a:p>
          <a:p>
            <a:pPr indent="-3641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5"/>
              <a:buChar char="●"/>
            </a:pPr>
            <a:r>
              <a:rPr lang="en-US" sz="2135">
                <a:solidFill>
                  <a:schemeClr val="dk1"/>
                </a:solidFill>
              </a:rPr>
              <a:t>Launched on UI button-click, pushes to DB</a:t>
            </a:r>
            <a:endParaRPr sz="2135">
              <a:solidFill>
                <a:schemeClr val="dk1"/>
              </a:solidFill>
            </a:endParaRPr>
          </a:p>
        </p:txBody>
      </p:sp>
      <p:pic>
        <p:nvPicPr>
          <p:cNvPr id="114" name="Google Shape;114;g2d03936c6b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401" y="2921200"/>
            <a:ext cx="6779250" cy="19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03936c6bd_0_10"/>
          <p:cNvSpPr txBox="1"/>
          <p:nvPr>
            <p:ph type="title"/>
          </p:nvPr>
        </p:nvSpPr>
        <p:spPr>
          <a:xfrm>
            <a:off x="545750" y="335232"/>
            <a:ext cx="25374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>
                <a:solidFill>
                  <a:schemeClr val="accent1"/>
                </a:solidFill>
              </a:rPr>
              <a:t>Database</a:t>
            </a:r>
            <a:endParaRPr sz="4050">
              <a:solidFill>
                <a:schemeClr val="accent1"/>
              </a:solidFill>
            </a:endParaRPr>
          </a:p>
        </p:txBody>
      </p:sp>
      <p:sp>
        <p:nvSpPr>
          <p:cNvPr id="120" name="Google Shape;120;g2d03936c6bd_0_10"/>
          <p:cNvSpPr txBox="1"/>
          <p:nvPr>
            <p:ph idx="1" type="body"/>
          </p:nvPr>
        </p:nvSpPr>
        <p:spPr>
          <a:xfrm>
            <a:off x="545750" y="1043125"/>
            <a:ext cx="45720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9570" lvl="0" marL="457200" marR="0" rtl="0" algn="l">
              <a:lnSpc>
                <a:spcPct val="115000"/>
              </a:lnSpc>
              <a:spcBef>
                <a:spcPts val="975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MariaDB AWS Relational Database Server (RDS)</a:t>
            </a:r>
            <a:endParaRPr/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Encrypted with AES-256 algorithm</a:t>
            </a:r>
            <a:endParaRPr/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Stores devices and users</a:t>
            </a:r>
            <a:endParaRPr/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Normalized schema based on sponsor-provided list</a:t>
            </a:r>
            <a:endParaRPr/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Created Python API with </a:t>
            </a:r>
            <a:r>
              <a:rPr lang="en-US"/>
              <a:t>data validation</a:t>
            </a:r>
            <a:endParaRPr/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Displays data to the UI </a:t>
            </a:r>
            <a:r>
              <a:rPr lang="en-US"/>
              <a:t>through</a:t>
            </a:r>
            <a:r>
              <a:rPr lang="en-US"/>
              <a:t> PHP</a:t>
            </a:r>
            <a:endParaRPr/>
          </a:p>
        </p:txBody>
      </p:sp>
      <p:pic>
        <p:nvPicPr>
          <p:cNvPr id="121" name="Google Shape;121;g2d03936c6b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750" y="1674600"/>
            <a:ext cx="1544525" cy="16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03936c6bd_0_20"/>
          <p:cNvSpPr txBox="1"/>
          <p:nvPr>
            <p:ph type="title"/>
          </p:nvPr>
        </p:nvSpPr>
        <p:spPr>
          <a:xfrm>
            <a:off x="500294" y="121350"/>
            <a:ext cx="8079600" cy="124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Log-In </a:t>
            </a:r>
            <a:r>
              <a:rPr lang="en-US"/>
              <a:t>Capabilities</a:t>
            </a:r>
            <a:endParaRPr/>
          </a:p>
        </p:txBody>
      </p:sp>
      <p:sp>
        <p:nvSpPr>
          <p:cNvPr id="127" name="Google Shape;127;g2d03936c6bd_0_20"/>
          <p:cNvSpPr txBox="1"/>
          <p:nvPr>
            <p:ph idx="1" type="body"/>
          </p:nvPr>
        </p:nvSpPr>
        <p:spPr>
          <a:xfrm>
            <a:off x="240100" y="1364850"/>
            <a:ext cx="4903500" cy="311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975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Login as client user or admin user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Admin can create and delete user accounts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Users able to change passwords to uphold good security practices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 passwords are encrypted using bcrypt, a a password-hashing algorithm</a:t>
            </a:r>
            <a:endParaRPr/>
          </a:p>
        </p:txBody>
      </p:sp>
      <p:pic>
        <p:nvPicPr>
          <p:cNvPr id="128" name="Google Shape;128;g2d03936c6b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150" y="1097700"/>
            <a:ext cx="4132276" cy="2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03936c6bd_0_30"/>
          <p:cNvSpPr txBox="1"/>
          <p:nvPr>
            <p:ph type="title"/>
          </p:nvPr>
        </p:nvSpPr>
        <p:spPr>
          <a:xfrm>
            <a:off x="492919" y="374650"/>
            <a:ext cx="8079600" cy="124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Work Accomplished</a:t>
            </a:r>
            <a:endParaRPr/>
          </a:p>
        </p:txBody>
      </p:sp>
      <p:sp>
        <p:nvSpPr>
          <p:cNvPr id="134" name="Google Shape;134;g2d03936c6bd_0_30"/>
          <p:cNvSpPr txBox="1"/>
          <p:nvPr>
            <p:ph idx="1" type="body"/>
          </p:nvPr>
        </p:nvSpPr>
        <p:spPr>
          <a:xfrm>
            <a:off x="507492" y="1508760"/>
            <a:ext cx="8065200" cy="28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975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Export Script (to 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Testing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System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 </a:t>
            </a:r>
            <a:r>
              <a:rPr lang="en-US"/>
              <a:t>and Admin </a:t>
            </a:r>
            <a:r>
              <a:rPr lang="en-US"/>
              <a:t>Documentation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README.md → For Developers and Admins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INSTRUCTIONS.md → For Users and Non-Technical Minds</a:t>
            </a:r>
            <a:endParaRPr/>
          </a:p>
        </p:txBody>
      </p:sp>
      <p:pic>
        <p:nvPicPr>
          <p:cNvPr id="135" name="Google Shape;135;g2d03936c6bd_0_30"/>
          <p:cNvPicPr preferRelativeResize="0"/>
          <p:nvPr/>
        </p:nvPicPr>
        <p:blipFill rotWithShape="1">
          <a:blip r:embed="rId3">
            <a:alphaModFix/>
          </a:blip>
          <a:srcRect b="64949" l="0" r="0" t="0"/>
          <a:stretch/>
        </p:blipFill>
        <p:spPr>
          <a:xfrm>
            <a:off x="41200" y="3152175"/>
            <a:ext cx="9144000" cy="17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0e1913e19_0_0"/>
          <p:cNvSpPr txBox="1"/>
          <p:nvPr>
            <p:ph type="title"/>
          </p:nvPr>
        </p:nvSpPr>
        <p:spPr>
          <a:xfrm>
            <a:off x="529193" y="246151"/>
            <a:ext cx="8085600" cy="45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System Architecture</a:t>
            </a:r>
            <a:endParaRPr sz="3200"/>
          </a:p>
        </p:txBody>
      </p:sp>
      <p:pic>
        <p:nvPicPr>
          <p:cNvPr id="141" name="Google Shape;141;g2d0e1913e1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775" y="837325"/>
            <a:ext cx="6593999" cy="40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482600" y="482600"/>
            <a:ext cx="8178799" cy="417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604646" y="606933"/>
            <a:ext cx="7934706" cy="3929634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964877" y="963897"/>
            <a:ext cx="7205370" cy="20845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i="0" lang="en-US" sz="5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03936c6bd_0_36"/>
          <p:cNvSpPr txBox="1"/>
          <p:nvPr>
            <p:ph type="title"/>
          </p:nvPr>
        </p:nvSpPr>
        <p:spPr>
          <a:xfrm>
            <a:off x="492919" y="374650"/>
            <a:ext cx="8079600" cy="124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Remaining</a:t>
            </a:r>
            <a:endParaRPr/>
          </a:p>
        </p:txBody>
      </p:sp>
      <p:sp>
        <p:nvSpPr>
          <p:cNvPr id="156" name="Google Shape;156;g2d03936c6bd_0_36"/>
          <p:cNvSpPr txBox="1"/>
          <p:nvPr>
            <p:ph idx="1" type="body"/>
          </p:nvPr>
        </p:nvSpPr>
        <p:spPr>
          <a:xfrm>
            <a:off x="507492" y="1508760"/>
            <a:ext cx="8065200" cy="28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Each client has a manager for user-account management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UI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</a:rPr>
              <a:t>Filtering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Editable cells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</a:rPr>
              <a:t>Network page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</a:rPr>
              <a:t>Relevant status messages and progress bars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</a:rPr>
              <a:t>Manually input IP range to scan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Further administrator privileges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polita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