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naming-conven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Variable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B.2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Interactive programs take user input to produce different results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Variables take the place of hard-coded numbers</a:t>
            </a:r>
            <a:endParaRPr lang="en-US" sz="16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The logic of the computation works for any input value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"input" and "print" are very useful built-in commands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97739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value2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0" y="3327120"/>
            <a:ext cx="4395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value = </a:t>
            </a: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(input("Enter a number:"))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value2 = value ** 2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print("The square of %d is %d"  % (value,value2))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Python Program is loaded into the CPU as a list of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Each instruction may access the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store some data for use in the future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read some data that was previously stored 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3886200"/>
            <a:ext cx="1910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Python Program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Python Language has a large number of built-in commands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These commands are well documented and easily searched on-line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Print command prints messages and information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 result is displayed in the console output screen (black area)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886200"/>
            <a:ext cx="410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This command prints messages</a:t>
            </a:r>
            <a:r>
              <a:rPr lang="en-US" sz="2000" b="1" dirty="0" smtClean="0">
                <a:solidFill>
                  <a:srgbClr val="C00000"/>
                </a:solidFill>
              </a:rPr>
              <a:t>")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Python Language is very sensitive to the formatting of commands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 structure and rules of a language are known as </a:t>
            </a:r>
            <a:r>
              <a:rPr lang="en-US" sz="1600" b="1" i="1" dirty="0" smtClean="0">
                <a:solidFill>
                  <a:srgbClr val="FF0000"/>
                </a:solidFill>
              </a:rPr>
              <a:t>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Typos and missing quotations, brackets, etc. are a frequent errors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These</a:t>
            </a:r>
            <a:r>
              <a:rPr lang="en-US" sz="1600" i="1" dirty="0" smtClean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Syntax Errors </a:t>
            </a:r>
            <a:r>
              <a:rPr lang="en-US" sz="1600" dirty="0" smtClean="0"/>
              <a:t>prevent a program from running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Most </a:t>
            </a:r>
            <a:r>
              <a:rPr lang="en-CA" sz="1600" b="1" i="1" dirty="0" smtClean="0">
                <a:solidFill>
                  <a:srgbClr val="FF0000"/>
                </a:solidFill>
              </a:rPr>
              <a:t>Syntax Errors </a:t>
            </a:r>
            <a:r>
              <a:rPr lang="en-CA" sz="1600" dirty="0" smtClean="0"/>
              <a:t>are highlighted in the program editor window</a:t>
            </a:r>
            <a:endParaRPr lang="en-US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886200"/>
            <a:ext cx="392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This command prints messages)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Program commands may also reference data stored in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Memory is accessed using </a:t>
            </a:r>
            <a:r>
              <a:rPr lang="en-CA" sz="1600" b="1" i="1" dirty="0" smtClean="0">
                <a:solidFill>
                  <a:srgbClr val="FF0000"/>
                </a:solidFill>
              </a:rPr>
              <a:t>Variables</a:t>
            </a:r>
            <a:r>
              <a:rPr lang="en-CA" sz="1600" dirty="0" smtClean="0">
                <a:solidFill>
                  <a:srgbClr val="FF0000"/>
                </a:solidFill>
              </a:rPr>
              <a:t> </a:t>
            </a:r>
            <a:r>
              <a:rPr lang="en-CA" sz="1600" dirty="0" smtClean="0"/>
              <a:t>which are defined in your program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 is a name given to an area of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Variables must be defined before they are used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Use of an undefined variable results in a </a:t>
            </a:r>
            <a:r>
              <a:rPr lang="en-US" sz="1600" b="1" dirty="0" smtClean="0">
                <a:solidFill>
                  <a:srgbClr val="FF0000"/>
                </a:solidFill>
              </a:rPr>
              <a:t>Run-Time</a:t>
            </a:r>
            <a:r>
              <a:rPr lang="en-US" sz="1600" dirty="0" smtClean="0"/>
              <a:t> program error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81918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Undefined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81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print</a:t>
            </a:r>
            <a:r>
              <a:rPr lang="en-US" sz="2000" b="1" dirty="0" smtClean="0">
                <a:solidFill>
                  <a:srgbClr val="C00000"/>
                </a:solidFill>
              </a:rPr>
              <a:t>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 Assignment (=)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variable can be given a value using the </a:t>
            </a:r>
            <a:r>
              <a:rPr lang="en-US" sz="20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The </a:t>
            </a:r>
            <a:r>
              <a:rPr lang="en-US" sz="16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1600" dirty="0"/>
              <a:t>can be used at any point in your </a:t>
            </a:r>
            <a:r>
              <a:rPr lang="en-US" sz="1600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2000" dirty="0" smtClean="0"/>
              <a:t>is different from the Math Equal sign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It means: "Make the variable have the value of this value."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08871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71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 = 3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000" b="1" dirty="0" smtClean="0">
                <a:solidFill>
                  <a:srgbClr val="C00000"/>
                </a:solidFill>
              </a:rPr>
              <a:t>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 Rules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Enforced rules for Python variable names are very flexible</a:t>
            </a:r>
          </a:p>
          <a:p>
            <a:pPr lvl="1"/>
            <a:r>
              <a:rPr lang="en-CA" sz="1800" dirty="0" smtClean="0"/>
              <a:t>A name can be any combination of letters and numbers </a:t>
            </a:r>
          </a:p>
          <a:p>
            <a:pPr lvl="2"/>
            <a:r>
              <a:rPr lang="en-CA" sz="1600" dirty="0" smtClean="0"/>
              <a:t>e.g. </a:t>
            </a:r>
            <a:r>
              <a:rPr lang="en-CA" sz="1600" dirty="0" smtClean="0">
                <a:solidFill>
                  <a:srgbClr val="FF0000"/>
                </a:solidFill>
              </a:rPr>
              <a:t>Ab23wX = 5</a:t>
            </a:r>
            <a:endParaRPr lang="en-CA" sz="1600" dirty="0" smtClean="0"/>
          </a:p>
          <a:p>
            <a:pPr lvl="1"/>
            <a:r>
              <a:rPr lang="en-CA" sz="1800" dirty="0" smtClean="0"/>
              <a:t>But a name cannot begin with a number</a:t>
            </a:r>
          </a:p>
          <a:p>
            <a:pPr lvl="2"/>
            <a:r>
              <a:rPr lang="en-CA" sz="1400" dirty="0"/>
              <a:t>e.g. NOT </a:t>
            </a:r>
            <a:r>
              <a:rPr lang="en-CA" sz="1400" dirty="0" smtClean="0">
                <a:solidFill>
                  <a:srgbClr val="FF0000"/>
                </a:solidFill>
              </a:rPr>
              <a:t>5abcd = 5</a:t>
            </a:r>
            <a:endParaRPr lang="en-CA" sz="1400" dirty="0" smtClean="0"/>
          </a:p>
          <a:p>
            <a:pPr lvl="1"/>
            <a:r>
              <a:rPr lang="en-CA" sz="1800" dirty="0" smtClean="0"/>
              <a:t>Or be the same as a built-in command or keyword</a:t>
            </a:r>
          </a:p>
          <a:p>
            <a:pPr lvl="2"/>
            <a:r>
              <a:rPr lang="en-CA" sz="1600" dirty="0" smtClean="0"/>
              <a:t>e.g. NOT </a:t>
            </a:r>
            <a:r>
              <a:rPr lang="en-CA" sz="1600" dirty="0" smtClean="0">
                <a:solidFill>
                  <a:srgbClr val="FF0000"/>
                </a:solidFill>
              </a:rPr>
              <a:t>print = 5</a:t>
            </a:r>
          </a:p>
          <a:p>
            <a:pPr lvl="2"/>
            <a:endParaRPr lang="en-CA" sz="1400" dirty="0" smtClean="0"/>
          </a:p>
          <a:p>
            <a:r>
              <a:rPr lang="en-CA" sz="2000" dirty="0" smtClean="0"/>
              <a:t>To make Python code more readable we use </a:t>
            </a:r>
            <a:br>
              <a:rPr lang="en-CA" sz="2000" dirty="0" smtClean="0"/>
            </a:br>
            <a:r>
              <a:rPr lang="en-CA" sz="2000" dirty="0" smtClean="0"/>
              <a:t>style conventions</a:t>
            </a:r>
          </a:p>
          <a:p>
            <a:pPr lvl="1"/>
            <a:r>
              <a:rPr lang="en-CA" sz="1800" dirty="0" smtClean="0"/>
              <a:t>Style is "What we </a:t>
            </a:r>
            <a:r>
              <a:rPr lang="en-CA" sz="1800" b="1" i="1" dirty="0" smtClean="0">
                <a:solidFill>
                  <a:srgbClr val="FF0000"/>
                </a:solidFill>
              </a:rPr>
              <a:t>agree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to do" </a:t>
            </a:r>
          </a:p>
          <a:p>
            <a:pPr lvl="1"/>
            <a:r>
              <a:rPr lang="en-CA" sz="1800" dirty="0" smtClean="0"/>
              <a:t>Style is NOT "what Python </a:t>
            </a:r>
            <a:r>
              <a:rPr lang="en-CA" sz="1800" b="1" i="1" dirty="0" smtClean="0">
                <a:solidFill>
                  <a:srgbClr val="FF0000"/>
                </a:solidFill>
              </a:rPr>
              <a:t>requires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us to do"</a:t>
            </a:r>
          </a:p>
          <a:p>
            <a:pPr lvl="1"/>
            <a:r>
              <a:rPr lang="en-CA" sz="1800" dirty="0" smtClean="0"/>
              <a:t>By convention we use Mixed Case Style for variable Names</a:t>
            </a:r>
          </a:p>
          <a:p>
            <a:pPr lvl="2"/>
            <a:r>
              <a:rPr lang="en-CA" sz="1500" dirty="0" smtClean="0"/>
              <a:t>The first word is all lowercase</a:t>
            </a:r>
          </a:p>
          <a:p>
            <a:pPr lvl="2"/>
            <a:r>
              <a:rPr lang="en-CA" sz="1500" dirty="0" smtClean="0"/>
              <a:t>The second (and following words are capitalized)</a:t>
            </a:r>
          </a:p>
          <a:p>
            <a:pPr marL="914400" lvl="2" indent="0">
              <a:buNone/>
            </a:pPr>
            <a:endParaRPr lang="en-CA" sz="1400" dirty="0" smtClean="0"/>
          </a:p>
          <a:p>
            <a:pPr lvl="2"/>
            <a:endParaRPr lang="en-CA" sz="1400" dirty="0" smtClean="0"/>
          </a:p>
          <a:p>
            <a:r>
              <a:rPr lang="en-CA" sz="2000" dirty="0" smtClean="0"/>
              <a:t>See the PEP Style Guide for more information</a:t>
            </a:r>
          </a:p>
          <a:p>
            <a:pPr lvl="1"/>
            <a:r>
              <a:rPr lang="en-US" sz="1800" dirty="0">
                <a:hlinkClick r:id="rId2"/>
              </a:rPr>
              <a:t>https://www.python.org/dev/peps/pep-0008/#naming-conventions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 rot="503023">
            <a:off x="5542055" y="3530769"/>
            <a:ext cx="344139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Style Example: </a:t>
            </a:r>
            <a:br>
              <a:rPr lang="en-CA" sz="2800" b="1" dirty="0" smtClean="0">
                <a:solidFill>
                  <a:srgbClr val="FF0000"/>
                </a:solidFill>
              </a:rPr>
            </a:br>
            <a:r>
              <a:rPr lang="en-CA" sz="3200" b="1" dirty="0" err="1" smtClean="0">
                <a:solidFill>
                  <a:srgbClr val="FF0000"/>
                </a:solidFill>
              </a:rPr>
              <a:t>numberOfStudents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Python supports all of the usual math operators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BEDMAS order of operations is followed.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Brackets can be used to change the order of operations.  e.g.  </a:t>
            </a:r>
            <a:r>
              <a:rPr lang="en-CA" sz="1600" b="1" dirty="0" smtClean="0">
                <a:solidFill>
                  <a:srgbClr val="FF0000"/>
                </a:solidFill>
              </a:rPr>
              <a:t>(3+1) * 4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variable is assigned the result of the Expression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89944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715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000" b="1" dirty="0" smtClean="0">
                <a:solidFill>
                  <a:srgbClr val="C00000"/>
                </a:solidFill>
              </a:rPr>
              <a:t> = 3 + 10 * 4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&amp;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Variables can also be used in an expression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The </a:t>
            </a:r>
            <a:r>
              <a:rPr lang="en-US" sz="1600" dirty="0" smtClean="0"/>
              <a:t>value of the Variable is taken from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The value of the Variable is substituted into the expression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Variables add flexibility to computer programs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74130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aNumber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612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aNumber</a:t>
            </a:r>
            <a:r>
              <a:rPr lang="en-US" sz="2000" b="1" dirty="0" smtClean="0">
                <a:solidFill>
                  <a:srgbClr val="C00000"/>
                </a:solidFill>
              </a:rPr>
              <a:t> = 3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000" b="1" dirty="0" smtClean="0">
                <a:solidFill>
                  <a:srgbClr val="C00000"/>
                </a:solidFill>
              </a:rPr>
              <a:t> = </a:t>
            </a:r>
            <a:r>
              <a:rPr lang="en-US" sz="2000" b="1" dirty="0" err="1" smtClean="0">
                <a:solidFill>
                  <a:srgbClr val="C00000"/>
                </a:solidFill>
              </a:rPr>
              <a:t>aNumber</a:t>
            </a:r>
            <a:r>
              <a:rPr lang="en-US" sz="2000" b="1" dirty="0" smtClean="0">
                <a:solidFill>
                  <a:srgbClr val="C00000"/>
                </a:solidFill>
              </a:rPr>
              <a:t> + 10 * 4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670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Python Variable Basics</vt:lpstr>
      <vt:lpstr>Computer Architecture</vt:lpstr>
      <vt:lpstr>Python Commands</vt:lpstr>
      <vt:lpstr>Python Syntax</vt:lpstr>
      <vt:lpstr>Python Variables</vt:lpstr>
      <vt:lpstr>Variable Assignment (=)</vt:lpstr>
      <vt:lpstr>Style Rules for Variables</vt:lpstr>
      <vt:lpstr>Numerical Expressions</vt:lpstr>
      <vt:lpstr>Variables &amp; Expressions</vt:lpstr>
      <vt:lpstr>Interactive Programs</vt:lpstr>
      <vt:lpstr>End of Lesson B.2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Integer Basics</dc:title>
  <dc:creator>Greg</dc:creator>
  <cp:lastModifiedBy>Dhaliwal, Sukhman</cp:lastModifiedBy>
  <cp:revision>32</cp:revision>
  <dcterms:created xsi:type="dcterms:W3CDTF">2006-08-16T00:00:00Z</dcterms:created>
  <dcterms:modified xsi:type="dcterms:W3CDTF">2019-09-17T15:17:15Z</dcterms:modified>
</cp:coreProperties>
</file>