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1" r:id="rId2"/>
    <p:sldId id="260" r:id="rId3"/>
    <p:sldId id="258" r:id="rId4"/>
    <p:sldId id="264" r:id="rId5"/>
    <p:sldId id="265" r:id="rId6"/>
    <p:sldId id="266" r:id="rId7"/>
    <p:sldId id="269" r:id="rId8"/>
    <p:sldId id="271" r:id="rId9"/>
    <p:sldId id="274" r:id="rId10"/>
    <p:sldId id="272" r:id="rId11"/>
    <p:sldId id="270" r:id="rId12"/>
    <p:sldId id="27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7094" autoAdjust="0"/>
  </p:normalViewPr>
  <p:slideViewPr>
    <p:cSldViewPr snapToGrid="0">
      <p:cViewPr varScale="1">
        <p:scale>
          <a:sx n="95" d="100"/>
          <a:sy n="95" d="100"/>
        </p:scale>
        <p:origin x="36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err="1"/>
              <a:t>도로별</a:t>
            </a:r>
            <a:r>
              <a:rPr lang="ko-KR" altLang="en-US" dirty="0"/>
              <a:t> 교통혼잡지수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5분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일주서로</c:v>
                </c:pt>
                <c:pt idx="1">
                  <c:v>산록남로</c:v>
                </c:pt>
                <c:pt idx="2">
                  <c:v>제성로</c:v>
                </c:pt>
                <c:pt idx="3">
                  <c:v>1100로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EC-497B-B416-24B85037DF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15분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일주서로</c:v>
                </c:pt>
                <c:pt idx="1">
                  <c:v>산록남로</c:v>
                </c:pt>
                <c:pt idx="2">
                  <c:v>제성로</c:v>
                </c:pt>
                <c:pt idx="3">
                  <c:v>1100로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EC-497B-B416-24B85037DF2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1시간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일주서로</c:v>
                </c:pt>
                <c:pt idx="1">
                  <c:v>산록남로</c:v>
                </c:pt>
                <c:pt idx="2">
                  <c:v>제성로</c:v>
                </c:pt>
                <c:pt idx="3">
                  <c:v>1100로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BEC-497B-B416-24B85037DF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2302312"/>
        <c:axId val="712299792"/>
      </c:barChart>
      <c:catAx>
        <c:axId val="712302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2299792"/>
        <c:crosses val="autoZero"/>
        <c:auto val="1"/>
        <c:lblAlgn val="ctr"/>
        <c:lblOffset val="100"/>
        <c:noMultiLvlLbl val="0"/>
      </c:catAx>
      <c:valAx>
        <c:axId val="712299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2302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8575">
      <a:solidFill>
        <a:srgbClr val="FF4C4C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5E708-FE70-4227-BA82-9A89E5A1F5B4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EDAAF-CBB1-4AF8-919F-EB3C00AD8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70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DAAF-CBB1-4AF8-919F-EB3C00AD84B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64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DAAF-CBB1-4AF8-919F-EB3C00AD84B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623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DAAF-CBB1-4AF8-919F-EB3C00AD84B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64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DAAF-CBB1-4AF8-919F-EB3C00AD84B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64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DAAF-CBB1-4AF8-919F-EB3C00AD84B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64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DAAF-CBB1-4AF8-919F-EB3C00AD84B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64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DAAF-CBB1-4AF8-919F-EB3C00AD84B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111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DAAF-CBB1-4AF8-919F-EB3C00AD84B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082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DAAF-CBB1-4AF8-919F-EB3C00AD84B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134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DAAF-CBB1-4AF8-919F-EB3C00AD84B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69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5B380-B38C-6F9D-A779-753C60BA2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0DDF58-E41D-0465-C6F6-D3D297D21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93F12-E603-A2F4-08DF-8BEDE4150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5BF776-F922-D653-F799-CF8CFECB4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2BF4BC-6B89-AFFA-7A57-7ECB5283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4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ADB3E-BA30-9C8E-0143-DB908E5D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54F666-7018-E92F-04BF-000B5BB2A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6012ED-CC02-6FE5-F96B-C45A53F86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ED0CC-7AF0-ACF0-5DDA-3DC128311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9682C7-D804-FAEA-7D1A-97AB82E9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00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362105-0A01-699B-0A30-43928F39D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A6A6B9-B119-EE66-72EF-D86CE932C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15D36C-3B65-1ED8-CA97-CEFD7CCEF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F47ECB-2513-5B74-4CB7-CDA11523A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8237DB-B20B-6F20-AFD9-194147D91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65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6AE19-377D-EC98-8B97-0E027992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67149D-0658-D292-BE19-84B631F86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8BFC91-06CF-C1B6-0300-F6AB5D338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B1FC22-93F3-A2C4-8BDA-462980A63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CDA81-0BC8-E55E-7A3C-92E94521D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52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C7E45-9397-99C3-0717-68A02679A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0874B8-9ABF-35E2-11BD-F47F06A9E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972E2C-B1B3-3B62-5BF0-3CB4B9B25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C9021-90B7-7113-523F-7CB42DA8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AAD639-A880-9ACE-F5DB-C3F6ADAA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7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1E52B-14A5-DE8E-47E4-1DCEE848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4E086E-2FB2-51A7-E0BB-2032AC019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96684C-32F1-1424-55F2-A07DA737B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5593CC-93FF-8E80-7B11-14597EDBD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1B96C5-ED01-A861-1AA9-78BB1C677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7D67DC-BEFE-2FA0-31ED-CD04B3CD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7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0C483-D7E0-39A8-B15D-634BBD02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9EE131-52C0-2C29-5C43-73D0B8598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95457F-0653-8E02-4DE1-4FC7E8981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9149AE-B33D-CE24-50E5-36097C40C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D87911-2553-C4A4-4123-C1E7B0A5B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C6D7CF-3E6D-4498-3EEE-B7E410091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0FA2FE-5F5D-253F-525F-DE9B08D5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AD1DEE-85AD-A5ED-24A1-EDC228A7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5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F93B6-7523-A75A-797F-5AFC4F09A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2A6994-2530-134E-5674-7FB261D4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2327BA-7927-6DD1-9816-DCEDA5F44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185EED-C0D9-88D7-6E90-1C776E9E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07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26380B-9F2C-81C0-3D9B-71694718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EFDD9C-1E1E-70EE-BA14-EEBA3C6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3162B7-F26C-2A44-8BC5-8F71EF82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7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FE1ED-2DC0-E239-0F76-C0965C3EB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AAB2EC-0218-EB75-BB01-9308E2CA3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0DE72F-1532-2419-1779-E9D88FA65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210063-F5D2-18D4-7489-64030399D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5E95A8-DCC2-8FCB-3F4A-28A171CF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721ED2-BB43-45F7-1AAF-231BB805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6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43182-90FE-0C89-92F5-98B6B917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61055D-C341-591C-16BB-A63E8DEA1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33D6BF-291F-945C-7E36-3AF325C0F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F276-C5DA-DEFD-59DE-4705B060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BB651A-3377-CFBE-18BE-F1DD16AD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AB5DDC-B1D4-EE7A-1691-74FAB9A7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07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349679-75D3-4DDB-4A87-329B09C7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832A8A-FAA3-5A95-8388-0F9668781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17F192-6F13-4ADF-E6EA-F63A1902F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D440DE-5766-A7D9-D526-C8CC1B398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F6664F-1397-3690-8D4A-C51AE37C5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6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29B5E6A-FEB8-D641-05EE-B807D0EBA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991988"/>
              </p:ext>
            </p:extLst>
          </p:nvPr>
        </p:nvGraphicFramePr>
        <p:xfrm>
          <a:off x="3386667" y="889423"/>
          <a:ext cx="5418666" cy="5079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017991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04203340"/>
                    </a:ext>
                  </a:extLst>
                </a:gridCol>
              </a:tblGrid>
              <a:tr h="3276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38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화면설계서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619137"/>
                  </a:ext>
                </a:extLst>
              </a:tr>
              <a:tr h="600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버전</a:t>
                      </a:r>
                      <a:endParaRPr lang="en-US" altLang="ko-KR" sz="16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ver0.2</a:t>
                      </a:r>
                      <a:endParaRPr lang="ko-KR" altLang="en-US" sz="15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61994"/>
                  </a:ext>
                </a:extLst>
              </a:tr>
              <a:tr h="600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2024.07.26</a:t>
                      </a:r>
                      <a:endParaRPr lang="ko-KR" altLang="en-US" sz="15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4517306"/>
                  </a:ext>
                </a:extLst>
              </a:tr>
              <a:tr h="600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err="1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박상도</a:t>
                      </a:r>
                      <a:r>
                        <a:rPr lang="en-US" altLang="ko-KR" sz="15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5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박민후</a:t>
                      </a:r>
                      <a:r>
                        <a:rPr lang="en-US" altLang="ko-KR" sz="15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5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전세계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323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135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5350" y="475164"/>
            <a:ext cx="9338319" cy="62877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9CAC93-22CB-CD51-1670-C8B5E9DFA487}"/>
              </a:ext>
            </a:extLst>
          </p:cNvPr>
          <p:cNvSpPr/>
          <p:nvPr/>
        </p:nvSpPr>
        <p:spPr>
          <a:xfrm>
            <a:off x="107735" y="104328"/>
            <a:ext cx="11976529" cy="665854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D207260-6D32-440B-A626-00BA1592B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868992"/>
              </p:ext>
            </p:extLst>
          </p:nvPr>
        </p:nvGraphicFramePr>
        <p:xfrm>
          <a:off x="107734" y="104328"/>
          <a:ext cx="119765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81">
                  <a:extLst>
                    <a:ext uri="{9D8B030D-6E8A-4147-A177-3AD203B41FA5}">
                      <a16:colId xmlns:a16="http://schemas.microsoft.com/office/drawing/2014/main" val="2499557349"/>
                    </a:ext>
                  </a:extLst>
                </a:gridCol>
                <a:gridCol w="3895626">
                  <a:extLst>
                    <a:ext uri="{9D8B030D-6E8A-4147-A177-3AD203B41FA5}">
                      <a16:colId xmlns:a16="http://schemas.microsoft.com/office/drawing/2014/main" val="245925420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391995370"/>
                    </a:ext>
                  </a:extLst>
                </a:gridCol>
                <a:gridCol w="1655207">
                  <a:extLst>
                    <a:ext uri="{9D8B030D-6E8A-4147-A177-3AD203B41FA5}">
                      <a16:colId xmlns:a16="http://schemas.microsoft.com/office/drawing/2014/main" val="2705291337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1113513454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val="3685823601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4294249456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val="182235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교통혼잡지표 메인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페이지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–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하단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2024.07.26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박민후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전세계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62982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D8B87-D024-AA49-3DE5-3E003D352C7C}"/>
              </a:ext>
            </a:extLst>
          </p:cNvPr>
          <p:cNvSpPr txBox="1"/>
          <p:nvPr/>
        </p:nvSpPr>
        <p:spPr>
          <a:xfrm>
            <a:off x="105350" y="6086478"/>
            <a:ext cx="9338319" cy="676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ea typeface="Noto Sans KR" panose="020B0200000000000000" pitchFamily="50" charset="-127"/>
              </a:rPr>
              <a:t>Footer</a:t>
            </a:r>
            <a:endParaRPr lang="ko-KR" altLang="en-US" sz="1200" dirty="0">
              <a:ea typeface="Noto Sans KR" panose="020B02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D1D423-A97C-7EBE-814D-D63432F9D532}"/>
              </a:ext>
            </a:extLst>
          </p:cNvPr>
          <p:cNvSpPr txBox="1"/>
          <p:nvPr/>
        </p:nvSpPr>
        <p:spPr>
          <a:xfrm>
            <a:off x="105349" y="5040949"/>
            <a:ext cx="9338320" cy="1045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pPr algn="ctr"/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사용 데이터 출처 </a:t>
            </a:r>
            <a:endParaRPr lang="en-US" altLang="ko-KR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ctr"/>
            <a:endParaRPr lang="ko-KR" alt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45969C-C2FA-C462-368C-EDF481205391}"/>
              </a:ext>
            </a:extLst>
          </p:cNvPr>
          <p:cNvSpPr txBox="1"/>
          <p:nvPr/>
        </p:nvSpPr>
        <p:spPr>
          <a:xfrm>
            <a:off x="7223867" y="5171353"/>
            <a:ext cx="853114" cy="8291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출처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b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이미지 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5</a:t>
            </a:r>
            <a:endParaRPr lang="ko-KR" altLang="en-US" sz="1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CAA565-493E-6A62-44DA-2EE5881D2F79}"/>
              </a:ext>
            </a:extLst>
          </p:cNvPr>
          <p:cNvSpPr txBox="1"/>
          <p:nvPr/>
        </p:nvSpPr>
        <p:spPr>
          <a:xfrm>
            <a:off x="8428100" y="5171352"/>
            <a:ext cx="853114" cy="8291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출처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b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이미지 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50E651-5087-B856-954D-F10184165727}"/>
              </a:ext>
            </a:extLst>
          </p:cNvPr>
          <p:cNvSpPr txBox="1"/>
          <p:nvPr/>
        </p:nvSpPr>
        <p:spPr>
          <a:xfrm>
            <a:off x="352272" y="5171352"/>
            <a:ext cx="853114" cy="8291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출처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b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이미지 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1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E06BD7-55F8-7799-D851-7270F16D21B4}"/>
              </a:ext>
            </a:extLst>
          </p:cNvPr>
          <p:cNvSpPr txBox="1"/>
          <p:nvPr/>
        </p:nvSpPr>
        <p:spPr>
          <a:xfrm>
            <a:off x="1556504" y="5170117"/>
            <a:ext cx="853114" cy="8291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출처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b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이미지 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1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DECE4C-E774-E3FE-8C4C-5FC556B22AC7}"/>
              </a:ext>
            </a:extLst>
          </p:cNvPr>
          <p:cNvSpPr txBox="1"/>
          <p:nvPr/>
        </p:nvSpPr>
        <p:spPr>
          <a:xfrm>
            <a:off x="2760737" y="5170116"/>
            <a:ext cx="853114" cy="8291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출처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b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이미지 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endParaRPr lang="ko-KR" altLang="en-US" sz="1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1CE0B3-B925-4C76-311D-FADEDD4898E0}"/>
              </a:ext>
            </a:extLst>
          </p:cNvPr>
          <p:cNvSpPr txBox="1"/>
          <p:nvPr/>
        </p:nvSpPr>
        <p:spPr>
          <a:xfrm>
            <a:off x="6015652" y="5171352"/>
            <a:ext cx="853114" cy="8291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출처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b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이미지 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4</a:t>
            </a:r>
            <a:endParaRPr lang="ko-KR" altLang="en-US" sz="1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0F2423F-6454-E994-D66F-BDFAB4DEF5E7}"/>
              </a:ext>
            </a:extLst>
          </p:cNvPr>
          <p:cNvSpPr txBox="1"/>
          <p:nvPr/>
        </p:nvSpPr>
        <p:spPr>
          <a:xfrm>
            <a:off x="823546" y="1363005"/>
            <a:ext cx="2885726" cy="1316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실시간 제주도 전역 교통혼잡지수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실시간 </a:t>
            </a:r>
            <a:r>
              <a:rPr lang="ko-KR" altLang="en-US" sz="1400" b="1" dirty="0" err="1"/>
              <a:t>도로별</a:t>
            </a:r>
            <a:r>
              <a:rPr lang="ko-KR" altLang="en-US" sz="1400" b="1" dirty="0"/>
              <a:t> 교통혼잡지수</a:t>
            </a:r>
          </a:p>
          <a:p>
            <a:pPr>
              <a:lnSpc>
                <a:spcPct val="200000"/>
              </a:lnSpc>
            </a:pPr>
            <a:r>
              <a:rPr lang="ko-KR" altLang="en-US" sz="1400" dirty="0"/>
              <a:t>실시간 행정구역별 교통혼잡지수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3106A52-8E38-4D6B-C966-485F21A0979C}"/>
              </a:ext>
            </a:extLst>
          </p:cNvPr>
          <p:cNvSpPr/>
          <p:nvPr/>
        </p:nvSpPr>
        <p:spPr>
          <a:xfrm>
            <a:off x="822284" y="1861930"/>
            <a:ext cx="2497386" cy="448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17CA10D-1A9A-0A36-C003-7412FF8BC5DF}"/>
              </a:ext>
            </a:extLst>
          </p:cNvPr>
          <p:cNvSpPr txBox="1"/>
          <p:nvPr/>
        </p:nvSpPr>
        <p:spPr>
          <a:xfrm>
            <a:off x="6322601" y="3908735"/>
            <a:ext cx="1609046" cy="4769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5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교통혼잡지수 </a:t>
            </a:r>
            <a:r>
              <a:rPr lang="ko-KR" altLang="en-US" sz="1050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보러가기</a:t>
            </a:r>
            <a:endParaRPr lang="en-US" altLang="ko-KR" sz="105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72E7E3-B578-6FB9-A3E1-15F547339B12}"/>
              </a:ext>
            </a:extLst>
          </p:cNvPr>
          <p:cNvSpPr txBox="1"/>
          <p:nvPr/>
        </p:nvSpPr>
        <p:spPr>
          <a:xfrm>
            <a:off x="317200" y="1946747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E1B2B76-351D-95FB-E846-ABC31B0454E1}"/>
              </a:ext>
            </a:extLst>
          </p:cNvPr>
          <p:cNvGrpSpPr/>
          <p:nvPr/>
        </p:nvGrpSpPr>
        <p:grpSpPr>
          <a:xfrm>
            <a:off x="4890352" y="489891"/>
            <a:ext cx="3910157" cy="2689451"/>
            <a:chOff x="4890352" y="489891"/>
            <a:chExt cx="3910157" cy="2689451"/>
          </a:xfrm>
        </p:grpSpPr>
        <p:graphicFrame>
          <p:nvGraphicFramePr>
            <p:cNvPr id="49" name="차트 48">
              <a:extLst>
                <a:ext uri="{FF2B5EF4-FFF2-40B4-BE49-F238E27FC236}">
                  <a16:creationId xmlns:a16="http://schemas.microsoft.com/office/drawing/2014/main" id="{B29A5EDF-19C8-E10F-9C0F-EE5BF41AEC5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01575747"/>
                </p:ext>
              </p:extLst>
            </p:nvPr>
          </p:nvGraphicFramePr>
          <p:xfrm>
            <a:off x="5116600" y="634612"/>
            <a:ext cx="3683909" cy="25447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480750-FB72-C3CC-764A-2F966060F2A8}"/>
                </a:ext>
              </a:extLst>
            </p:cNvPr>
            <p:cNvSpPr txBox="1"/>
            <p:nvPr/>
          </p:nvSpPr>
          <p:spPr>
            <a:xfrm>
              <a:off x="4890352" y="489891"/>
              <a:ext cx="449969" cy="289441"/>
            </a:xfrm>
            <a:prstGeom prst="roundRect">
              <a:avLst/>
            </a:prstGeom>
            <a:solidFill>
              <a:srgbClr val="FF0000">
                <a:alpha val="70000"/>
              </a:srgb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0947D1-455A-162F-52DA-ADE555FB11A4}"/>
                </a:ext>
              </a:extLst>
            </p:cNvPr>
            <p:cNvSpPr txBox="1"/>
            <p:nvPr/>
          </p:nvSpPr>
          <p:spPr>
            <a:xfrm>
              <a:off x="6733569" y="1130502"/>
              <a:ext cx="449969" cy="289441"/>
            </a:xfrm>
            <a:prstGeom prst="roundRect">
              <a:avLst/>
            </a:prstGeom>
            <a:solidFill>
              <a:srgbClr val="FF0000">
                <a:alpha val="70000"/>
              </a:srgb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33A1C97-519C-B1D2-CEAD-F7FF89E7A66F}"/>
              </a:ext>
            </a:extLst>
          </p:cNvPr>
          <p:cNvSpPr txBox="1"/>
          <p:nvPr/>
        </p:nvSpPr>
        <p:spPr>
          <a:xfrm>
            <a:off x="5710177" y="4021651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DD75AF-017A-4F21-1C78-713548C75DB2}"/>
              </a:ext>
            </a:extLst>
          </p:cNvPr>
          <p:cNvSpPr txBox="1"/>
          <p:nvPr/>
        </p:nvSpPr>
        <p:spPr>
          <a:xfrm>
            <a:off x="553873" y="5070212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925E62F-3B85-18DC-5E60-B85795D0ED4C}"/>
              </a:ext>
            </a:extLst>
          </p:cNvPr>
          <p:cNvGraphicFramePr>
            <a:graphicFrameLocks noGrp="1"/>
          </p:cNvGraphicFramePr>
          <p:nvPr/>
        </p:nvGraphicFramePr>
        <p:xfrm>
          <a:off x="9443669" y="475163"/>
          <a:ext cx="2639332" cy="3822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332">
                  <a:extLst>
                    <a:ext uri="{9D8B030D-6E8A-4147-A177-3AD203B41FA5}">
                      <a16:colId xmlns:a16="http://schemas.microsoft.com/office/drawing/2014/main" val="3972030599"/>
                    </a:ext>
                  </a:extLst>
                </a:gridCol>
                <a:gridCol w="814215">
                  <a:extLst>
                    <a:ext uri="{9D8B030D-6E8A-4147-A177-3AD203B41FA5}">
                      <a16:colId xmlns:a16="http://schemas.microsoft.com/office/drawing/2014/main" val="2416237192"/>
                    </a:ext>
                  </a:extLst>
                </a:gridCol>
                <a:gridCol w="1492785">
                  <a:extLst>
                    <a:ext uri="{9D8B030D-6E8A-4147-A177-3AD203B41FA5}">
                      <a16:colId xmlns:a16="http://schemas.microsoft.com/office/drawing/2014/main" val="1034470745"/>
                    </a:ext>
                  </a:extLst>
                </a:gridCol>
              </a:tblGrid>
              <a:tr h="32135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</a:p>
                  </a:txBody>
                  <a:tcPr marL="100584" marR="10058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916443"/>
                  </a:ext>
                </a:extLst>
              </a:tr>
              <a:tr h="545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차트 표시 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좌측 텍스트 버튼 클릭 시 우측 차트 변경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4298788"/>
                  </a:ext>
                </a:extLst>
              </a:tr>
              <a:tr h="393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이미지 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버튼 클릭에 따라 </a:t>
                      </a:r>
                      <a:b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차트 변경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519378"/>
                  </a:ext>
                </a:extLst>
              </a:tr>
              <a:tr h="545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차트 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제주도 전역 교통혼잡지수와 실시간 </a:t>
                      </a:r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도로별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교통혼잡지수 차트를 클릭 시 </a:t>
                      </a:r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도로별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혼잡지표 페이지로 이동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실시간 행정구역별 교통혼잡지수 차트 클릭 시 행정구역별 혼잡지표 페이지로 이동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155279"/>
                  </a:ext>
                </a:extLst>
              </a:tr>
              <a:tr h="545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혼잡지표 시각화 페이지 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버튼 클릭 시 혼잡지표 시각화 페이지로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917448"/>
                  </a:ext>
                </a:extLst>
              </a:tr>
              <a:tr h="393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사용 데이터 출처 이미지 버튼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사용된 데이터의 출처 기관의 로고 이미지를 삽입 후 해당 버튼을 클릭 시 해당 링크로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7011387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549C71AC-E04D-2C3F-594F-675D0D1F9FA6}"/>
              </a:ext>
            </a:extLst>
          </p:cNvPr>
          <p:cNvGrpSpPr/>
          <p:nvPr/>
        </p:nvGrpSpPr>
        <p:grpSpPr>
          <a:xfrm>
            <a:off x="824263" y="3198562"/>
            <a:ext cx="3270533" cy="1750093"/>
            <a:chOff x="219075" y="609600"/>
            <a:chExt cx="895350" cy="55245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2C2F6D4-AE9F-A05B-E102-60036CB25E63}"/>
                </a:ext>
              </a:extLst>
            </p:cNvPr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19809FDF-45FB-5584-7AC2-8C27AEC7D949}"/>
                </a:ext>
              </a:extLst>
            </p:cNvPr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820FE48-90ED-0BCA-4186-C8CB0CAAA575}"/>
                </a:ext>
              </a:extLst>
            </p:cNvPr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6A726D-5D96-EB17-AFE3-65AA45D0C68F}"/>
                </a:ext>
              </a:extLst>
            </p:cNvPr>
            <p:cNvSpPr txBox="1"/>
            <p:nvPr/>
          </p:nvSpPr>
          <p:spPr>
            <a:xfrm>
              <a:off x="328060" y="847908"/>
              <a:ext cx="677380" cy="7583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>
                      <a:lumMod val="50000"/>
                    </a:schemeClr>
                  </a:solidFill>
                </a:rPr>
                <a:t>Image</a:t>
              </a:r>
              <a:endParaRPr lang="ko-KR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7971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5350" y="475164"/>
            <a:ext cx="9338319" cy="62877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9CAC93-22CB-CD51-1670-C8B5E9DFA487}"/>
              </a:ext>
            </a:extLst>
          </p:cNvPr>
          <p:cNvSpPr/>
          <p:nvPr/>
        </p:nvSpPr>
        <p:spPr>
          <a:xfrm>
            <a:off x="107735" y="104328"/>
            <a:ext cx="11976529" cy="665854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D207260-6D32-440B-A626-00BA1592B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879248"/>
              </p:ext>
            </p:extLst>
          </p:nvPr>
        </p:nvGraphicFramePr>
        <p:xfrm>
          <a:off x="107734" y="104328"/>
          <a:ext cx="119765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81">
                  <a:extLst>
                    <a:ext uri="{9D8B030D-6E8A-4147-A177-3AD203B41FA5}">
                      <a16:colId xmlns:a16="http://schemas.microsoft.com/office/drawing/2014/main" val="2499557349"/>
                    </a:ext>
                  </a:extLst>
                </a:gridCol>
                <a:gridCol w="3895626">
                  <a:extLst>
                    <a:ext uri="{9D8B030D-6E8A-4147-A177-3AD203B41FA5}">
                      <a16:colId xmlns:a16="http://schemas.microsoft.com/office/drawing/2014/main" val="245925420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391995370"/>
                    </a:ext>
                  </a:extLst>
                </a:gridCol>
                <a:gridCol w="1655207">
                  <a:extLst>
                    <a:ext uri="{9D8B030D-6E8A-4147-A177-3AD203B41FA5}">
                      <a16:colId xmlns:a16="http://schemas.microsoft.com/office/drawing/2014/main" val="2705291337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1113513454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val="3685823601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4294249456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val="182235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교통혼잡지표 시각화 페이지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–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도로별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보기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2024.07.26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박민후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전세계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62982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685A80D-3FAA-FB07-A772-AC5531D434AC}"/>
              </a:ext>
            </a:extLst>
          </p:cNvPr>
          <p:cNvGraphicFramePr>
            <a:graphicFrameLocks noGrp="1"/>
          </p:cNvGraphicFramePr>
          <p:nvPr/>
        </p:nvGraphicFramePr>
        <p:xfrm>
          <a:off x="9443669" y="475164"/>
          <a:ext cx="2642979" cy="5063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91">
                  <a:extLst>
                    <a:ext uri="{9D8B030D-6E8A-4147-A177-3AD203B41FA5}">
                      <a16:colId xmlns:a16="http://schemas.microsoft.com/office/drawing/2014/main" val="339622347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3371767069"/>
                    </a:ext>
                  </a:extLst>
                </a:gridCol>
                <a:gridCol w="1494848">
                  <a:extLst>
                    <a:ext uri="{9D8B030D-6E8A-4147-A177-3AD203B41FA5}">
                      <a16:colId xmlns:a16="http://schemas.microsoft.com/office/drawing/2014/main" val="3641068949"/>
                    </a:ext>
                  </a:extLst>
                </a:gridCol>
              </a:tblGrid>
              <a:tr h="3698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1228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도로별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보기</a:t>
                      </a:r>
                      <a:b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현재 해당 버튼을 페이지이기에 옆 버튼과의 가시적 차이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46161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행정구역별 보기 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버튼 클릭 시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행정구역별 보기 지도로 변환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721945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도로별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b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제주도 지도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도로별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제주도 지도가 표시되고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 </a:t>
                      </a:r>
                      <a:r>
                        <a:rPr lang="ko-KR" altLang="en-US" sz="1000" baseline="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도로별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교통혼잡지수에 따라 색을 다르게 표시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  <a:b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 도로를 클릭 시 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번 창 표시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도로 혼잡 </a:t>
                      </a:r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설명창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해당 도로의 구체적인 교통혼잡지수를 아이콘과 함께 안내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새로고침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b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해당 페이지의 실시간 정보를 </a:t>
                      </a:r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새로고침할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수 있는 버튼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색별 혼잡 </a:t>
                      </a:r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표시창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지도의 각 색이 어느 정도의 교통혼잡지수를 뜻하는지 표시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1628364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실시간 </a:t>
                      </a:r>
                      <a:b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혼잡순위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제주도 전체의 도로 중 교통혼잡지수가 높은 상위 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개의 도로를 표시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167046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지도 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API</a:t>
                      </a:r>
                      <a:b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마우스 스크롤 또는 사용 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API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 따라 지도 확대 축소 기능 표시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832777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405D8B87-D024-AA49-3DE5-3E003D352C7C}"/>
              </a:ext>
            </a:extLst>
          </p:cNvPr>
          <p:cNvSpPr txBox="1"/>
          <p:nvPr/>
        </p:nvSpPr>
        <p:spPr>
          <a:xfrm>
            <a:off x="105350" y="475164"/>
            <a:ext cx="9338319" cy="676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ea typeface="Noto Sans KR" panose="020B0200000000000000" pitchFamily="50" charset="-127"/>
              </a:rPr>
              <a:t>Header</a:t>
            </a:r>
            <a:endParaRPr lang="ko-KR" altLang="en-US" sz="1200" dirty="0">
              <a:ea typeface="Noto Sans KR" panose="020B0200000000000000" pitchFamily="50" charset="-127"/>
            </a:endParaRPr>
          </a:p>
        </p:txBody>
      </p:sp>
      <p:pic>
        <p:nvPicPr>
          <p:cNvPr id="3" name="그림 2" descr="스케치, 지도이(가) 표시된 사진&#10;&#10;자동 생성된 설명">
            <a:extLst>
              <a:ext uri="{FF2B5EF4-FFF2-40B4-BE49-F238E27FC236}">
                <a16:creationId xmlns:a16="http://schemas.microsoft.com/office/drawing/2014/main" id="{113D613A-102D-8262-2D1E-1AEEB16B3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1" y="1151563"/>
            <a:ext cx="7712770" cy="56113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537960A-B0DC-E484-65DE-F938B5E75BC8}"/>
              </a:ext>
            </a:extLst>
          </p:cNvPr>
          <p:cNvSpPr/>
          <p:nvPr/>
        </p:nvSpPr>
        <p:spPr>
          <a:xfrm>
            <a:off x="327950" y="1270167"/>
            <a:ext cx="941743" cy="29248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도로별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5F5897E-67E3-47DC-9B3C-50589AFA99A3}"/>
              </a:ext>
            </a:extLst>
          </p:cNvPr>
          <p:cNvCxnSpPr>
            <a:cxnSpLocks/>
          </p:cNvCxnSpPr>
          <p:nvPr/>
        </p:nvCxnSpPr>
        <p:spPr>
          <a:xfrm flipH="1" flipV="1">
            <a:off x="6095997" y="4092542"/>
            <a:ext cx="131560" cy="6172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4AF7B7C0-2979-9D89-68AF-F7BEE587546B}"/>
              </a:ext>
            </a:extLst>
          </p:cNvPr>
          <p:cNvGrpSpPr/>
          <p:nvPr/>
        </p:nvGrpSpPr>
        <p:grpSpPr>
          <a:xfrm>
            <a:off x="4774509" y="4565097"/>
            <a:ext cx="2829287" cy="2065207"/>
            <a:chOff x="6515073" y="4659879"/>
            <a:chExt cx="2829287" cy="2065207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79BC0C4-62BE-C2BD-2C3C-107B3015F29F}"/>
                </a:ext>
              </a:extLst>
            </p:cNvPr>
            <p:cNvGrpSpPr/>
            <p:nvPr/>
          </p:nvGrpSpPr>
          <p:grpSpPr>
            <a:xfrm>
              <a:off x="6614382" y="4812279"/>
              <a:ext cx="2729978" cy="1912807"/>
              <a:chOff x="5903953" y="4091440"/>
              <a:chExt cx="3026590" cy="2569664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6E9CDE-EAAE-E8E3-04A9-55EB834ABABC}"/>
                  </a:ext>
                </a:extLst>
              </p:cNvPr>
              <p:cNvSpPr txBox="1"/>
              <p:nvPr/>
            </p:nvSpPr>
            <p:spPr>
              <a:xfrm>
                <a:off x="5903953" y="4091440"/>
                <a:ext cx="3026590" cy="256966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34040"/>
                </a:solidFill>
              </a:ln>
            </p:spPr>
            <p:txBody>
              <a:bodyPr wrap="square" tIns="360000" rtlCol="0" anchor="t" anchorCtr="0">
                <a:noAutofit/>
              </a:bodyPr>
              <a:lstStyle/>
              <a:p>
                <a:pPr algn="ctr"/>
                <a:r>
                  <a:rPr lang="en-US" altLang="ko-KR" sz="1400" dirty="0">
                    <a:solidFill>
                      <a:sysClr val="windowText" lastClr="000000"/>
                    </a:solidFill>
                  </a:rPr>
                  <a:t>DD:HH:MM </a:t>
                </a:r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기준 </a:t>
                </a:r>
                <a:r>
                  <a:rPr lang="en-US" altLang="ko-KR" sz="1400" dirty="0">
                    <a:solidFill>
                      <a:sysClr val="windowText" lastClr="000000"/>
                    </a:solidFill>
                  </a:rPr>
                  <a:t>OO</a:t>
                </a:r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도로의  교통혼잡지수는 </a:t>
                </a:r>
                <a:r>
                  <a:rPr lang="en-US" altLang="ko-KR" sz="1400" dirty="0">
                    <a:solidFill>
                      <a:sysClr val="windowText" lastClr="000000"/>
                    </a:solidFill>
                  </a:rPr>
                  <a:t>OO</a:t>
                </a:r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입니다</a:t>
                </a:r>
                <a:r>
                  <a:rPr lang="en-US" altLang="ko-KR" sz="1400" dirty="0">
                    <a:solidFill>
                      <a:sysClr val="windowText" lastClr="000000"/>
                    </a:solidFill>
                  </a:rPr>
                  <a:t>.</a:t>
                </a:r>
                <a:endParaRPr lang="ko-KR" altLang="en-US" sz="2000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1A7FB165-B4A0-C873-CF39-D2F26FEF7E94}"/>
                  </a:ext>
                </a:extLst>
              </p:cNvPr>
              <p:cNvGrpSpPr/>
              <p:nvPr/>
            </p:nvGrpSpPr>
            <p:grpSpPr>
              <a:xfrm>
                <a:off x="6964810" y="5376272"/>
                <a:ext cx="904876" cy="818987"/>
                <a:chOff x="219075" y="609600"/>
                <a:chExt cx="895350" cy="552450"/>
              </a:xfrm>
            </p:grpSpPr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EAB86DD8-5143-589E-8A9A-A475FC6E4BEC}"/>
                    </a:ext>
                  </a:extLst>
                </p:cNvPr>
                <p:cNvSpPr/>
                <p:nvPr/>
              </p:nvSpPr>
              <p:spPr>
                <a:xfrm>
                  <a:off x="219075" y="609600"/>
                  <a:ext cx="895350" cy="552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69A7CFD4-E433-EB49-E0CB-4B95AC44804E}"/>
                    </a:ext>
                  </a:extLst>
                </p:cNvPr>
                <p:cNvCxnSpPr/>
                <p:nvPr/>
              </p:nvCxnSpPr>
              <p:spPr>
                <a:xfrm flipV="1">
                  <a:off x="219075" y="609600"/>
                  <a:ext cx="895350" cy="552450"/>
                </a:xfrm>
                <a:prstGeom prst="line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7725F487-0F31-249D-B2F8-742FDD5B9E49}"/>
                    </a:ext>
                  </a:extLst>
                </p:cNvPr>
                <p:cNvCxnSpPr/>
                <p:nvPr/>
              </p:nvCxnSpPr>
              <p:spPr>
                <a:xfrm>
                  <a:off x="219075" y="609600"/>
                  <a:ext cx="895350" cy="552450"/>
                </a:xfrm>
                <a:prstGeom prst="line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2B2ADBD5-B915-9B68-9A7D-16BB16AD8A26}"/>
                    </a:ext>
                  </a:extLst>
                </p:cNvPr>
                <p:cNvSpPr txBox="1"/>
                <p:nvPr/>
              </p:nvSpPr>
              <p:spPr>
                <a:xfrm>
                  <a:off x="328060" y="784054"/>
                  <a:ext cx="677380" cy="20354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1600" dirty="0">
                      <a:solidFill>
                        <a:schemeClr val="bg1">
                          <a:lumMod val="50000"/>
                        </a:schemeClr>
                      </a:solidFill>
                    </a:rPr>
                    <a:t>Icon</a:t>
                  </a:r>
                  <a:endParaRPr lang="ko-KR" altLang="en-US" sz="16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674ED1A-22BD-86AF-0F50-8051CD298B26}"/>
                </a:ext>
              </a:extLst>
            </p:cNvPr>
            <p:cNvSpPr txBox="1"/>
            <p:nvPr/>
          </p:nvSpPr>
          <p:spPr>
            <a:xfrm>
              <a:off x="6515073" y="4659879"/>
              <a:ext cx="449969" cy="289441"/>
            </a:xfrm>
            <a:prstGeom prst="roundRect">
              <a:avLst/>
            </a:prstGeom>
            <a:solidFill>
              <a:srgbClr val="FF0000">
                <a:alpha val="70000"/>
              </a:srgb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5A1A5D2D-4300-3F41-5E38-FAEEE2D78762}"/>
              </a:ext>
            </a:extLst>
          </p:cNvPr>
          <p:cNvSpPr/>
          <p:nvPr/>
        </p:nvSpPr>
        <p:spPr>
          <a:xfrm>
            <a:off x="1652172" y="1270167"/>
            <a:ext cx="941743" cy="29248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행정구역별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69413E1-6445-48C0-6829-302179E6E585}"/>
              </a:ext>
            </a:extLst>
          </p:cNvPr>
          <p:cNvSpPr txBox="1"/>
          <p:nvPr/>
        </p:nvSpPr>
        <p:spPr>
          <a:xfrm>
            <a:off x="102966" y="1151563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EACAB31-768D-9DCF-8569-5D3A49F141D0}"/>
              </a:ext>
            </a:extLst>
          </p:cNvPr>
          <p:cNvSpPr txBox="1"/>
          <p:nvPr/>
        </p:nvSpPr>
        <p:spPr>
          <a:xfrm>
            <a:off x="1425995" y="1151563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6D847157-43CD-29B8-8DA0-FD801C6FF97E}"/>
              </a:ext>
            </a:extLst>
          </p:cNvPr>
          <p:cNvGraphicFramePr>
            <a:graphicFrameLocks noGrp="1"/>
          </p:cNvGraphicFramePr>
          <p:nvPr/>
        </p:nvGraphicFramePr>
        <p:xfrm>
          <a:off x="7820506" y="1156132"/>
          <a:ext cx="1623164" cy="560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481">
                  <a:extLst>
                    <a:ext uri="{9D8B030D-6E8A-4147-A177-3AD203B41FA5}">
                      <a16:colId xmlns:a16="http://schemas.microsoft.com/office/drawing/2014/main" val="3396223476"/>
                    </a:ext>
                  </a:extLst>
                </a:gridCol>
                <a:gridCol w="1152683">
                  <a:extLst>
                    <a:ext uri="{9D8B030D-6E8A-4147-A177-3AD203B41FA5}">
                      <a16:colId xmlns:a16="http://schemas.microsoft.com/office/drawing/2014/main" val="3371767069"/>
                    </a:ext>
                  </a:extLst>
                </a:gridCol>
              </a:tblGrid>
              <a:tr h="4672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실시간 혼잡순위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도로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12283"/>
                  </a:ext>
                </a:extLst>
              </a:tr>
              <a:tr h="467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------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461611"/>
                  </a:ext>
                </a:extLst>
              </a:tr>
              <a:tr h="467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------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219451"/>
                  </a:ext>
                </a:extLst>
              </a:tr>
              <a:tr h="467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------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------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------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------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847951"/>
                  </a:ext>
                </a:extLst>
              </a:tr>
              <a:tr h="467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------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171079"/>
                  </a:ext>
                </a:extLst>
              </a:tr>
              <a:tr h="467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------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351008"/>
                  </a:ext>
                </a:extLst>
              </a:tr>
              <a:tr h="467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9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------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053496"/>
                  </a:ext>
                </a:extLst>
              </a:tr>
              <a:tr h="467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------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958593"/>
                  </a:ext>
                </a:extLst>
              </a:tr>
              <a:tr h="4672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*DD:HH:MM 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58563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E51BED2-320E-F2B4-5670-FE6FA5C6F5A4}"/>
              </a:ext>
            </a:extLst>
          </p:cNvPr>
          <p:cNvSpPr txBox="1"/>
          <p:nvPr/>
        </p:nvSpPr>
        <p:spPr>
          <a:xfrm>
            <a:off x="7818121" y="1143033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DEA825-4750-A99E-56E2-D137A3463554}"/>
              </a:ext>
            </a:extLst>
          </p:cNvPr>
          <p:cNvSpPr txBox="1"/>
          <p:nvPr/>
        </p:nvSpPr>
        <p:spPr>
          <a:xfrm>
            <a:off x="3252101" y="4014150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7" name="그림 6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0E8CB5EB-BC90-B360-4A47-E01D86FAA8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177" y="3859594"/>
            <a:ext cx="740619" cy="7055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303FAD-DAF5-686B-DD31-942DFF2DCD4D}"/>
              </a:ext>
            </a:extLst>
          </p:cNvPr>
          <p:cNvSpPr txBox="1"/>
          <p:nvPr/>
        </p:nvSpPr>
        <p:spPr>
          <a:xfrm>
            <a:off x="6646905" y="3646797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16" name="그림 15" descr="상징, 그래픽, 원, 로고이(가) 표시된 사진&#10;&#10;자동 생성된 설명">
            <a:extLst>
              <a:ext uri="{FF2B5EF4-FFF2-40B4-BE49-F238E27FC236}">
                <a16:creationId xmlns:a16="http://schemas.microsoft.com/office/drawing/2014/main" id="{38B40BC6-C7F4-5660-38C2-D5F47D51D6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094" y="1217708"/>
            <a:ext cx="397403" cy="3974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93669F5-1FE1-9897-662D-452A4DFD37FD}"/>
              </a:ext>
            </a:extLst>
          </p:cNvPr>
          <p:cNvSpPr txBox="1"/>
          <p:nvPr/>
        </p:nvSpPr>
        <p:spPr>
          <a:xfrm>
            <a:off x="7102962" y="1150714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7571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지도, 흑백이(가) 표시된 사진&#10;&#10;자동 생성된 설명">
            <a:extLst>
              <a:ext uri="{FF2B5EF4-FFF2-40B4-BE49-F238E27FC236}">
                <a16:creationId xmlns:a16="http://schemas.microsoft.com/office/drawing/2014/main" id="{9C2E88A3-7080-9BB2-C6E2-B978DB175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4" y="1160769"/>
            <a:ext cx="7699423" cy="55929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직사각형 23"/>
          <p:cNvSpPr/>
          <p:nvPr/>
        </p:nvSpPr>
        <p:spPr>
          <a:xfrm>
            <a:off x="105350" y="475164"/>
            <a:ext cx="9338319" cy="62877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9CAC93-22CB-CD51-1670-C8B5E9DFA487}"/>
              </a:ext>
            </a:extLst>
          </p:cNvPr>
          <p:cNvSpPr/>
          <p:nvPr/>
        </p:nvSpPr>
        <p:spPr>
          <a:xfrm>
            <a:off x="107735" y="104328"/>
            <a:ext cx="11976529" cy="665854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D207260-6D32-440B-A626-00BA1592B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150225"/>
              </p:ext>
            </p:extLst>
          </p:nvPr>
        </p:nvGraphicFramePr>
        <p:xfrm>
          <a:off x="107734" y="104328"/>
          <a:ext cx="119765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81">
                  <a:extLst>
                    <a:ext uri="{9D8B030D-6E8A-4147-A177-3AD203B41FA5}">
                      <a16:colId xmlns:a16="http://schemas.microsoft.com/office/drawing/2014/main" val="2499557349"/>
                    </a:ext>
                  </a:extLst>
                </a:gridCol>
                <a:gridCol w="3895626">
                  <a:extLst>
                    <a:ext uri="{9D8B030D-6E8A-4147-A177-3AD203B41FA5}">
                      <a16:colId xmlns:a16="http://schemas.microsoft.com/office/drawing/2014/main" val="245925420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391995370"/>
                    </a:ext>
                  </a:extLst>
                </a:gridCol>
                <a:gridCol w="1655207">
                  <a:extLst>
                    <a:ext uri="{9D8B030D-6E8A-4147-A177-3AD203B41FA5}">
                      <a16:colId xmlns:a16="http://schemas.microsoft.com/office/drawing/2014/main" val="2705291337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1113513454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val="3685823601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4294249456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val="182235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교통혼잡지표 시각화 페이지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–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행정구역별 보기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2024.07.26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박민후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전세계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62982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685A80D-3FAA-FB07-A772-AC5531D434AC}"/>
              </a:ext>
            </a:extLst>
          </p:cNvPr>
          <p:cNvGraphicFramePr>
            <a:graphicFrameLocks noGrp="1"/>
          </p:cNvGraphicFramePr>
          <p:nvPr/>
        </p:nvGraphicFramePr>
        <p:xfrm>
          <a:off x="9443669" y="475164"/>
          <a:ext cx="2642979" cy="5216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91">
                  <a:extLst>
                    <a:ext uri="{9D8B030D-6E8A-4147-A177-3AD203B41FA5}">
                      <a16:colId xmlns:a16="http://schemas.microsoft.com/office/drawing/2014/main" val="339622347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3371767069"/>
                    </a:ext>
                  </a:extLst>
                </a:gridCol>
                <a:gridCol w="1494848">
                  <a:extLst>
                    <a:ext uri="{9D8B030D-6E8A-4147-A177-3AD203B41FA5}">
                      <a16:colId xmlns:a16="http://schemas.microsoft.com/office/drawing/2014/main" val="3641068949"/>
                    </a:ext>
                  </a:extLst>
                </a:gridCol>
              </a:tblGrid>
              <a:tr h="3698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1228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도로별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보기</a:t>
                      </a:r>
                      <a:b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버튼 클릭 시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baseline="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도로별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보기 지도로 변환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46161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행정구역별 보기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현재 해당 버튼을 페이지이기에 옆 버튼과의 가시적 차이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721945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행정구역별 </a:t>
                      </a:r>
                      <a:b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제주도 지도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도로별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제주도 지도가 표시되고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 행정구역별 교통혼잡지수에 따라 색을 다르게 표시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  <a:b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 행정구역을 클릭 시 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번 창 표시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도로 혼잡 </a:t>
                      </a:r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설명창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해당 행정구역의 구체적인 교통혼잡지수를 아이콘과 함께 안내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새로고침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b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해당 페이지의 실시간 정보를 </a:t>
                      </a:r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새로고침할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수 있는 버튼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색별 혼잡 </a:t>
                      </a:r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표시창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지도의 각 색이 어느 정도의 교통혼잡지수를 뜻하는지 표시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1628364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실시간 </a:t>
                      </a:r>
                      <a:b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혼잡순위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제주도 전체의 행정구역 중 교통혼잡지수가 높은 상위 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개의 행정구역을 표시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167046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지도 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API</a:t>
                      </a:r>
                      <a:b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마우스 스크롤 또는 사용 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API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 따라 지도 확대 축소 기능 표시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504299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405D8B87-D024-AA49-3DE5-3E003D352C7C}"/>
              </a:ext>
            </a:extLst>
          </p:cNvPr>
          <p:cNvSpPr txBox="1"/>
          <p:nvPr/>
        </p:nvSpPr>
        <p:spPr>
          <a:xfrm>
            <a:off x="105350" y="475164"/>
            <a:ext cx="9338319" cy="676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ea typeface="Noto Sans KR" panose="020B0200000000000000" pitchFamily="50" charset="-127"/>
              </a:rPr>
              <a:t>Header</a:t>
            </a:r>
            <a:endParaRPr lang="ko-KR" altLang="en-US" sz="1200" dirty="0">
              <a:ea typeface="Noto Sans KR" panose="020B0200000000000000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537960A-B0DC-E484-65DE-F938B5E75BC8}"/>
              </a:ext>
            </a:extLst>
          </p:cNvPr>
          <p:cNvSpPr/>
          <p:nvPr/>
        </p:nvSpPr>
        <p:spPr>
          <a:xfrm>
            <a:off x="327950" y="1270167"/>
            <a:ext cx="941743" cy="29248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도로별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5F5897E-67E3-47DC-9B3C-50589AFA99A3}"/>
              </a:ext>
            </a:extLst>
          </p:cNvPr>
          <p:cNvCxnSpPr>
            <a:cxnSpLocks/>
          </p:cNvCxnSpPr>
          <p:nvPr/>
        </p:nvCxnSpPr>
        <p:spPr>
          <a:xfrm flipH="1" flipV="1">
            <a:off x="6095997" y="4092542"/>
            <a:ext cx="131560" cy="6172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4AF7B7C0-2979-9D89-68AF-F7BEE587546B}"/>
              </a:ext>
            </a:extLst>
          </p:cNvPr>
          <p:cNvGrpSpPr/>
          <p:nvPr/>
        </p:nvGrpSpPr>
        <p:grpSpPr>
          <a:xfrm>
            <a:off x="4774509" y="4565097"/>
            <a:ext cx="2829287" cy="2065207"/>
            <a:chOff x="6515073" y="4659879"/>
            <a:chExt cx="2829287" cy="2065207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79BC0C4-62BE-C2BD-2C3C-107B3015F29F}"/>
                </a:ext>
              </a:extLst>
            </p:cNvPr>
            <p:cNvGrpSpPr/>
            <p:nvPr/>
          </p:nvGrpSpPr>
          <p:grpSpPr>
            <a:xfrm>
              <a:off x="6614382" y="4812279"/>
              <a:ext cx="2729978" cy="1912807"/>
              <a:chOff x="5903953" y="4091440"/>
              <a:chExt cx="3026590" cy="2569664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6E9CDE-EAAE-E8E3-04A9-55EB834ABABC}"/>
                  </a:ext>
                </a:extLst>
              </p:cNvPr>
              <p:cNvSpPr txBox="1"/>
              <p:nvPr/>
            </p:nvSpPr>
            <p:spPr>
              <a:xfrm>
                <a:off x="5903953" y="4091440"/>
                <a:ext cx="3026590" cy="256966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34040"/>
                </a:solidFill>
              </a:ln>
            </p:spPr>
            <p:txBody>
              <a:bodyPr wrap="square" tIns="360000" rtlCol="0" anchor="t" anchorCtr="0">
                <a:noAutofit/>
              </a:bodyPr>
              <a:lstStyle/>
              <a:p>
                <a:pPr algn="ctr"/>
                <a:r>
                  <a:rPr lang="en-US" altLang="ko-KR" sz="1400" dirty="0">
                    <a:solidFill>
                      <a:sysClr val="windowText" lastClr="000000"/>
                    </a:solidFill>
                  </a:rPr>
                  <a:t>OO</a:t>
                </a:r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행정구역의 교통혼잡지수 평균은 </a:t>
                </a:r>
                <a:r>
                  <a:rPr lang="en-US" altLang="ko-KR" sz="1400" dirty="0">
                    <a:solidFill>
                      <a:sysClr val="windowText" lastClr="000000"/>
                    </a:solidFill>
                  </a:rPr>
                  <a:t>OO</a:t>
                </a:r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으로 원활</a:t>
                </a:r>
                <a:r>
                  <a:rPr lang="en-US" altLang="ko-KR" sz="1400" dirty="0">
                    <a:solidFill>
                      <a:sysClr val="windowText" lastClr="000000"/>
                    </a:solidFill>
                  </a:rPr>
                  <a:t>/</a:t>
                </a:r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혼잡합니다</a:t>
                </a:r>
                <a:r>
                  <a:rPr lang="en-US" altLang="ko-KR" sz="1400" dirty="0">
                    <a:solidFill>
                      <a:sysClr val="windowText" lastClr="000000"/>
                    </a:solidFill>
                  </a:rPr>
                  <a:t>.</a:t>
                </a:r>
                <a:endParaRPr lang="ko-KR" altLang="en-US" sz="2000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1A7FB165-B4A0-C873-CF39-D2F26FEF7E94}"/>
                  </a:ext>
                </a:extLst>
              </p:cNvPr>
              <p:cNvGrpSpPr/>
              <p:nvPr/>
            </p:nvGrpSpPr>
            <p:grpSpPr>
              <a:xfrm>
                <a:off x="6964810" y="5376272"/>
                <a:ext cx="904876" cy="818987"/>
                <a:chOff x="219075" y="609600"/>
                <a:chExt cx="895350" cy="552450"/>
              </a:xfrm>
            </p:grpSpPr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EAB86DD8-5143-589E-8A9A-A475FC6E4BEC}"/>
                    </a:ext>
                  </a:extLst>
                </p:cNvPr>
                <p:cNvSpPr/>
                <p:nvPr/>
              </p:nvSpPr>
              <p:spPr>
                <a:xfrm>
                  <a:off x="219075" y="609600"/>
                  <a:ext cx="895350" cy="552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69A7CFD4-E433-EB49-E0CB-4B95AC44804E}"/>
                    </a:ext>
                  </a:extLst>
                </p:cNvPr>
                <p:cNvCxnSpPr/>
                <p:nvPr/>
              </p:nvCxnSpPr>
              <p:spPr>
                <a:xfrm flipV="1">
                  <a:off x="219075" y="609600"/>
                  <a:ext cx="895350" cy="552450"/>
                </a:xfrm>
                <a:prstGeom prst="line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7725F487-0F31-249D-B2F8-742FDD5B9E49}"/>
                    </a:ext>
                  </a:extLst>
                </p:cNvPr>
                <p:cNvCxnSpPr/>
                <p:nvPr/>
              </p:nvCxnSpPr>
              <p:spPr>
                <a:xfrm>
                  <a:off x="219075" y="609600"/>
                  <a:ext cx="895350" cy="552450"/>
                </a:xfrm>
                <a:prstGeom prst="line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2B2ADBD5-B915-9B68-9A7D-16BB16AD8A26}"/>
                    </a:ext>
                  </a:extLst>
                </p:cNvPr>
                <p:cNvSpPr txBox="1"/>
                <p:nvPr/>
              </p:nvSpPr>
              <p:spPr>
                <a:xfrm>
                  <a:off x="328060" y="784054"/>
                  <a:ext cx="677380" cy="20354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1600" dirty="0">
                      <a:solidFill>
                        <a:schemeClr val="bg1">
                          <a:lumMod val="50000"/>
                        </a:schemeClr>
                      </a:solidFill>
                    </a:rPr>
                    <a:t>Icon</a:t>
                  </a:r>
                  <a:endParaRPr lang="ko-KR" altLang="en-US" sz="16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674ED1A-22BD-86AF-0F50-8051CD298B26}"/>
                </a:ext>
              </a:extLst>
            </p:cNvPr>
            <p:cNvSpPr txBox="1"/>
            <p:nvPr/>
          </p:nvSpPr>
          <p:spPr>
            <a:xfrm>
              <a:off x="6515073" y="4659879"/>
              <a:ext cx="449969" cy="289441"/>
            </a:xfrm>
            <a:prstGeom prst="roundRect">
              <a:avLst/>
            </a:prstGeom>
            <a:solidFill>
              <a:srgbClr val="FF0000">
                <a:alpha val="70000"/>
              </a:srgb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5A1A5D2D-4300-3F41-5E38-FAEEE2D78762}"/>
              </a:ext>
            </a:extLst>
          </p:cNvPr>
          <p:cNvSpPr/>
          <p:nvPr/>
        </p:nvSpPr>
        <p:spPr>
          <a:xfrm>
            <a:off x="1652172" y="1270167"/>
            <a:ext cx="941743" cy="29248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행정구역별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69413E1-6445-48C0-6829-302179E6E585}"/>
              </a:ext>
            </a:extLst>
          </p:cNvPr>
          <p:cNvSpPr txBox="1"/>
          <p:nvPr/>
        </p:nvSpPr>
        <p:spPr>
          <a:xfrm>
            <a:off x="102966" y="1151563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EACAB31-768D-9DCF-8569-5D3A49F141D0}"/>
              </a:ext>
            </a:extLst>
          </p:cNvPr>
          <p:cNvSpPr txBox="1"/>
          <p:nvPr/>
        </p:nvSpPr>
        <p:spPr>
          <a:xfrm>
            <a:off x="1425995" y="1151563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6D847157-43CD-29B8-8DA0-FD801C6FF97E}"/>
              </a:ext>
            </a:extLst>
          </p:cNvPr>
          <p:cNvGraphicFramePr>
            <a:graphicFrameLocks noGrp="1"/>
          </p:cNvGraphicFramePr>
          <p:nvPr/>
        </p:nvGraphicFramePr>
        <p:xfrm>
          <a:off x="7820506" y="1156132"/>
          <a:ext cx="1623164" cy="560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481">
                  <a:extLst>
                    <a:ext uri="{9D8B030D-6E8A-4147-A177-3AD203B41FA5}">
                      <a16:colId xmlns:a16="http://schemas.microsoft.com/office/drawing/2014/main" val="3396223476"/>
                    </a:ext>
                  </a:extLst>
                </a:gridCol>
                <a:gridCol w="1152683">
                  <a:extLst>
                    <a:ext uri="{9D8B030D-6E8A-4147-A177-3AD203B41FA5}">
                      <a16:colId xmlns:a16="http://schemas.microsoft.com/office/drawing/2014/main" val="3371767069"/>
                    </a:ext>
                  </a:extLst>
                </a:gridCol>
              </a:tblGrid>
              <a:tr h="4672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실시간 혼잡순위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행정구역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12283"/>
                  </a:ext>
                </a:extLst>
              </a:tr>
              <a:tr h="467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------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461611"/>
                  </a:ext>
                </a:extLst>
              </a:tr>
              <a:tr h="467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------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219451"/>
                  </a:ext>
                </a:extLst>
              </a:tr>
              <a:tr h="467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------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------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------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------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847951"/>
                  </a:ext>
                </a:extLst>
              </a:tr>
              <a:tr h="467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------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171079"/>
                  </a:ext>
                </a:extLst>
              </a:tr>
              <a:tr h="467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------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351008"/>
                  </a:ext>
                </a:extLst>
              </a:tr>
              <a:tr h="467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9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------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053496"/>
                  </a:ext>
                </a:extLst>
              </a:tr>
              <a:tr h="467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------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958593"/>
                  </a:ext>
                </a:extLst>
              </a:tr>
              <a:tr h="4672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*DD:HH:MM 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58563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E51BED2-320E-F2B4-5670-FE6FA5C6F5A4}"/>
              </a:ext>
            </a:extLst>
          </p:cNvPr>
          <p:cNvSpPr txBox="1"/>
          <p:nvPr/>
        </p:nvSpPr>
        <p:spPr>
          <a:xfrm>
            <a:off x="7818121" y="1143033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DEA825-4750-A99E-56E2-D137A3463554}"/>
              </a:ext>
            </a:extLst>
          </p:cNvPr>
          <p:cNvSpPr txBox="1"/>
          <p:nvPr/>
        </p:nvSpPr>
        <p:spPr>
          <a:xfrm>
            <a:off x="3252101" y="4014150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7" name="그림 6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0E8CB5EB-BC90-B360-4A47-E01D86FAA8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177" y="3859594"/>
            <a:ext cx="740619" cy="7055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303FAD-DAF5-686B-DD31-942DFF2DCD4D}"/>
              </a:ext>
            </a:extLst>
          </p:cNvPr>
          <p:cNvSpPr txBox="1"/>
          <p:nvPr/>
        </p:nvSpPr>
        <p:spPr>
          <a:xfrm>
            <a:off x="6646905" y="3646797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16" name="그림 15" descr="상징, 그래픽, 원, 로고이(가) 표시된 사진&#10;&#10;자동 생성된 설명">
            <a:extLst>
              <a:ext uri="{FF2B5EF4-FFF2-40B4-BE49-F238E27FC236}">
                <a16:creationId xmlns:a16="http://schemas.microsoft.com/office/drawing/2014/main" id="{38B40BC6-C7F4-5660-38C2-D5F47D51D6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094" y="1217708"/>
            <a:ext cx="397403" cy="3974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93669F5-1FE1-9897-662D-452A4DFD37FD}"/>
              </a:ext>
            </a:extLst>
          </p:cNvPr>
          <p:cNvSpPr txBox="1"/>
          <p:nvPr/>
        </p:nvSpPr>
        <p:spPr>
          <a:xfrm>
            <a:off x="7102962" y="1150714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9371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259DED8-A00C-DA03-707D-563EE3036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617067"/>
              </p:ext>
            </p:extLst>
          </p:nvPr>
        </p:nvGraphicFramePr>
        <p:xfrm>
          <a:off x="850899" y="1123957"/>
          <a:ext cx="10490201" cy="5260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240">
                  <a:extLst>
                    <a:ext uri="{9D8B030D-6E8A-4147-A177-3AD203B41FA5}">
                      <a16:colId xmlns:a16="http://schemas.microsoft.com/office/drawing/2014/main" val="1315912363"/>
                    </a:ext>
                  </a:extLst>
                </a:gridCol>
                <a:gridCol w="2132622">
                  <a:extLst>
                    <a:ext uri="{9D8B030D-6E8A-4147-A177-3AD203B41FA5}">
                      <a16:colId xmlns:a16="http://schemas.microsoft.com/office/drawing/2014/main" val="4067769687"/>
                    </a:ext>
                  </a:extLst>
                </a:gridCol>
                <a:gridCol w="5105316">
                  <a:extLst>
                    <a:ext uri="{9D8B030D-6E8A-4147-A177-3AD203B41FA5}">
                      <a16:colId xmlns:a16="http://schemas.microsoft.com/office/drawing/2014/main" val="682664588"/>
                    </a:ext>
                  </a:extLst>
                </a:gridCol>
                <a:gridCol w="1696023">
                  <a:extLst>
                    <a:ext uri="{9D8B030D-6E8A-4147-A177-3AD203B41FA5}">
                      <a16:colId xmlns:a16="http://schemas.microsoft.com/office/drawing/2014/main" val="1552741010"/>
                    </a:ext>
                  </a:extLst>
                </a:gridCol>
              </a:tblGrid>
              <a:tr h="584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solidFill>
                            <a:sysClr val="windowText" lastClr="000000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</a:rPr>
                        <a:t>버전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solidFill>
                            <a:sysClr val="windowText" lastClr="000000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solidFill>
                            <a:sysClr val="windowText" lastClr="000000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solidFill>
                            <a:sysClr val="windowText" lastClr="000000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60681"/>
                  </a:ext>
                </a:extLst>
              </a:tr>
              <a:tr h="584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0.1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박상도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화면설계서 초기 작성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2024-07-25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934229"/>
                  </a:ext>
                </a:extLst>
              </a:tr>
              <a:tr h="584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0.2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박민후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전세계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교통혼잡지수 부분 페이지 추가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2024-07-26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897101"/>
                  </a:ext>
                </a:extLst>
              </a:tr>
              <a:tr h="58449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507493"/>
                  </a:ext>
                </a:extLst>
              </a:tr>
              <a:tr h="58449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1741049"/>
                  </a:ext>
                </a:extLst>
              </a:tr>
              <a:tr h="58449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139631"/>
                  </a:ext>
                </a:extLst>
              </a:tr>
              <a:tr h="58449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0325140"/>
                  </a:ext>
                </a:extLst>
              </a:tr>
              <a:tr h="58449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186407"/>
                  </a:ext>
                </a:extLst>
              </a:tr>
              <a:tr h="58449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38357"/>
                  </a:ext>
                </a:extLst>
              </a:tr>
            </a:tbl>
          </a:graphicData>
        </a:graphic>
      </p:graphicFrame>
      <p:sp>
        <p:nvSpPr>
          <p:cNvPr id="7" name="Google Shape;127;p16">
            <a:extLst>
              <a:ext uri="{FF2B5EF4-FFF2-40B4-BE49-F238E27FC236}">
                <a16:creationId xmlns:a16="http://schemas.microsoft.com/office/drawing/2014/main" id="{6D9216D2-7F32-23A1-C6F5-53AB7679A121}"/>
              </a:ext>
            </a:extLst>
          </p:cNvPr>
          <p:cNvSpPr txBox="1"/>
          <p:nvPr/>
        </p:nvSpPr>
        <p:spPr>
          <a:xfrm>
            <a:off x="4572000" y="277081"/>
            <a:ext cx="3048000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latin typeface="Noto Sans KR Medium" panose="020B0200000000000000" pitchFamily="50" charset="-127"/>
                <a:ea typeface="Noto Sans KR Medium" panose="020B0200000000000000" pitchFamily="50" charset="-127"/>
                <a:cs typeface="Calibri"/>
                <a:sym typeface="Calibri"/>
              </a:rPr>
              <a:t>히스토리</a:t>
            </a:r>
            <a:endParaRPr sz="2800" dirty="0">
              <a:solidFill>
                <a:srgbClr val="000000"/>
              </a:solidFill>
              <a:highlight>
                <a:srgbClr val="FFFF00"/>
              </a:highlight>
              <a:latin typeface="Noto Sans KR Medium" panose="020B0200000000000000" pitchFamily="50" charset="-127"/>
              <a:ea typeface="Noto Sans KR Medium" panose="020B0200000000000000" pitchFamily="50" charset="-127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513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5350" y="475164"/>
            <a:ext cx="9338319" cy="62877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9CAC93-22CB-CD51-1670-C8B5E9DFA487}"/>
              </a:ext>
            </a:extLst>
          </p:cNvPr>
          <p:cNvSpPr/>
          <p:nvPr/>
        </p:nvSpPr>
        <p:spPr>
          <a:xfrm>
            <a:off x="107735" y="104328"/>
            <a:ext cx="11976529" cy="665854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D207260-6D32-440B-A626-00BA1592B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628029"/>
              </p:ext>
            </p:extLst>
          </p:nvPr>
        </p:nvGraphicFramePr>
        <p:xfrm>
          <a:off x="107734" y="104328"/>
          <a:ext cx="119765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81">
                  <a:extLst>
                    <a:ext uri="{9D8B030D-6E8A-4147-A177-3AD203B41FA5}">
                      <a16:colId xmlns:a16="http://schemas.microsoft.com/office/drawing/2014/main" val="2499557349"/>
                    </a:ext>
                  </a:extLst>
                </a:gridCol>
                <a:gridCol w="3895626">
                  <a:extLst>
                    <a:ext uri="{9D8B030D-6E8A-4147-A177-3AD203B41FA5}">
                      <a16:colId xmlns:a16="http://schemas.microsoft.com/office/drawing/2014/main" val="245925420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391995370"/>
                    </a:ext>
                  </a:extLst>
                </a:gridCol>
                <a:gridCol w="1655207">
                  <a:extLst>
                    <a:ext uri="{9D8B030D-6E8A-4147-A177-3AD203B41FA5}">
                      <a16:colId xmlns:a16="http://schemas.microsoft.com/office/drawing/2014/main" val="2705291337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1113513454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val="3685823601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4294249456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val="182235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모든 페이지 공통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(Header,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Footer)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2024.07.25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박상도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62982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685A80D-3FAA-FB07-A772-AC5531D43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85945"/>
              </p:ext>
            </p:extLst>
          </p:nvPr>
        </p:nvGraphicFramePr>
        <p:xfrm>
          <a:off x="9443669" y="475164"/>
          <a:ext cx="2642979" cy="3905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91">
                  <a:extLst>
                    <a:ext uri="{9D8B030D-6E8A-4147-A177-3AD203B41FA5}">
                      <a16:colId xmlns:a16="http://schemas.microsoft.com/office/drawing/2014/main" val="339622347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3371767069"/>
                    </a:ext>
                  </a:extLst>
                </a:gridCol>
                <a:gridCol w="1494848">
                  <a:extLst>
                    <a:ext uri="{9D8B030D-6E8A-4147-A177-3AD203B41FA5}">
                      <a16:colId xmlns:a16="http://schemas.microsoft.com/office/drawing/2014/main" val="3641068949"/>
                    </a:ext>
                  </a:extLst>
                </a:gridCol>
              </a:tblGrid>
              <a:tr h="3698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1228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로고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팀 로고 이미지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 메인 페이지로 이동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46161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메뉴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해당 기능의 </a:t>
                      </a:r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대시보드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페이지로 이동</a:t>
                      </a:r>
                      <a:b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마우스를 올릴 시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메뉴 하단에 세부 메뉴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선택 창 띄움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721945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세부 메뉴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해당 기능의 세부 페이지로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923007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모바일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메뉴 열기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페이지 전체를 가리는 </a:t>
                      </a:r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모바일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메뉴 창 띄움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91387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모바일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메뉴 닫기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모바일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메뉴 창 닫고 기존 페이지 화면으로 돌아옴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19377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모바일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메뉴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해당 기능의 </a:t>
                      </a:r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대시보드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페이지로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948486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프로젝트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팀 구성과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연락처 등의 프로젝트 정보 기입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3858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71CF05B-E368-296C-EBD0-EA956BCFA085}"/>
              </a:ext>
            </a:extLst>
          </p:cNvPr>
          <p:cNvSpPr txBox="1"/>
          <p:nvPr/>
        </p:nvSpPr>
        <p:spPr>
          <a:xfrm>
            <a:off x="105350" y="475164"/>
            <a:ext cx="9338319" cy="800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5D8B87-D024-AA49-3DE5-3E003D352C7C}"/>
              </a:ext>
            </a:extLst>
          </p:cNvPr>
          <p:cNvSpPr txBox="1"/>
          <p:nvPr/>
        </p:nvSpPr>
        <p:spPr>
          <a:xfrm>
            <a:off x="105350" y="5629275"/>
            <a:ext cx="9338319" cy="11335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19075" y="609600"/>
            <a:ext cx="895350" cy="552450"/>
            <a:chOff x="219075" y="609600"/>
            <a:chExt cx="895350" cy="552450"/>
          </a:xfrm>
        </p:grpSpPr>
        <p:sp>
          <p:nvSpPr>
            <p:cNvPr id="11" name="직사각형 10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28060" y="747325"/>
              <a:ext cx="67738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/>
                <a:t>Logo</a:t>
              </a:r>
              <a:endParaRPr lang="ko-KR" altLang="en-US" sz="12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150700" y="503739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35702" y="747324"/>
            <a:ext cx="80021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/>
              <a:t>혼잡지표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52441" y="747325"/>
            <a:ext cx="80021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/>
              <a:t>안전지표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94959" y="747325"/>
            <a:ext cx="121700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/>
              <a:t>최적 경로 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854560" y="1275740"/>
            <a:ext cx="1162498" cy="934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189589" y="1366449"/>
            <a:ext cx="49244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/>
              <a:t>개요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35701" y="1814124"/>
            <a:ext cx="80021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/>
              <a:t>대시보드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91F4E1-2550-D202-1843-6DA3D8B51C91}"/>
              </a:ext>
            </a:extLst>
          </p:cNvPr>
          <p:cNvSpPr txBox="1"/>
          <p:nvPr/>
        </p:nvSpPr>
        <p:spPr>
          <a:xfrm>
            <a:off x="2753400" y="1175949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854559" y="673580"/>
            <a:ext cx="1162499" cy="421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stCxn id="31" idx="2"/>
            <a:endCxn id="28" idx="0"/>
          </p:cNvCxnSpPr>
          <p:nvPr/>
        </p:nvCxnSpPr>
        <p:spPr>
          <a:xfrm>
            <a:off x="3435809" y="1095375"/>
            <a:ext cx="0" cy="18036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8812426" y="70699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90884" y="698863"/>
            <a:ext cx="437040" cy="4060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91F4E1-2550-D202-1843-6DA3D8B51C91}"/>
              </a:ext>
            </a:extLst>
          </p:cNvPr>
          <p:cNvSpPr txBox="1"/>
          <p:nvPr/>
        </p:nvSpPr>
        <p:spPr>
          <a:xfrm>
            <a:off x="8697000" y="528859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52548" y="1469387"/>
            <a:ext cx="4279029" cy="35343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5061041" y="1627550"/>
            <a:ext cx="588481" cy="363105"/>
            <a:chOff x="219075" y="609600"/>
            <a:chExt cx="895350" cy="552450"/>
          </a:xfrm>
        </p:grpSpPr>
        <p:sp>
          <p:nvSpPr>
            <p:cNvPr id="39" name="직사각형 38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0" name="직선 연결선 39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28060" y="733636"/>
              <a:ext cx="677380" cy="3043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700" dirty="0"/>
                <a:t>Logo</a:t>
              </a:r>
              <a:endParaRPr lang="ko-KR" altLang="en-US" sz="700" dirty="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554141" y="1639825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☰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28772" y="3059896"/>
            <a:ext cx="80021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/>
              <a:t>안전지표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28772" y="3432145"/>
            <a:ext cx="121700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/>
              <a:t>최적 경로 안내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128772" y="2687647"/>
            <a:ext cx="80021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/>
              <a:t>혼잡지표</a:t>
            </a:r>
          </a:p>
        </p:txBody>
      </p:sp>
      <p:cxnSp>
        <p:nvCxnSpPr>
          <p:cNvPr id="47" name="직선 화살표 연결선 46"/>
          <p:cNvCxnSpPr>
            <a:stCxn id="35" idx="2"/>
          </p:cNvCxnSpPr>
          <p:nvPr/>
        </p:nvCxnSpPr>
        <p:spPr>
          <a:xfrm flipH="1">
            <a:off x="8889794" y="1104900"/>
            <a:ext cx="119610" cy="36448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B91F4E1-2550-D202-1843-6DA3D8B51C91}"/>
              </a:ext>
            </a:extLst>
          </p:cNvPr>
          <p:cNvSpPr txBox="1"/>
          <p:nvPr/>
        </p:nvSpPr>
        <p:spPr>
          <a:xfrm>
            <a:off x="8421449" y="1496108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91F4E1-2550-D202-1843-6DA3D8B51C91}"/>
              </a:ext>
            </a:extLst>
          </p:cNvPr>
          <p:cNvSpPr txBox="1"/>
          <p:nvPr/>
        </p:nvSpPr>
        <p:spPr>
          <a:xfrm>
            <a:off x="5093231" y="2522555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999135" y="2410648"/>
            <a:ext cx="70083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/>
              <a:t>팀 구성</a:t>
            </a:r>
            <a:endParaRPr lang="en-US" altLang="ko-KR" sz="1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899749" y="3418221"/>
            <a:ext cx="80021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/>
              <a:t>문의사항</a:t>
            </a:r>
            <a:endParaRPr lang="en-US" altLang="ko-KR" sz="12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606400" y="2628265"/>
            <a:ext cx="1093568" cy="7848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00" dirty="0" err="1"/>
              <a:t>팀명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DriveWise</a:t>
            </a:r>
            <a:endParaRPr lang="en-US" altLang="ko-KR" sz="1000" dirty="0"/>
          </a:p>
          <a:p>
            <a:pPr algn="r">
              <a:lnSpc>
                <a:spcPct val="150000"/>
              </a:lnSpc>
            </a:pPr>
            <a:r>
              <a:rPr lang="ko-KR" altLang="en-US" sz="1000" dirty="0"/>
              <a:t>팀원</a:t>
            </a:r>
            <a:r>
              <a:rPr lang="en-US" altLang="ko-KR" sz="1000" dirty="0"/>
              <a:t>: -</a:t>
            </a:r>
          </a:p>
          <a:p>
            <a:pPr algn="r">
              <a:lnSpc>
                <a:spcPct val="150000"/>
              </a:lnSpc>
            </a:pPr>
            <a:r>
              <a:rPr lang="ko-KR" altLang="en-US" sz="1000" dirty="0"/>
              <a:t>소속</a:t>
            </a:r>
            <a:r>
              <a:rPr lang="en-US" altLang="ko-KR" sz="1000" dirty="0"/>
              <a:t>: -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001536" y="3628545"/>
            <a:ext cx="696024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 err="1"/>
              <a:t>이메일</a:t>
            </a:r>
            <a:r>
              <a:rPr lang="en-US" altLang="ko-KR" sz="1000" dirty="0"/>
              <a:t>: -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연락처</a:t>
            </a:r>
            <a:r>
              <a:rPr lang="en-US" altLang="ko-KR" sz="1000" dirty="0"/>
              <a:t>: -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B91F4E1-2550-D202-1843-6DA3D8B51C91}"/>
              </a:ext>
            </a:extLst>
          </p:cNvPr>
          <p:cNvSpPr txBox="1"/>
          <p:nvPr/>
        </p:nvSpPr>
        <p:spPr>
          <a:xfrm>
            <a:off x="7989625" y="2250181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1524000" y="6267511"/>
            <a:ext cx="6725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125865" y="6277036"/>
            <a:ext cx="2223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© </a:t>
            </a:r>
            <a:r>
              <a:rPr lang="en-US" altLang="ko-KR" sz="1050" dirty="0" err="1"/>
              <a:t>DriveWise</a:t>
            </a:r>
            <a:r>
              <a:rPr lang="en-US" altLang="ko-KR" sz="1050" dirty="0"/>
              <a:t> All Rights Reserved.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524000" y="5903064"/>
            <a:ext cx="502920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err="1"/>
              <a:t>팀명</a:t>
            </a:r>
            <a:r>
              <a:rPr lang="en-US" altLang="ko-KR" sz="1000" dirty="0"/>
              <a:t> </a:t>
            </a:r>
            <a:r>
              <a:rPr lang="en-US" altLang="ko-KR" sz="1000" dirty="0" err="1"/>
              <a:t>DriveWise</a:t>
            </a:r>
            <a:r>
              <a:rPr lang="en-US" altLang="ko-KR" sz="1000" dirty="0"/>
              <a:t>          </a:t>
            </a:r>
            <a:r>
              <a:rPr lang="ko-KR" altLang="en-US" sz="1000" b="1" dirty="0"/>
              <a:t>팀원</a:t>
            </a:r>
            <a:r>
              <a:rPr lang="en-US" altLang="ko-KR" sz="1000" dirty="0"/>
              <a:t> -          </a:t>
            </a:r>
            <a:r>
              <a:rPr lang="ko-KR" altLang="en-US" sz="1000" b="1" dirty="0"/>
              <a:t>소속</a:t>
            </a:r>
            <a:r>
              <a:rPr lang="en-US" altLang="ko-KR" sz="1000" dirty="0"/>
              <a:t> -          </a:t>
            </a:r>
            <a:r>
              <a:rPr lang="ko-KR" altLang="en-US" sz="1000" b="1" dirty="0" err="1"/>
              <a:t>이메일</a:t>
            </a:r>
            <a:r>
              <a:rPr lang="en-US" altLang="ko-KR" sz="1000" dirty="0"/>
              <a:t> -          </a:t>
            </a:r>
            <a:r>
              <a:rPr lang="ko-KR" altLang="en-US" sz="1000" b="1" dirty="0"/>
              <a:t>연락처</a:t>
            </a:r>
            <a:r>
              <a:rPr lang="en-US" altLang="ko-KR" sz="1000" dirty="0"/>
              <a:t> -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91F4E1-2550-D202-1843-6DA3D8B51C91}"/>
              </a:ext>
            </a:extLst>
          </p:cNvPr>
          <p:cNvSpPr txBox="1"/>
          <p:nvPr/>
        </p:nvSpPr>
        <p:spPr>
          <a:xfrm>
            <a:off x="1465000" y="5759072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1A947B-0748-964D-0694-626B0B292926}"/>
              </a:ext>
            </a:extLst>
          </p:cNvPr>
          <p:cNvSpPr txBox="1"/>
          <p:nvPr/>
        </p:nvSpPr>
        <p:spPr>
          <a:xfrm>
            <a:off x="2744550" y="528860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304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/>
          <p:cNvGrpSpPr/>
          <p:nvPr/>
        </p:nvGrpSpPr>
        <p:grpSpPr>
          <a:xfrm>
            <a:off x="116587" y="952849"/>
            <a:ext cx="4657920" cy="3165616"/>
            <a:chOff x="219075" y="609600"/>
            <a:chExt cx="895350" cy="552450"/>
          </a:xfrm>
        </p:grpSpPr>
        <p:sp>
          <p:nvSpPr>
            <p:cNvPr id="84" name="직사각형 83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520245" y="853599"/>
              <a:ext cx="293011" cy="644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Image</a:t>
              </a:r>
              <a:endParaRPr lang="ko-KR" altLang="en-US" sz="3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105350" y="475164"/>
            <a:ext cx="9338319" cy="62877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9CAC93-22CB-CD51-1670-C8B5E9DFA487}"/>
              </a:ext>
            </a:extLst>
          </p:cNvPr>
          <p:cNvSpPr/>
          <p:nvPr/>
        </p:nvSpPr>
        <p:spPr>
          <a:xfrm>
            <a:off x="107735" y="104328"/>
            <a:ext cx="11976529" cy="665854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D207260-6D32-440B-A626-00BA1592B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200999"/>
              </p:ext>
            </p:extLst>
          </p:nvPr>
        </p:nvGraphicFramePr>
        <p:xfrm>
          <a:off x="107734" y="104328"/>
          <a:ext cx="119765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81">
                  <a:extLst>
                    <a:ext uri="{9D8B030D-6E8A-4147-A177-3AD203B41FA5}">
                      <a16:colId xmlns:a16="http://schemas.microsoft.com/office/drawing/2014/main" val="2499557349"/>
                    </a:ext>
                  </a:extLst>
                </a:gridCol>
                <a:gridCol w="3895626">
                  <a:extLst>
                    <a:ext uri="{9D8B030D-6E8A-4147-A177-3AD203B41FA5}">
                      <a16:colId xmlns:a16="http://schemas.microsoft.com/office/drawing/2014/main" val="245925420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391995370"/>
                    </a:ext>
                  </a:extLst>
                </a:gridCol>
                <a:gridCol w="1655207">
                  <a:extLst>
                    <a:ext uri="{9D8B030D-6E8A-4147-A177-3AD203B41FA5}">
                      <a16:colId xmlns:a16="http://schemas.microsoft.com/office/drawing/2014/main" val="2705291337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1113513454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val="3685823601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4294249456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val="182235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페이지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2024.07.25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박상도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62982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685A80D-3FAA-FB07-A772-AC5531D43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995580"/>
              </p:ext>
            </p:extLst>
          </p:nvPr>
        </p:nvGraphicFramePr>
        <p:xfrm>
          <a:off x="9443669" y="475164"/>
          <a:ext cx="2642979" cy="2472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91">
                  <a:extLst>
                    <a:ext uri="{9D8B030D-6E8A-4147-A177-3AD203B41FA5}">
                      <a16:colId xmlns:a16="http://schemas.microsoft.com/office/drawing/2014/main" val="339622347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3371767069"/>
                    </a:ext>
                  </a:extLst>
                </a:gridCol>
                <a:gridCol w="1494848">
                  <a:extLst>
                    <a:ext uri="{9D8B030D-6E8A-4147-A177-3AD203B41FA5}">
                      <a16:colId xmlns:a16="http://schemas.microsoft.com/office/drawing/2014/main" val="3641068949"/>
                    </a:ext>
                  </a:extLst>
                </a:gridCol>
              </a:tblGrid>
              <a:tr h="3698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1228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타이틀 이미지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교통 관련 이미지 삽입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스크롤을 내릴 시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이미지 박스 크기가 줄어들고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자세한 기획의도 텍스트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표시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46161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슬로건 및 기획의도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슬로건 및 간단한 기획의도 기입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스크롤을 내릴 시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해당 슬로건은 숨김 처리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721945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기획의도 상세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스크롤을 내릴 시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표시되는 슬로건 및 상세 기획의도 텍스트 기입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923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18998" y="2648136"/>
            <a:ext cx="2511778" cy="561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Ease on Every Path</a:t>
            </a:r>
          </a:p>
          <a:p>
            <a:r>
              <a:rPr lang="ko-KR" altLang="en-US" sz="1050" dirty="0"/>
              <a:t>쾌적한 여정의 설계</a:t>
            </a:r>
            <a:r>
              <a:rPr lang="en-US" altLang="ko-KR" sz="1050" dirty="0"/>
              <a:t>, </a:t>
            </a:r>
            <a:r>
              <a:rPr lang="ko-KR" altLang="en-US" sz="1050" dirty="0"/>
              <a:t>제주 교통의 미래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2031648" y="2247452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316612" y="2529052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5D8B87-D024-AA49-3DE5-3E003D352C7C}"/>
              </a:ext>
            </a:extLst>
          </p:cNvPr>
          <p:cNvSpPr txBox="1"/>
          <p:nvPr/>
        </p:nvSpPr>
        <p:spPr>
          <a:xfrm>
            <a:off x="4774509" y="3119576"/>
            <a:ext cx="4669160" cy="477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ea typeface="Noto Sans KR" panose="020B0200000000000000" pitchFamily="50" charset="-127"/>
              </a:rPr>
              <a:t>Header</a:t>
            </a:r>
            <a:endParaRPr lang="ko-KR" altLang="en-US" sz="1200" dirty="0">
              <a:ea typeface="Noto Sans KR" panose="020B0200000000000000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774508" y="3601777"/>
            <a:ext cx="4669160" cy="31610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6048552" y="4836586"/>
            <a:ext cx="2121072" cy="691480"/>
            <a:chOff x="219075" y="609600"/>
            <a:chExt cx="895350" cy="552450"/>
          </a:xfrm>
        </p:grpSpPr>
        <p:sp>
          <p:nvSpPr>
            <p:cNvPr id="74" name="직사각형 73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520245" y="762879"/>
              <a:ext cx="293011" cy="24589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</a:rPr>
                <a:t>Image</a:t>
              </a:r>
              <a:endParaRPr lang="ko-KR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823847" y="5650869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Ease on Every Path</a:t>
            </a:r>
          </a:p>
          <a:p>
            <a:pPr algn="ctr"/>
            <a:r>
              <a:rPr lang="ko-KR" altLang="en-US" sz="900" dirty="0"/>
              <a:t>보다 안전하고 쾌적한 도로 환경을 구현합니다</a:t>
            </a:r>
            <a:r>
              <a:rPr lang="en-US" altLang="ko-KR" sz="900" dirty="0"/>
              <a:t>.</a:t>
            </a:r>
            <a:br>
              <a:rPr lang="ko-KR" altLang="en-US" sz="900" dirty="0"/>
            </a:br>
            <a:r>
              <a:rPr lang="ko-KR" altLang="en-US" sz="900" dirty="0" err="1"/>
              <a:t>드라이브와이즈는</a:t>
            </a:r>
            <a:r>
              <a:rPr lang="ko-KR" altLang="en-US" sz="900" dirty="0"/>
              <a:t> 지능형 교통 시스템을 통해 스마트시티 구현에 기여하고자 합니다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5953699" y="5537591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774507" y="3119576"/>
            <a:ext cx="4671059" cy="3652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05D8B87-D024-AA49-3DE5-3E003D352C7C}"/>
              </a:ext>
            </a:extLst>
          </p:cNvPr>
          <p:cNvSpPr txBox="1"/>
          <p:nvPr/>
        </p:nvSpPr>
        <p:spPr>
          <a:xfrm>
            <a:off x="116586" y="475164"/>
            <a:ext cx="4669160" cy="477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ea typeface="Noto Sans KR" panose="020B0200000000000000" pitchFamily="50" charset="-127"/>
              </a:rPr>
              <a:t>Header</a:t>
            </a:r>
            <a:endParaRPr lang="ko-KR" altLang="en-US" sz="1200" dirty="0">
              <a:ea typeface="Noto Sans KR" panose="020B0200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735" y="475165"/>
            <a:ext cx="4678011" cy="3643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stCxn id="5" idx="3"/>
            <a:endCxn id="80" idx="0"/>
          </p:cNvCxnSpPr>
          <p:nvPr/>
        </p:nvCxnSpPr>
        <p:spPr>
          <a:xfrm>
            <a:off x="4785746" y="2296815"/>
            <a:ext cx="2324291" cy="822761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47891" y="202112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스크롤 내림</a:t>
            </a:r>
          </a:p>
        </p:txBody>
      </p:sp>
    </p:spTree>
    <p:extLst>
      <p:ext uri="{BB962C8B-B14F-4D97-AF65-F5344CB8AC3E}">
        <p14:creationId xmlns:p14="http://schemas.microsoft.com/office/powerpoint/2010/main" val="3306543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5350" y="475164"/>
            <a:ext cx="9338319" cy="62877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9CAC93-22CB-CD51-1670-C8B5E9DFA487}"/>
              </a:ext>
            </a:extLst>
          </p:cNvPr>
          <p:cNvSpPr/>
          <p:nvPr/>
        </p:nvSpPr>
        <p:spPr>
          <a:xfrm>
            <a:off x="107735" y="104328"/>
            <a:ext cx="11976529" cy="665854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D207260-6D32-440B-A626-00BA1592B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158166"/>
              </p:ext>
            </p:extLst>
          </p:nvPr>
        </p:nvGraphicFramePr>
        <p:xfrm>
          <a:off x="107734" y="104328"/>
          <a:ext cx="119765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81">
                  <a:extLst>
                    <a:ext uri="{9D8B030D-6E8A-4147-A177-3AD203B41FA5}">
                      <a16:colId xmlns:a16="http://schemas.microsoft.com/office/drawing/2014/main" val="2499557349"/>
                    </a:ext>
                  </a:extLst>
                </a:gridCol>
                <a:gridCol w="3895626">
                  <a:extLst>
                    <a:ext uri="{9D8B030D-6E8A-4147-A177-3AD203B41FA5}">
                      <a16:colId xmlns:a16="http://schemas.microsoft.com/office/drawing/2014/main" val="245925420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391995370"/>
                    </a:ext>
                  </a:extLst>
                </a:gridCol>
                <a:gridCol w="1655207">
                  <a:extLst>
                    <a:ext uri="{9D8B030D-6E8A-4147-A177-3AD203B41FA5}">
                      <a16:colId xmlns:a16="http://schemas.microsoft.com/office/drawing/2014/main" val="2705291337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1113513454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val="3685823601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4294249456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val="182235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페이지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중단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2024.07.25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박상도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62982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685A80D-3FAA-FB07-A772-AC5531D43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131608"/>
              </p:ext>
            </p:extLst>
          </p:nvPr>
        </p:nvGraphicFramePr>
        <p:xfrm>
          <a:off x="9443669" y="475164"/>
          <a:ext cx="2642979" cy="2168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91">
                  <a:extLst>
                    <a:ext uri="{9D8B030D-6E8A-4147-A177-3AD203B41FA5}">
                      <a16:colId xmlns:a16="http://schemas.microsoft.com/office/drawing/2014/main" val="339622347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3371767069"/>
                    </a:ext>
                  </a:extLst>
                </a:gridCol>
                <a:gridCol w="1494848">
                  <a:extLst>
                    <a:ext uri="{9D8B030D-6E8A-4147-A177-3AD203B41FA5}">
                      <a16:colId xmlns:a16="http://schemas.microsoft.com/office/drawing/2014/main" val="3641068949"/>
                    </a:ext>
                  </a:extLst>
                </a:gridCol>
              </a:tblGrid>
              <a:tr h="3698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1228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서비스 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제공 서비스에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대한 종합적인 설명 기입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46161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캐러셀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초마다 가로로 순회하는 슬라이드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  <a:b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 슬라이드에는 서비스에 대한 이미지와 설명 기입</a:t>
                      </a:r>
                      <a:endParaRPr lang="en-US" altLang="ko-KR" sz="1000" baseline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721945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캐러셀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조작 텍스트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텍스트 클릭 시 </a:t>
                      </a:r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캐러셀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조작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해당 기능을 설명하는 슬라이드로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9230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D8B87-D024-AA49-3DE5-3E003D352C7C}"/>
              </a:ext>
            </a:extLst>
          </p:cNvPr>
          <p:cNvSpPr txBox="1"/>
          <p:nvPr/>
        </p:nvSpPr>
        <p:spPr>
          <a:xfrm>
            <a:off x="105350" y="475164"/>
            <a:ext cx="9338319" cy="676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ea typeface="Noto Sans KR" panose="020B0200000000000000" pitchFamily="50" charset="-127"/>
              </a:rPr>
              <a:t>Header</a:t>
            </a:r>
            <a:endParaRPr lang="ko-KR" altLang="en-US" sz="1200" dirty="0">
              <a:ea typeface="Noto Sans KR" panose="020B0200000000000000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5325344" y="2438401"/>
            <a:ext cx="2999656" cy="2704092"/>
            <a:chOff x="219075" y="609600"/>
            <a:chExt cx="895350" cy="552450"/>
          </a:xfrm>
        </p:grpSpPr>
        <p:sp>
          <p:nvSpPr>
            <p:cNvPr id="50" name="직사각형 49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1" name="직선 연결선 50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28060" y="847908"/>
              <a:ext cx="677380" cy="7583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>
                      <a:lumMod val="50000"/>
                    </a:schemeClr>
                  </a:solidFill>
                </a:rPr>
                <a:t>Image</a:t>
              </a:r>
              <a:endParaRPr lang="ko-KR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56614" y="3050006"/>
            <a:ext cx="29813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혼잡</a:t>
            </a:r>
            <a:r>
              <a:rPr lang="en-US" altLang="ko-KR" sz="1400" dirty="0"/>
              <a:t>·</a:t>
            </a:r>
            <a:r>
              <a:rPr lang="ko-KR" altLang="en-US" sz="1400" dirty="0"/>
              <a:t>안전지수</a:t>
            </a:r>
            <a:r>
              <a:rPr lang="en-US" altLang="ko-KR" sz="1400" dirty="0"/>
              <a:t>, </a:t>
            </a:r>
            <a:r>
              <a:rPr lang="ko-KR" altLang="en-US" sz="1400" dirty="0"/>
              <a:t>최적 경로 안내 등 다양한 교통지표를 통해 보다 나은 교통 환경을 제공합니다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5243234" y="2284155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6615" y="24384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서비스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1598329" y="2316241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6613" y="3874252"/>
            <a:ext cx="13869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혼잡지표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안전지표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최적 경로 안내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68669" y="4909465"/>
            <a:ext cx="3014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최적 경로 안내</a:t>
            </a:r>
            <a:endParaRPr lang="en-US" altLang="ko-KR" b="1" dirty="0"/>
          </a:p>
          <a:p>
            <a:r>
              <a:rPr lang="ko-KR" altLang="en-US" sz="1200" dirty="0"/>
              <a:t>도로의 혼잡</a:t>
            </a:r>
            <a:r>
              <a:rPr lang="en-US" altLang="ko-KR" sz="1200" dirty="0"/>
              <a:t>·</a:t>
            </a:r>
            <a:r>
              <a:rPr lang="ko-KR" altLang="en-US" sz="1200" dirty="0"/>
              <a:t>안전지수와 예상 통행시간을 고려해 최적의 경로를 안내합니다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5690472" y="2293680"/>
            <a:ext cx="238125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565449" y="4821827"/>
            <a:ext cx="1378082" cy="4060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943531" y="5000910"/>
            <a:ext cx="242513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15727" y="4746362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슬라이드 이동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40724" y="2007585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가로로 순회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1480408" y="4692419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819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5350" y="475164"/>
            <a:ext cx="9338319" cy="62877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9CAC93-22CB-CD51-1670-C8B5E9DFA487}"/>
              </a:ext>
            </a:extLst>
          </p:cNvPr>
          <p:cNvSpPr/>
          <p:nvPr/>
        </p:nvSpPr>
        <p:spPr>
          <a:xfrm>
            <a:off x="107735" y="104328"/>
            <a:ext cx="11976529" cy="665854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D207260-6D32-440B-A626-00BA1592B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804329"/>
              </p:ext>
            </p:extLst>
          </p:nvPr>
        </p:nvGraphicFramePr>
        <p:xfrm>
          <a:off x="107734" y="104328"/>
          <a:ext cx="119765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81">
                  <a:extLst>
                    <a:ext uri="{9D8B030D-6E8A-4147-A177-3AD203B41FA5}">
                      <a16:colId xmlns:a16="http://schemas.microsoft.com/office/drawing/2014/main" val="2499557349"/>
                    </a:ext>
                  </a:extLst>
                </a:gridCol>
                <a:gridCol w="3895626">
                  <a:extLst>
                    <a:ext uri="{9D8B030D-6E8A-4147-A177-3AD203B41FA5}">
                      <a16:colId xmlns:a16="http://schemas.microsoft.com/office/drawing/2014/main" val="245925420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391995370"/>
                    </a:ext>
                  </a:extLst>
                </a:gridCol>
                <a:gridCol w="1655207">
                  <a:extLst>
                    <a:ext uri="{9D8B030D-6E8A-4147-A177-3AD203B41FA5}">
                      <a16:colId xmlns:a16="http://schemas.microsoft.com/office/drawing/2014/main" val="2705291337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1113513454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val="3685823601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4294249456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val="182235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페이지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하단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2024.07.25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박상도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62982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685A80D-3FAA-FB07-A772-AC5531D43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239933"/>
              </p:ext>
            </p:extLst>
          </p:nvPr>
        </p:nvGraphicFramePr>
        <p:xfrm>
          <a:off x="9443669" y="475164"/>
          <a:ext cx="2642979" cy="1314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91">
                  <a:extLst>
                    <a:ext uri="{9D8B030D-6E8A-4147-A177-3AD203B41FA5}">
                      <a16:colId xmlns:a16="http://schemas.microsoft.com/office/drawing/2014/main" val="339622347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3371767069"/>
                    </a:ext>
                  </a:extLst>
                </a:gridCol>
                <a:gridCol w="1494848">
                  <a:extLst>
                    <a:ext uri="{9D8B030D-6E8A-4147-A177-3AD203B41FA5}">
                      <a16:colId xmlns:a16="http://schemas.microsoft.com/office/drawing/2014/main" val="3641068949"/>
                    </a:ext>
                  </a:extLst>
                </a:gridCol>
              </a:tblGrid>
              <a:tr h="3698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1228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솔루션 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서비스 흐름에 대한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종합적인 설명 기입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46161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서비스 흐름 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서비스의 흐름을 단계별로 설명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baseline="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분석명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관련 아이콘 삽입</a:t>
                      </a:r>
                      <a:endParaRPr lang="en-US" altLang="ko-KR" sz="1000" baseline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72194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D8B87-D024-AA49-3DE5-3E003D352C7C}"/>
              </a:ext>
            </a:extLst>
          </p:cNvPr>
          <p:cNvSpPr txBox="1"/>
          <p:nvPr/>
        </p:nvSpPr>
        <p:spPr>
          <a:xfrm>
            <a:off x="105350" y="6086478"/>
            <a:ext cx="9338319" cy="676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ea typeface="Noto Sans KR" panose="020B0200000000000000" pitchFamily="50" charset="-127"/>
              </a:rPr>
              <a:t>Footer</a:t>
            </a:r>
            <a:endParaRPr lang="ko-KR" altLang="en-US" sz="1200" dirty="0">
              <a:ea typeface="Noto Sans KR" panose="020B0200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7520" y="1591720"/>
            <a:ext cx="29772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스마트 교통 솔루션은</a:t>
            </a:r>
            <a:endParaRPr lang="en-US" altLang="ko-KR" sz="1400" dirty="0"/>
          </a:p>
          <a:p>
            <a:r>
              <a:rPr lang="ko-KR" altLang="en-US" sz="1400" dirty="0"/>
              <a:t>실시간 데이터와 </a:t>
            </a:r>
            <a:r>
              <a:rPr lang="ko-KR" altLang="en-US" sz="1400" dirty="0" err="1"/>
              <a:t>머신러닝</a:t>
            </a:r>
            <a:r>
              <a:rPr lang="ko-KR" altLang="en-US" sz="1400" dirty="0"/>
              <a:t> 기술을</a:t>
            </a:r>
            <a:endParaRPr lang="en-US" altLang="ko-KR" sz="1400" dirty="0"/>
          </a:p>
          <a:p>
            <a:r>
              <a:rPr lang="ko-KR" altLang="en-US" sz="1400" dirty="0"/>
              <a:t>활용하여</a:t>
            </a:r>
            <a:r>
              <a:rPr lang="en-US" altLang="ko-KR" sz="1400" dirty="0"/>
              <a:t>, </a:t>
            </a:r>
            <a:r>
              <a:rPr lang="ko-KR" altLang="en-US" sz="1400" dirty="0"/>
              <a:t>교통 문제를 해결하고</a:t>
            </a:r>
            <a:endParaRPr lang="en-US" altLang="ko-KR" sz="1400" dirty="0"/>
          </a:p>
          <a:p>
            <a:r>
              <a:rPr lang="ko-KR" altLang="en-US" sz="1400" dirty="0"/>
              <a:t>쾌적한 이동 환경을 제공해</a:t>
            </a:r>
            <a:endParaRPr lang="en-US" altLang="ko-KR" sz="1400" dirty="0"/>
          </a:p>
          <a:p>
            <a:r>
              <a:rPr lang="ko-KR" altLang="en-US" sz="1400" dirty="0"/>
              <a:t>스마트시티 구현에 기여합니다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1317520" y="98011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솔루션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1349709" y="877005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818680" y="939946"/>
            <a:ext cx="3562350" cy="1122181"/>
            <a:chOff x="5057775" y="1180877"/>
            <a:chExt cx="3562350" cy="1122181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5057775" y="1180877"/>
              <a:ext cx="3562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076930" y="132559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01</a:t>
              </a:r>
              <a:endParaRPr lang="ko-KR" alt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76930" y="1664109"/>
              <a:ext cx="16834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교통혼잡지수 분석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76930" y="2026059"/>
              <a:ext cx="2471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-</a:t>
              </a:r>
              <a:endParaRPr lang="ko-KR" altLang="en-US" sz="1200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818680" y="2168671"/>
            <a:ext cx="3562350" cy="1122181"/>
            <a:chOff x="5057775" y="1180877"/>
            <a:chExt cx="3562350" cy="1122181"/>
          </a:xfrm>
        </p:grpSpPr>
        <p:cxnSp>
          <p:nvCxnSpPr>
            <p:cNvPr id="34" name="직선 연결선 33"/>
            <p:cNvCxnSpPr/>
            <p:nvPr/>
          </p:nvCxnSpPr>
          <p:spPr>
            <a:xfrm>
              <a:off x="5057775" y="1180877"/>
              <a:ext cx="3562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076930" y="132559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02</a:t>
              </a:r>
              <a:endParaRPr lang="ko-KR" altLang="en-US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76930" y="1664109"/>
              <a:ext cx="16834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교통안전지수 분석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076930" y="2026059"/>
              <a:ext cx="2471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-</a:t>
              </a:r>
              <a:endParaRPr lang="ko-KR" altLang="en-US" sz="12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818680" y="3367052"/>
            <a:ext cx="3562350" cy="1122181"/>
            <a:chOff x="5057775" y="1180877"/>
            <a:chExt cx="3562350" cy="1122181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5057775" y="1180877"/>
              <a:ext cx="3562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076930" y="132559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03</a:t>
              </a:r>
              <a:endParaRPr lang="ko-KR" altLang="en-US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76930" y="1664109"/>
              <a:ext cx="1745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예상 소요시간 분석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76930" y="2026059"/>
              <a:ext cx="2471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-</a:t>
              </a:r>
              <a:endParaRPr lang="ko-KR" altLang="en-US" sz="12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818680" y="4595777"/>
            <a:ext cx="3562350" cy="1122181"/>
            <a:chOff x="5057775" y="1180877"/>
            <a:chExt cx="3562350" cy="1122181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5057775" y="1180877"/>
              <a:ext cx="3562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076930" y="132559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04</a:t>
              </a:r>
              <a:endParaRPr lang="ko-KR" altLang="en-US" sz="1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076930" y="1664109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최적 경로 안내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076930" y="2026059"/>
              <a:ext cx="2471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-</a:t>
              </a:r>
              <a:endParaRPr lang="ko-KR" altLang="en-US" sz="1200" dirty="0"/>
            </a:p>
          </p:txBody>
        </p:sp>
      </p:grpSp>
      <p:cxnSp>
        <p:nvCxnSpPr>
          <p:cNvPr id="48" name="직선 연결선 47"/>
          <p:cNvCxnSpPr/>
          <p:nvPr/>
        </p:nvCxnSpPr>
        <p:spPr>
          <a:xfrm>
            <a:off x="4818680" y="4595777"/>
            <a:ext cx="35623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818680" y="5794158"/>
            <a:ext cx="35623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/>
          <p:cNvGrpSpPr/>
          <p:nvPr/>
        </p:nvGrpSpPr>
        <p:grpSpPr>
          <a:xfrm>
            <a:off x="7452342" y="1167572"/>
            <a:ext cx="904876" cy="818987"/>
            <a:chOff x="219075" y="609600"/>
            <a:chExt cx="895350" cy="552450"/>
          </a:xfrm>
        </p:grpSpPr>
        <p:sp>
          <p:nvSpPr>
            <p:cNvPr id="56" name="직사각형 55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28060" y="784054"/>
              <a:ext cx="677380" cy="203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</a:rPr>
                <a:t>Icon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7452342" y="2329622"/>
            <a:ext cx="904876" cy="818987"/>
            <a:chOff x="219075" y="609600"/>
            <a:chExt cx="895350" cy="552450"/>
          </a:xfrm>
        </p:grpSpPr>
        <p:sp>
          <p:nvSpPr>
            <p:cNvPr id="62" name="직사각형 61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28060" y="784054"/>
              <a:ext cx="677380" cy="203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</a:rPr>
                <a:t>Icon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7452342" y="3566103"/>
            <a:ext cx="904876" cy="818987"/>
            <a:chOff x="219075" y="609600"/>
            <a:chExt cx="895350" cy="552450"/>
          </a:xfrm>
        </p:grpSpPr>
        <p:sp>
          <p:nvSpPr>
            <p:cNvPr id="68" name="직사각형 67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28060" y="784054"/>
              <a:ext cx="677380" cy="203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</a:rPr>
                <a:t>Icon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7452342" y="4761813"/>
            <a:ext cx="904876" cy="818987"/>
            <a:chOff x="219075" y="609600"/>
            <a:chExt cx="895350" cy="552450"/>
          </a:xfrm>
        </p:grpSpPr>
        <p:sp>
          <p:nvSpPr>
            <p:cNvPr id="73" name="직사각형 72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4" name="직선 연결선 73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328060" y="784054"/>
              <a:ext cx="677380" cy="203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</a:rPr>
                <a:t>Icon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4731985" y="751546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558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5350" y="475164"/>
            <a:ext cx="9338319" cy="62877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9CAC93-22CB-CD51-1670-C8B5E9DFA487}"/>
              </a:ext>
            </a:extLst>
          </p:cNvPr>
          <p:cNvSpPr/>
          <p:nvPr/>
        </p:nvSpPr>
        <p:spPr>
          <a:xfrm>
            <a:off x="107735" y="104328"/>
            <a:ext cx="11976529" cy="665854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D207260-6D32-440B-A626-00BA1592B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34250"/>
              </p:ext>
            </p:extLst>
          </p:nvPr>
        </p:nvGraphicFramePr>
        <p:xfrm>
          <a:off x="107734" y="104328"/>
          <a:ext cx="119765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81">
                  <a:extLst>
                    <a:ext uri="{9D8B030D-6E8A-4147-A177-3AD203B41FA5}">
                      <a16:colId xmlns:a16="http://schemas.microsoft.com/office/drawing/2014/main" val="2499557349"/>
                    </a:ext>
                  </a:extLst>
                </a:gridCol>
                <a:gridCol w="3895626">
                  <a:extLst>
                    <a:ext uri="{9D8B030D-6E8A-4147-A177-3AD203B41FA5}">
                      <a16:colId xmlns:a16="http://schemas.microsoft.com/office/drawing/2014/main" val="245925420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391995370"/>
                    </a:ext>
                  </a:extLst>
                </a:gridCol>
                <a:gridCol w="1655207">
                  <a:extLst>
                    <a:ext uri="{9D8B030D-6E8A-4147-A177-3AD203B41FA5}">
                      <a16:colId xmlns:a16="http://schemas.microsoft.com/office/drawing/2014/main" val="2705291337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1113513454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val="3685823601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4294249456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val="182235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최적 경로 안내 페이지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2024.07.25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박상도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62982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685A80D-3FAA-FB07-A772-AC5531D43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243392"/>
              </p:ext>
            </p:extLst>
          </p:nvPr>
        </p:nvGraphicFramePr>
        <p:xfrm>
          <a:off x="9443669" y="475164"/>
          <a:ext cx="2642979" cy="3509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91">
                  <a:extLst>
                    <a:ext uri="{9D8B030D-6E8A-4147-A177-3AD203B41FA5}">
                      <a16:colId xmlns:a16="http://schemas.microsoft.com/office/drawing/2014/main" val="339622347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3371767069"/>
                    </a:ext>
                  </a:extLst>
                </a:gridCol>
                <a:gridCol w="1494848">
                  <a:extLst>
                    <a:ext uri="{9D8B030D-6E8A-4147-A177-3AD203B41FA5}">
                      <a16:colId xmlns:a16="http://schemas.microsoft.com/office/drawing/2014/main" val="3641068949"/>
                    </a:ext>
                  </a:extLst>
                </a:gridCol>
              </a:tblGrid>
              <a:tr h="3698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1228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제주도의 지도를 표시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마우스 </a:t>
                      </a:r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휠을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통해 지도를 확대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축소 가능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46161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장소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경로 안내를 위한 장소 입력란</a:t>
                      </a:r>
                      <a:endParaRPr lang="en-US" altLang="ko-KR" sz="1000" baseline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721945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경로 안내 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지도에 출발지와 목적지 간의 추천 경로와 소요 시간을 표시</a:t>
                      </a:r>
                      <a:endParaRPr lang="en-US" altLang="ko-KR" sz="1000" baseline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다시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입력 버튼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장소 입력란의 텍스트를 제거</a:t>
                      </a:r>
                      <a:endParaRPr lang="en-US" altLang="ko-KR" sz="1000" baseline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경로 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경로 안내 버튼 클릭 시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추천 경로를 지도에 선으로 강조해 표시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경로 상세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경로 안내 버튼 클릭 시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추천 경로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내 도로의 이름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길이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예상 소요시간을 표시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405D8B87-D024-AA49-3DE5-3E003D352C7C}"/>
              </a:ext>
            </a:extLst>
          </p:cNvPr>
          <p:cNvSpPr txBox="1"/>
          <p:nvPr/>
        </p:nvSpPr>
        <p:spPr>
          <a:xfrm>
            <a:off x="105350" y="475164"/>
            <a:ext cx="9338319" cy="676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ea typeface="Noto Sans KR" panose="020B0200000000000000" pitchFamily="50" charset="-127"/>
              </a:rPr>
              <a:t>Header</a:t>
            </a:r>
            <a:endParaRPr lang="ko-KR" altLang="en-US" sz="1200" dirty="0">
              <a:ea typeface="Noto Sans KR" panose="020B0200000000000000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105350" y="1151562"/>
            <a:ext cx="9338318" cy="5611315"/>
            <a:chOff x="219075" y="609600"/>
            <a:chExt cx="895350" cy="552450"/>
          </a:xfrm>
        </p:grpSpPr>
        <p:sp>
          <p:nvSpPr>
            <p:cNvPr id="78" name="직사각형 77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9" name="직선 연결선 78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28060" y="860069"/>
              <a:ext cx="677380" cy="5151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bg1">
                      <a:lumMod val="50000"/>
                    </a:schemeClr>
                  </a:solidFill>
                </a:rPr>
                <a:t>Map</a:t>
              </a:r>
              <a:endParaRPr lang="ko-KR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6095999" y="1151563"/>
            <a:ext cx="3347669" cy="1172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4261289" y="3610628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248575" y="1219200"/>
            <a:ext cx="3057350" cy="674721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출발지 입력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도착지 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67623" y="1974465"/>
            <a:ext cx="762175" cy="2924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경로 안내</a:t>
            </a:r>
          </a:p>
        </p:txBody>
      </p:sp>
      <p:cxnSp>
        <p:nvCxnSpPr>
          <p:cNvPr id="12" name="직선 연결선 11"/>
          <p:cNvCxnSpPr>
            <a:stCxn id="7" idx="1"/>
            <a:endCxn id="7" idx="3"/>
          </p:cNvCxnSpPr>
          <p:nvPr/>
        </p:nvCxnSpPr>
        <p:spPr>
          <a:xfrm>
            <a:off x="6248575" y="1556561"/>
            <a:ext cx="305735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543748" y="1974465"/>
            <a:ext cx="762175" cy="2924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다시입력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6156940" y="1074479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7610471" y="1787302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8493739" y="1787302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14774" y="1455758"/>
            <a:ext cx="1694789" cy="56414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공항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914775" y="1775932"/>
            <a:ext cx="1694789" cy="120539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600" dirty="0">
              <a:solidFill>
                <a:schemeClr val="tx1"/>
              </a:solidFill>
            </a:endParaRPr>
          </a:p>
          <a:p>
            <a:r>
              <a:rPr lang="ko-KR" altLang="en-US" sz="1050" dirty="0">
                <a:solidFill>
                  <a:schemeClr val="tx1"/>
                </a:solidFill>
              </a:rPr>
              <a:t>제주국제공항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600" dirty="0">
                <a:solidFill>
                  <a:schemeClr val="tx1"/>
                </a:solidFill>
              </a:rPr>
              <a:t>제주 제주시 </a:t>
            </a:r>
            <a:r>
              <a:rPr lang="ko-KR" altLang="en-US" sz="600" dirty="0" err="1">
                <a:solidFill>
                  <a:schemeClr val="tx1"/>
                </a:solidFill>
              </a:rPr>
              <a:t>공항로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</a:t>
            </a:r>
          </a:p>
          <a:p>
            <a:endParaRPr lang="en-US" altLang="ko-KR" sz="600" dirty="0">
              <a:solidFill>
                <a:schemeClr val="tx1"/>
              </a:solidFill>
            </a:endParaRPr>
          </a:p>
          <a:p>
            <a:r>
              <a:rPr lang="ko-KR" altLang="en-US" sz="1050" dirty="0" err="1">
                <a:solidFill>
                  <a:schemeClr val="tx1"/>
                </a:solidFill>
              </a:rPr>
              <a:t>제주공항렌트카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600" dirty="0">
                <a:solidFill>
                  <a:schemeClr val="tx1"/>
                </a:solidFill>
              </a:rPr>
              <a:t>제주 제주시 </a:t>
            </a:r>
            <a:r>
              <a:rPr lang="ko-KR" altLang="en-US" sz="600" dirty="0" err="1">
                <a:solidFill>
                  <a:schemeClr val="tx1"/>
                </a:solidFill>
              </a:rPr>
              <a:t>다호</a:t>
            </a:r>
            <a:r>
              <a:rPr lang="en-US" altLang="ko-KR" sz="600" dirty="0">
                <a:solidFill>
                  <a:schemeClr val="tx1"/>
                </a:solidFill>
              </a:rPr>
              <a:t>5</a:t>
            </a:r>
            <a:r>
              <a:rPr lang="ko-KR" altLang="en-US" sz="600" dirty="0">
                <a:solidFill>
                  <a:schemeClr val="tx1"/>
                </a:solidFill>
              </a:rPr>
              <a:t>길 </a:t>
            </a:r>
            <a:r>
              <a:rPr lang="en-US" altLang="ko-KR" sz="600" dirty="0">
                <a:solidFill>
                  <a:schemeClr val="tx1"/>
                </a:solidFill>
              </a:rPr>
              <a:t>17</a:t>
            </a:r>
          </a:p>
          <a:p>
            <a:endParaRPr lang="en-US" altLang="ko-KR" sz="600" dirty="0">
              <a:solidFill>
                <a:schemeClr val="tx1"/>
              </a:solidFill>
            </a:endParaRPr>
          </a:p>
          <a:p>
            <a:r>
              <a:rPr lang="ko-KR" altLang="en-US" sz="1050" dirty="0" err="1">
                <a:solidFill>
                  <a:schemeClr val="tx1"/>
                </a:solidFill>
              </a:rPr>
              <a:t>제주공항퀵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600" dirty="0">
                <a:solidFill>
                  <a:schemeClr val="tx1"/>
                </a:solidFill>
              </a:rPr>
              <a:t>제주 제주시 </a:t>
            </a:r>
            <a:r>
              <a:rPr lang="ko-KR" altLang="en-US" sz="600" dirty="0" err="1">
                <a:solidFill>
                  <a:schemeClr val="tx1"/>
                </a:solidFill>
              </a:rPr>
              <a:t>다호길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106 1</a:t>
            </a:r>
            <a:r>
              <a:rPr lang="ko-KR" altLang="en-US" sz="600" dirty="0">
                <a:solidFill>
                  <a:schemeClr val="tx1"/>
                </a:solidFill>
              </a:rPr>
              <a:t>층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5609565" y="1363920"/>
            <a:ext cx="639010" cy="2743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/>
          <p:cNvGrpSpPr/>
          <p:nvPr/>
        </p:nvGrpSpPr>
        <p:grpSpPr>
          <a:xfrm>
            <a:off x="5305425" y="3668070"/>
            <a:ext cx="4000498" cy="2475553"/>
            <a:chOff x="219075" y="609600"/>
            <a:chExt cx="895350" cy="552450"/>
          </a:xfrm>
          <a:solidFill>
            <a:schemeClr val="bg1">
              <a:lumMod val="95000"/>
            </a:schemeClr>
          </a:solidFill>
        </p:grpSpPr>
        <p:sp>
          <p:nvSpPr>
            <p:cNvPr id="58" name="직사각형 57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28060" y="851483"/>
              <a:ext cx="677380" cy="68684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</a:rPr>
                <a:t>Map</a:t>
              </a:r>
              <a:endParaRPr lang="ko-KR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5305425" y="3667778"/>
            <a:ext cx="4000498" cy="247584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8" idx="2"/>
            <a:endCxn id="22" idx="0"/>
          </p:cNvCxnSpPr>
          <p:nvPr/>
        </p:nvCxnSpPr>
        <p:spPr>
          <a:xfrm flipH="1">
            <a:off x="7305674" y="2266951"/>
            <a:ext cx="743037" cy="14008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5260090" y="3523350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997305" y="3673135"/>
            <a:ext cx="1308620" cy="45835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8048711" y="3725778"/>
            <a:ext cx="1208755" cy="231441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768678" y="4007285"/>
            <a:ext cx="207365" cy="7957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023796" y="4007285"/>
            <a:ext cx="207365" cy="7957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0" name="직선 연결선 39"/>
          <p:cNvCxnSpPr>
            <a:stCxn id="37" idx="1"/>
            <a:endCxn id="37" idx="3"/>
          </p:cNvCxnSpPr>
          <p:nvPr/>
        </p:nvCxnSpPr>
        <p:spPr>
          <a:xfrm>
            <a:off x="8048711" y="3841499"/>
            <a:ext cx="1208755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7997306" y="4131485"/>
            <a:ext cx="1308618" cy="20121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7915410" y="3967874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81823" y="4208833"/>
            <a:ext cx="76655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30</a:t>
            </a:r>
            <a:r>
              <a:rPr lang="ko-KR" altLang="en-US" sz="600" dirty="0"/>
              <a:t>분 </a:t>
            </a:r>
            <a:r>
              <a:rPr lang="en-US" altLang="ko-KR" sz="700" dirty="0"/>
              <a:t>| 14km</a:t>
            </a:r>
          </a:p>
          <a:p>
            <a:r>
              <a:rPr lang="ko-KR" altLang="en-US" sz="600" dirty="0"/>
              <a:t>오후 </a:t>
            </a:r>
            <a:r>
              <a:rPr lang="en-US" altLang="ko-KR" sz="600" dirty="0"/>
              <a:t>3:26</a:t>
            </a:r>
            <a:r>
              <a:rPr lang="ko-KR" altLang="en-US" sz="600" dirty="0"/>
              <a:t>분 도착</a:t>
            </a:r>
          </a:p>
        </p:txBody>
      </p:sp>
      <p:sp>
        <p:nvSpPr>
          <p:cNvPr id="47" name="눈물 방울 46"/>
          <p:cNvSpPr/>
          <p:nvPr/>
        </p:nvSpPr>
        <p:spPr>
          <a:xfrm rot="8100000">
            <a:off x="8065669" y="4615261"/>
            <a:ext cx="84202" cy="82842"/>
          </a:xfrm>
          <a:prstGeom prst="teardrop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108062" y="4574435"/>
            <a:ext cx="103105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/>
              <a:t>제주 제주시 </a:t>
            </a:r>
            <a:r>
              <a:rPr lang="ko-KR" altLang="en-US" sz="500" dirty="0" err="1"/>
              <a:t>이도이동</a:t>
            </a:r>
            <a:r>
              <a:rPr lang="ko-KR" altLang="en-US" sz="500" dirty="0"/>
              <a:t> </a:t>
            </a:r>
            <a:r>
              <a:rPr lang="en-US" altLang="ko-KR" sz="500" dirty="0"/>
              <a:t>1938-1</a:t>
            </a:r>
            <a:endParaRPr lang="ko-KR" altLang="en-US" sz="500" dirty="0"/>
          </a:p>
        </p:txBody>
      </p:sp>
      <p:sp>
        <p:nvSpPr>
          <p:cNvPr id="51" name="TextBox 50"/>
          <p:cNvSpPr txBox="1"/>
          <p:nvPr/>
        </p:nvSpPr>
        <p:spPr>
          <a:xfrm>
            <a:off x="8103252" y="4788451"/>
            <a:ext cx="104067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/>
              <a:t>국립박물관사거리에서 우회전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03252" y="5002590"/>
            <a:ext cx="84830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 err="1"/>
              <a:t>남조로교차로에서</a:t>
            </a:r>
            <a:r>
              <a:rPr lang="ko-KR" altLang="en-US" sz="500" dirty="0"/>
              <a:t> 유턴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103252" y="5226155"/>
            <a:ext cx="114646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/>
              <a:t>제주 제주시 </a:t>
            </a:r>
            <a:r>
              <a:rPr lang="ko-KR" altLang="en-US" sz="500" dirty="0" err="1"/>
              <a:t>조천읍</a:t>
            </a:r>
            <a:r>
              <a:rPr lang="ko-KR" altLang="en-US" sz="500" dirty="0"/>
              <a:t> </a:t>
            </a:r>
            <a:r>
              <a:rPr lang="ko-KR" altLang="en-US" sz="500" dirty="0" err="1"/>
              <a:t>와흘리</a:t>
            </a:r>
            <a:r>
              <a:rPr lang="ko-KR" altLang="en-US" sz="500" dirty="0"/>
              <a:t> </a:t>
            </a:r>
            <a:r>
              <a:rPr lang="en-US" altLang="ko-KR" sz="500" dirty="0"/>
              <a:t>125-3</a:t>
            </a:r>
            <a:endParaRPr lang="ko-KR" altLang="en-US" sz="500" dirty="0"/>
          </a:p>
        </p:txBody>
      </p:sp>
      <p:sp>
        <p:nvSpPr>
          <p:cNvPr id="56" name="눈물 방울 55"/>
          <p:cNvSpPr/>
          <p:nvPr/>
        </p:nvSpPr>
        <p:spPr>
          <a:xfrm rot="8100000">
            <a:off x="8065669" y="5262781"/>
            <a:ext cx="84202" cy="82842"/>
          </a:xfrm>
          <a:prstGeom prst="teardrop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굽은 화살표 9"/>
          <p:cNvSpPr/>
          <p:nvPr/>
        </p:nvSpPr>
        <p:spPr>
          <a:xfrm>
            <a:off x="8060440" y="4836319"/>
            <a:ext cx="79954" cy="85344"/>
          </a:xfrm>
          <a:prstGeom prst="bentArrow">
            <a:avLst>
              <a:gd name="adj1" fmla="val 4152"/>
              <a:gd name="adj2" fmla="val 17554"/>
              <a:gd name="adj3" fmla="val 25000"/>
              <a:gd name="adj4" fmla="val 43750"/>
            </a:avLst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U자형 화살표 10"/>
          <p:cNvSpPr/>
          <p:nvPr/>
        </p:nvSpPr>
        <p:spPr>
          <a:xfrm>
            <a:off x="8060440" y="5044835"/>
            <a:ext cx="93685" cy="92719"/>
          </a:xfrm>
          <a:prstGeom prst="uturnArrow">
            <a:avLst>
              <a:gd name="adj1" fmla="val 9591"/>
              <a:gd name="adj2" fmla="val 17295"/>
              <a:gd name="adj3" fmla="val 27567"/>
              <a:gd name="adj4" fmla="val 44271"/>
              <a:gd name="adj5" fmla="val 7756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7997305" y="4525120"/>
            <a:ext cx="130861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5723303" y="4208833"/>
            <a:ext cx="1645376" cy="1325176"/>
            <a:chOff x="5768340" y="3916680"/>
            <a:chExt cx="1645376" cy="1325176"/>
          </a:xfrm>
        </p:grpSpPr>
        <p:grpSp>
          <p:nvGrpSpPr>
            <p:cNvPr id="2" name="그룹 1"/>
            <p:cNvGrpSpPr/>
            <p:nvPr/>
          </p:nvGrpSpPr>
          <p:grpSpPr>
            <a:xfrm>
              <a:off x="6213515" y="4655797"/>
              <a:ext cx="1200201" cy="586059"/>
              <a:chOff x="7489014" y="4489806"/>
              <a:chExt cx="1589846" cy="776323"/>
            </a:xfrm>
          </p:grpSpPr>
          <p:sp>
            <p:nvSpPr>
              <p:cNvPr id="35" name="눈물 방울 34"/>
              <p:cNvSpPr/>
              <p:nvPr/>
            </p:nvSpPr>
            <p:spPr>
              <a:xfrm rot="8100000">
                <a:off x="7489014" y="4489806"/>
                <a:ext cx="161389" cy="158781"/>
              </a:xfrm>
              <a:prstGeom prst="teardrop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눈물 방울 48"/>
              <p:cNvSpPr/>
              <p:nvPr/>
            </p:nvSpPr>
            <p:spPr>
              <a:xfrm rot="8100000">
                <a:off x="8917471" y="5107350"/>
                <a:ext cx="161389" cy="158779"/>
              </a:xfrm>
              <a:prstGeom prst="teardrop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5" name="자유형 44"/>
            <p:cNvSpPr/>
            <p:nvPr/>
          </p:nvSpPr>
          <p:spPr>
            <a:xfrm>
              <a:off x="5768340" y="3916680"/>
              <a:ext cx="1463040" cy="1303020"/>
            </a:xfrm>
            <a:custGeom>
              <a:avLst/>
              <a:gdLst>
                <a:gd name="connsiteX0" fmla="*/ 1463040 w 1463040"/>
                <a:gd name="connsiteY0" fmla="*/ 1303020 h 1303020"/>
                <a:gd name="connsiteX1" fmla="*/ 807720 w 1463040"/>
                <a:gd name="connsiteY1" fmla="*/ 1295400 h 1303020"/>
                <a:gd name="connsiteX2" fmla="*/ 693420 w 1463040"/>
                <a:gd name="connsiteY2" fmla="*/ 1280160 h 1303020"/>
                <a:gd name="connsiteX3" fmla="*/ 586740 w 1463040"/>
                <a:gd name="connsiteY3" fmla="*/ 1264920 h 1303020"/>
                <a:gd name="connsiteX4" fmla="*/ 472440 w 1463040"/>
                <a:gd name="connsiteY4" fmla="*/ 1249680 h 1303020"/>
                <a:gd name="connsiteX5" fmla="*/ 388620 w 1463040"/>
                <a:gd name="connsiteY5" fmla="*/ 1234440 h 1303020"/>
                <a:gd name="connsiteX6" fmla="*/ 342900 w 1463040"/>
                <a:gd name="connsiteY6" fmla="*/ 1219200 h 1303020"/>
                <a:gd name="connsiteX7" fmla="*/ 297180 w 1463040"/>
                <a:gd name="connsiteY7" fmla="*/ 1203960 h 1303020"/>
                <a:gd name="connsiteX8" fmla="*/ 274320 w 1463040"/>
                <a:gd name="connsiteY8" fmla="*/ 1196340 h 1303020"/>
                <a:gd name="connsiteX9" fmla="*/ 228600 w 1463040"/>
                <a:gd name="connsiteY9" fmla="*/ 1165860 h 1303020"/>
                <a:gd name="connsiteX10" fmla="*/ 205740 w 1463040"/>
                <a:gd name="connsiteY10" fmla="*/ 1150620 h 1303020"/>
                <a:gd name="connsiteX11" fmla="*/ 182880 w 1463040"/>
                <a:gd name="connsiteY11" fmla="*/ 1143000 h 1303020"/>
                <a:gd name="connsiteX12" fmla="*/ 144780 w 1463040"/>
                <a:gd name="connsiteY12" fmla="*/ 1104900 h 1303020"/>
                <a:gd name="connsiteX13" fmla="*/ 106680 w 1463040"/>
                <a:gd name="connsiteY13" fmla="*/ 1059180 h 1303020"/>
                <a:gd name="connsiteX14" fmla="*/ 83820 w 1463040"/>
                <a:gd name="connsiteY14" fmla="*/ 1043940 h 1303020"/>
                <a:gd name="connsiteX15" fmla="*/ 60960 w 1463040"/>
                <a:gd name="connsiteY15" fmla="*/ 998220 h 1303020"/>
                <a:gd name="connsiteX16" fmla="*/ 45720 w 1463040"/>
                <a:gd name="connsiteY16" fmla="*/ 952500 h 1303020"/>
                <a:gd name="connsiteX17" fmla="*/ 22860 w 1463040"/>
                <a:gd name="connsiteY17" fmla="*/ 883920 h 1303020"/>
                <a:gd name="connsiteX18" fmla="*/ 7620 w 1463040"/>
                <a:gd name="connsiteY18" fmla="*/ 838200 h 1303020"/>
                <a:gd name="connsiteX19" fmla="*/ 0 w 1463040"/>
                <a:gd name="connsiteY19" fmla="*/ 815340 h 1303020"/>
                <a:gd name="connsiteX20" fmla="*/ 7620 w 1463040"/>
                <a:gd name="connsiteY20" fmla="*/ 632460 h 1303020"/>
                <a:gd name="connsiteX21" fmla="*/ 15240 w 1463040"/>
                <a:gd name="connsiteY21" fmla="*/ 609600 h 1303020"/>
                <a:gd name="connsiteX22" fmla="*/ 38100 w 1463040"/>
                <a:gd name="connsiteY22" fmla="*/ 525780 h 1303020"/>
                <a:gd name="connsiteX23" fmla="*/ 45720 w 1463040"/>
                <a:gd name="connsiteY23" fmla="*/ 502920 h 1303020"/>
                <a:gd name="connsiteX24" fmla="*/ 53340 w 1463040"/>
                <a:gd name="connsiteY24" fmla="*/ 480060 h 1303020"/>
                <a:gd name="connsiteX25" fmla="*/ 76200 w 1463040"/>
                <a:gd name="connsiteY25" fmla="*/ 464820 h 1303020"/>
                <a:gd name="connsiteX26" fmla="*/ 83820 w 1463040"/>
                <a:gd name="connsiteY26" fmla="*/ 441960 h 1303020"/>
                <a:gd name="connsiteX27" fmla="*/ 129540 w 1463040"/>
                <a:gd name="connsiteY27" fmla="*/ 373380 h 1303020"/>
                <a:gd name="connsiteX28" fmla="*/ 144780 w 1463040"/>
                <a:gd name="connsiteY28" fmla="*/ 350520 h 1303020"/>
                <a:gd name="connsiteX29" fmla="*/ 160020 w 1463040"/>
                <a:gd name="connsiteY29" fmla="*/ 327660 h 1303020"/>
                <a:gd name="connsiteX30" fmla="*/ 182880 w 1463040"/>
                <a:gd name="connsiteY30" fmla="*/ 281940 h 1303020"/>
                <a:gd name="connsiteX31" fmla="*/ 205740 w 1463040"/>
                <a:gd name="connsiteY31" fmla="*/ 266700 h 1303020"/>
                <a:gd name="connsiteX32" fmla="*/ 213360 w 1463040"/>
                <a:gd name="connsiteY32" fmla="*/ 243840 h 1303020"/>
                <a:gd name="connsiteX33" fmla="*/ 236220 w 1463040"/>
                <a:gd name="connsiteY33" fmla="*/ 236220 h 1303020"/>
                <a:gd name="connsiteX34" fmla="*/ 259080 w 1463040"/>
                <a:gd name="connsiteY34" fmla="*/ 220980 h 1303020"/>
                <a:gd name="connsiteX35" fmla="*/ 274320 w 1463040"/>
                <a:gd name="connsiteY35" fmla="*/ 198120 h 1303020"/>
                <a:gd name="connsiteX36" fmla="*/ 320040 w 1463040"/>
                <a:gd name="connsiteY36" fmla="*/ 167640 h 1303020"/>
                <a:gd name="connsiteX37" fmla="*/ 365760 w 1463040"/>
                <a:gd name="connsiteY37" fmla="*/ 137160 h 1303020"/>
                <a:gd name="connsiteX38" fmla="*/ 388620 w 1463040"/>
                <a:gd name="connsiteY38" fmla="*/ 121920 h 1303020"/>
                <a:gd name="connsiteX39" fmla="*/ 411480 w 1463040"/>
                <a:gd name="connsiteY39" fmla="*/ 106680 h 1303020"/>
                <a:gd name="connsiteX40" fmla="*/ 472440 w 1463040"/>
                <a:gd name="connsiteY40" fmla="*/ 68580 h 1303020"/>
                <a:gd name="connsiteX41" fmla="*/ 495300 w 1463040"/>
                <a:gd name="connsiteY41" fmla="*/ 53340 h 1303020"/>
                <a:gd name="connsiteX42" fmla="*/ 541020 w 1463040"/>
                <a:gd name="connsiteY42" fmla="*/ 38100 h 1303020"/>
                <a:gd name="connsiteX43" fmla="*/ 563880 w 1463040"/>
                <a:gd name="connsiteY43" fmla="*/ 30480 h 1303020"/>
                <a:gd name="connsiteX44" fmla="*/ 609600 w 1463040"/>
                <a:gd name="connsiteY44" fmla="*/ 15240 h 1303020"/>
                <a:gd name="connsiteX45" fmla="*/ 632460 w 1463040"/>
                <a:gd name="connsiteY45" fmla="*/ 7620 h 1303020"/>
                <a:gd name="connsiteX46" fmla="*/ 701040 w 1463040"/>
                <a:gd name="connsiteY46" fmla="*/ 0 h 1303020"/>
                <a:gd name="connsiteX47" fmla="*/ 769620 w 1463040"/>
                <a:gd name="connsiteY47" fmla="*/ 15240 h 1303020"/>
                <a:gd name="connsiteX48" fmla="*/ 784860 w 1463040"/>
                <a:gd name="connsiteY48" fmla="*/ 38100 h 1303020"/>
                <a:gd name="connsiteX49" fmla="*/ 754380 w 1463040"/>
                <a:gd name="connsiteY49" fmla="*/ 76200 h 1303020"/>
                <a:gd name="connsiteX50" fmla="*/ 723900 w 1463040"/>
                <a:gd name="connsiteY50" fmla="*/ 114300 h 1303020"/>
                <a:gd name="connsiteX51" fmla="*/ 678180 w 1463040"/>
                <a:gd name="connsiteY51" fmla="*/ 182880 h 1303020"/>
                <a:gd name="connsiteX52" fmla="*/ 662940 w 1463040"/>
                <a:gd name="connsiteY52" fmla="*/ 205740 h 1303020"/>
                <a:gd name="connsiteX53" fmla="*/ 640080 w 1463040"/>
                <a:gd name="connsiteY53" fmla="*/ 220980 h 1303020"/>
                <a:gd name="connsiteX54" fmla="*/ 624840 w 1463040"/>
                <a:gd name="connsiteY54" fmla="*/ 243840 h 1303020"/>
                <a:gd name="connsiteX55" fmla="*/ 609600 w 1463040"/>
                <a:gd name="connsiteY55" fmla="*/ 289560 h 1303020"/>
                <a:gd name="connsiteX56" fmla="*/ 601980 w 1463040"/>
                <a:gd name="connsiteY56" fmla="*/ 312420 h 1303020"/>
                <a:gd name="connsiteX57" fmla="*/ 586740 w 1463040"/>
                <a:gd name="connsiteY57" fmla="*/ 365760 h 1303020"/>
                <a:gd name="connsiteX58" fmla="*/ 579120 w 1463040"/>
                <a:gd name="connsiteY58" fmla="*/ 411480 h 1303020"/>
                <a:gd name="connsiteX59" fmla="*/ 563880 w 1463040"/>
                <a:gd name="connsiteY59" fmla="*/ 480060 h 1303020"/>
                <a:gd name="connsiteX60" fmla="*/ 556260 w 1463040"/>
                <a:gd name="connsiteY60" fmla="*/ 518160 h 1303020"/>
                <a:gd name="connsiteX61" fmla="*/ 548640 w 1463040"/>
                <a:gd name="connsiteY61" fmla="*/ 563880 h 1303020"/>
                <a:gd name="connsiteX62" fmla="*/ 533400 w 1463040"/>
                <a:gd name="connsiteY62" fmla="*/ 609600 h 1303020"/>
                <a:gd name="connsiteX63" fmla="*/ 525780 w 1463040"/>
                <a:gd name="connsiteY63" fmla="*/ 632460 h 1303020"/>
                <a:gd name="connsiteX64" fmla="*/ 518160 w 1463040"/>
                <a:gd name="connsiteY64" fmla="*/ 655320 h 1303020"/>
                <a:gd name="connsiteX65" fmla="*/ 510540 w 1463040"/>
                <a:gd name="connsiteY65" fmla="*/ 701040 h 1303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463040" h="1303020">
                  <a:moveTo>
                    <a:pt x="1463040" y="1303020"/>
                  </a:moveTo>
                  <a:lnTo>
                    <a:pt x="807720" y="1295400"/>
                  </a:lnTo>
                  <a:cubicBezTo>
                    <a:pt x="769243" y="1294590"/>
                    <a:pt x="731292" y="1285841"/>
                    <a:pt x="693420" y="1280160"/>
                  </a:cubicBezTo>
                  <a:cubicBezTo>
                    <a:pt x="657896" y="1274831"/>
                    <a:pt x="622441" y="1268887"/>
                    <a:pt x="586740" y="1264920"/>
                  </a:cubicBezTo>
                  <a:cubicBezTo>
                    <a:pt x="472253" y="1252199"/>
                    <a:pt x="561370" y="1263362"/>
                    <a:pt x="472440" y="1249680"/>
                  </a:cubicBezTo>
                  <a:cubicBezTo>
                    <a:pt x="432048" y="1243466"/>
                    <a:pt x="422929" y="1244733"/>
                    <a:pt x="388620" y="1234440"/>
                  </a:cubicBezTo>
                  <a:cubicBezTo>
                    <a:pt x="373233" y="1229824"/>
                    <a:pt x="358140" y="1224280"/>
                    <a:pt x="342900" y="1219200"/>
                  </a:cubicBezTo>
                  <a:lnTo>
                    <a:pt x="297180" y="1203960"/>
                  </a:lnTo>
                  <a:cubicBezTo>
                    <a:pt x="289560" y="1201420"/>
                    <a:pt x="281003" y="1200795"/>
                    <a:pt x="274320" y="1196340"/>
                  </a:cubicBezTo>
                  <a:lnTo>
                    <a:pt x="228600" y="1165860"/>
                  </a:lnTo>
                  <a:cubicBezTo>
                    <a:pt x="220980" y="1160780"/>
                    <a:pt x="214428" y="1153516"/>
                    <a:pt x="205740" y="1150620"/>
                  </a:cubicBezTo>
                  <a:lnTo>
                    <a:pt x="182880" y="1143000"/>
                  </a:lnTo>
                  <a:cubicBezTo>
                    <a:pt x="154940" y="1101090"/>
                    <a:pt x="182880" y="1136650"/>
                    <a:pt x="144780" y="1104900"/>
                  </a:cubicBezTo>
                  <a:cubicBezTo>
                    <a:pt x="69880" y="1042483"/>
                    <a:pt x="166620" y="1119120"/>
                    <a:pt x="106680" y="1059180"/>
                  </a:cubicBezTo>
                  <a:cubicBezTo>
                    <a:pt x="100204" y="1052704"/>
                    <a:pt x="91440" y="1049020"/>
                    <a:pt x="83820" y="1043940"/>
                  </a:cubicBezTo>
                  <a:cubicBezTo>
                    <a:pt x="56030" y="960570"/>
                    <a:pt x="100351" y="1086850"/>
                    <a:pt x="60960" y="998220"/>
                  </a:cubicBezTo>
                  <a:cubicBezTo>
                    <a:pt x="54436" y="983540"/>
                    <a:pt x="50800" y="967740"/>
                    <a:pt x="45720" y="952500"/>
                  </a:cubicBezTo>
                  <a:lnTo>
                    <a:pt x="22860" y="883920"/>
                  </a:lnTo>
                  <a:lnTo>
                    <a:pt x="7620" y="838200"/>
                  </a:lnTo>
                  <a:lnTo>
                    <a:pt x="0" y="815340"/>
                  </a:lnTo>
                  <a:cubicBezTo>
                    <a:pt x="2540" y="754380"/>
                    <a:pt x="3113" y="693306"/>
                    <a:pt x="7620" y="632460"/>
                  </a:cubicBezTo>
                  <a:cubicBezTo>
                    <a:pt x="8213" y="624450"/>
                    <a:pt x="13292" y="617392"/>
                    <a:pt x="15240" y="609600"/>
                  </a:cubicBezTo>
                  <a:cubicBezTo>
                    <a:pt x="36781" y="523436"/>
                    <a:pt x="5405" y="623864"/>
                    <a:pt x="38100" y="525780"/>
                  </a:cubicBezTo>
                  <a:lnTo>
                    <a:pt x="45720" y="502920"/>
                  </a:lnTo>
                  <a:cubicBezTo>
                    <a:pt x="48260" y="495300"/>
                    <a:pt x="46657" y="484515"/>
                    <a:pt x="53340" y="480060"/>
                  </a:cubicBezTo>
                  <a:lnTo>
                    <a:pt x="76200" y="464820"/>
                  </a:lnTo>
                  <a:cubicBezTo>
                    <a:pt x="78740" y="457200"/>
                    <a:pt x="79919" y="448981"/>
                    <a:pt x="83820" y="441960"/>
                  </a:cubicBezTo>
                  <a:lnTo>
                    <a:pt x="129540" y="373380"/>
                  </a:lnTo>
                  <a:lnTo>
                    <a:pt x="144780" y="350520"/>
                  </a:lnTo>
                  <a:cubicBezTo>
                    <a:pt x="149860" y="342900"/>
                    <a:pt x="157124" y="336348"/>
                    <a:pt x="160020" y="327660"/>
                  </a:cubicBezTo>
                  <a:cubicBezTo>
                    <a:pt x="166218" y="309067"/>
                    <a:pt x="168108" y="296712"/>
                    <a:pt x="182880" y="281940"/>
                  </a:cubicBezTo>
                  <a:cubicBezTo>
                    <a:pt x="189356" y="275464"/>
                    <a:pt x="198120" y="271780"/>
                    <a:pt x="205740" y="266700"/>
                  </a:cubicBezTo>
                  <a:cubicBezTo>
                    <a:pt x="208280" y="259080"/>
                    <a:pt x="207680" y="249520"/>
                    <a:pt x="213360" y="243840"/>
                  </a:cubicBezTo>
                  <a:cubicBezTo>
                    <a:pt x="219040" y="238160"/>
                    <a:pt x="229036" y="239812"/>
                    <a:pt x="236220" y="236220"/>
                  </a:cubicBezTo>
                  <a:cubicBezTo>
                    <a:pt x="244411" y="232124"/>
                    <a:pt x="251460" y="226060"/>
                    <a:pt x="259080" y="220980"/>
                  </a:cubicBezTo>
                  <a:cubicBezTo>
                    <a:pt x="264160" y="213360"/>
                    <a:pt x="267428" y="204151"/>
                    <a:pt x="274320" y="198120"/>
                  </a:cubicBezTo>
                  <a:cubicBezTo>
                    <a:pt x="288104" y="186059"/>
                    <a:pt x="304800" y="177800"/>
                    <a:pt x="320040" y="167640"/>
                  </a:cubicBezTo>
                  <a:lnTo>
                    <a:pt x="365760" y="137160"/>
                  </a:lnTo>
                  <a:lnTo>
                    <a:pt x="388620" y="121920"/>
                  </a:lnTo>
                  <a:lnTo>
                    <a:pt x="411480" y="106680"/>
                  </a:lnTo>
                  <a:cubicBezTo>
                    <a:pt x="448038" y="51843"/>
                    <a:pt x="396269" y="119361"/>
                    <a:pt x="472440" y="68580"/>
                  </a:cubicBezTo>
                  <a:cubicBezTo>
                    <a:pt x="480060" y="63500"/>
                    <a:pt x="486931" y="57059"/>
                    <a:pt x="495300" y="53340"/>
                  </a:cubicBezTo>
                  <a:cubicBezTo>
                    <a:pt x="509980" y="46816"/>
                    <a:pt x="525780" y="43180"/>
                    <a:pt x="541020" y="38100"/>
                  </a:cubicBezTo>
                  <a:lnTo>
                    <a:pt x="563880" y="30480"/>
                  </a:lnTo>
                  <a:lnTo>
                    <a:pt x="609600" y="15240"/>
                  </a:lnTo>
                  <a:cubicBezTo>
                    <a:pt x="617220" y="12700"/>
                    <a:pt x="624477" y="8507"/>
                    <a:pt x="632460" y="7620"/>
                  </a:cubicBezTo>
                  <a:lnTo>
                    <a:pt x="701040" y="0"/>
                  </a:lnTo>
                  <a:cubicBezTo>
                    <a:pt x="701508" y="78"/>
                    <a:pt x="759747" y="7342"/>
                    <a:pt x="769620" y="15240"/>
                  </a:cubicBezTo>
                  <a:cubicBezTo>
                    <a:pt x="776771" y="20961"/>
                    <a:pt x="779780" y="30480"/>
                    <a:pt x="784860" y="38100"/>
                  </a:cubicBezTo>
                  <a:cubicBezTo>
                    <a:pt x="765707" y="95559"/>
                    <a:pt x="793771" y="26961"/>
                    <a:pt x="754380" y="76200"/>
                  </a:cubicBezTo>
                  <a:cubicBezTo>
                    <a:pt x="712316" y="128780"/>
                    <a:pt x="789414" y="70624"/>
                    <a:pt x="723900" y="114300"/>
                  </a:cubicBezTo>
                  <a:lnTo>
                    <a:pt x="678180" y="182880"/>
                  </a:lnTo>
                  <a:cubicBezTo>
                    <a:pt x="673100" y="190500"/>
                    <a:pt x="670560" y="200660"/>
                    <a:pt x="662940" y="205740"/>
                  </a:cubicBezTo>
                  <a:lnTo>
                    <a:pt x="640080" y="220980"/>
                  </a:lnTo>
                  <a:cubicBezTo>
                    <a:pt x="635000" y="228600"/>
                    <a:pt x="628559" y="235471"/>
                    <a:pt x="624840" y="243840"/>
                  </a:cubicBezTo>
                  <a:cubicBezTo>
                    <a:pt x="618316" y="258520"/>
                    <a:pt x="614680" y="274320"/>
                    <a:pt x="609600" y="289560"/>
                  </a:cubicBezTo>
                  <a:lnTo>
                    <a:pt x="601980" y="312420"/>
                  </a:lnTo>
                  <a:cubicBezTo>
                    <a:pt x="594717" y="334208"/>
                    <a:pt x="591524" y="341840"/>
                    <a:pt x="586740" y="365760"/>
                  </a:cubicBezTo>
                  <a:cubicBezTo>
                    <a:pt x="583710" y="380910"/>
                    <a:pt x="581884" y="396279"/>
                    <a:pt x="579120" y="411480"/>
                  </a:cubicBezTo>
                  <a:cubicBezTo>
                    <a:pt x="567629" y="474681"/>
                    <a:pt x="576111" y="425022"/>
                    <a:pt x="563880" y="480060"/>
                  </a:cubicBezTo>
                  <a:cubicBezTo>
                    <a:pt x="561070" y="492703"/>
                    <a:pt x="558577" y="505417"/>
                    <a:pt x="556260" y="518160"/>
                  </a:cubicBezTo>
                  <a:cubicBezTo>
                    <a:pt x="553496" y="533361"/>
                    <a:pt x="552387" y="548891"/>
                    <a:pt x="548640" y="563880"/>
                  </a:cubicBezTo>
                  <a:cubicBezTo>
                    <a:pt x="544744" y="579465"/>
                    <a:pt x="538480" y="594360"/>
                    <a:pt x="533400" y="609600"/>
                  </a:cubicBezTo>
                  <a:lnTo>
                    <a:pt x="525780" y="632460"/>
                  </a:lnTo>
                  <a:cubicBezTo>
                    <a:pt x="523240" y="640080"/>
                    <a:pt x="519480" y="647397"/>
                    <a:pt x="518160" y="655320"/>
                  </a:cubicBezTo>
                  <a:lnTo>
                    <a:pt x="510540" y="70104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8259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5350" y="475164"/>
            <a:ext cx="9338319" cy="62877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9CAC93-22CB-CD51-1670-C8B5E9DFA487}"/>
              </a:ext>
            </a:extLst>
          </p:cNvPr>
          <p:cNvSpPr/>
          <p:nvPr/>
        </p:nvSpPr>
        <p:spPr>
          <a:xfrm>
            <a:off x="107735" y="104328"/>
            <a:ext cx="11976529" cy="665854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D207260-6D32-440B-A626-00BA1592B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652888"/>
              </p:ext>
            </p:extLst>
          </p:nvPr>
        </p:nvGraphicFramePr>
        <p:xfrm>
          <a:off x="107734" y="104328"/>
          <a:ext cx="119765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81">
                  <a:extLst>
                    <a:ext uri="{9D8B030D-6E8A-4147-A177-3AD203B41FA5}">
                      <a16:colId xmlns:a16="http://schemas.microsoft.com/office/drawing/2014/main" val="2499557349"/>
                    </a:ext>
                  </a:extLst>
                </a:gridCol>
                <a:gridCol w="3895626">
                  <a:extLst>
                    <a:ext uri="{9D8B030D-6E8A-4147-A177-3AD203B41FA5}">
                      <a16:colId xmlns:a16="http://schemas.microsoft.com/office/drawing/2014/main" val="245925420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391995370"/>
                    </a:ext>
                  </a:extLst>
                </a:gridCol>
                <a:gridCol w="1655207">
                  <a:extLst>
                    <a:ext uri="{9D8B030D-6E8A-4147-A177-3AD203B41FA5}">
                      <a16:colId xmlns:a16="http://schemas.microsoft.com/office/drawing/2014/main" val="2705291337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1113513454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val="3685823601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4294249456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val="182235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교통혼잡지표 메인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페이지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–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상단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2024.07.26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박민후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전세계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62982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4B9A33A-A470-8F1F-D7C3-2A4F6013EF30}"/>
              </a:ext>
            </a:extLst>
          </p:cNvPr>
          <p:cNvSpPr txBox="1"/>
          <p:nvPr/>
        </p:nvSpPr>
        <p:spPr>
          <a:xfrm>
            <a:off x="105350" y="475164"/>
            <a:ext cx="9338319" cy="676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ea typeface="Noto Sans KR" panose="020B0200000000000000" pitchFamily="50" charset="-127"/>
              </a:rPr>
              <a:t>Header</a:t>
            </a:r>
            <a:endParaRPr lang="ko-KR" altLang="en-US" sz="1200" dirty="0">
              <a:ea typeface="Noto Sans KR" panose="020B0200000000000000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A764A1D-1A9D-31E3-D935-442B15DF93CC}"/>
              </a:ext>
            </a:extLst>
          </p:cNvPr>
          <p:cNvSpPr txBox="1"/>
          <p:nvPr/>
        </p:nvSpPr>
        <p:spPr>
          <a:xfrm>
            <a:off x="5096389" y="4075451"/>
            <a:ext cx="2612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9007CD8-F16D-2CB5-88E1-2CEB37B60D5C}"/>
              </a:ext>
            </a:extLst>
          </p:cNvPr>
          <p:cNvSpPr txBox="1"/>
          <p:nvPr/>
        </p:nvSpPr>
        <p:spPr>
          <a:xfrm>
            <a:off x="5086212" y="4144945"/>
            <a:ext cx="2612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6F1B2F-D0B1-CD46-09F0-A88E13267DBF}"/>
              </a:ext>
            </a:extLst>
          </p:cNvPr>
          <p:cNvSpPr txBox="1"/>
          <p:nvPr/>
        </p:nvSpPr>
        <p:spPr>
          <a:xfrm>
            <a:off x="5004984" y="413405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8E6D68-E258-440A-4AA6-CD4A6AAD5182}"/>
              </a:ext>
            </a:extLst>
          </p:cNvPr>
          <p:cNvSpPr txBox="1"/>
          <p:nvPr/>
        </p:nvSpPr>
        <p:spPr>
          <a:xfrm>
            <a:off x="5015870" y="534332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 b="1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6119809-1F77-578D-B0F9-8E2EB41F77CD}"/>
              </a:ext>
            </a:extLst>
          </p:cNvPr>
          <p:cNvGrpSpPr/>
          <p:nvPr/>
        </p:nvGrpSpPr>
        <p:grpSpPr>
          <a:xfrm>
            <a:off x="4952860" y="2212493"/>
            <a:ext cx="3606383" cy="3879728"/>
            <a:chOff x="4952860" y="2212493"/>
            <a:chExt cx="3606383" cy="3879728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BE87599-6D0D-9FE2-3AAF-D4A7BCF15461}"/>
                </a:ext>
              </a:extLst>
            </p:cNvPr>
            <p:cNvCxnSpPr/>
            <p:nvPr/>
          </p:nvCxnSpPr>
          <p:spPr>
            <a:xfrm>
              <a:off x="4959243" y="2577709"/>
              <a:ext cx="360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D15A030-9855-B3F0-54E4-456068884160}"/>
                </a:ext>
              </a:extLst>
            </p:cNvPr>
            <p:cNvSpPr txBox="1"/>
            <p:nvPr/>
          </p:nvSpPr>
          <p:spPr>
            <a:xfrm>
              <a:off x="5086212" y="2577709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01</a:t>
              </a:r>
              <a:endParaRPr lang="ko-KR" altLang="en-US" sz="1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629C578-DEC9-98B8-2985-963782A11199}"/>
                </a:ext>
              </a:extLst>
            </p:cNvPr>
            <p:cNvSpPr txBox="1"/>
            <p:nvPr/>
          </p:nvSpPr>
          <p:spPr>
            <a:xfrm>
              <a:off x="4956913" y="2939320"/>
              <a:ext cx="269560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실시간 교통상황에 따라 혼잡한 정도를 지수로 산출 후 지도에 가시화</a:t>
              </a:r>
              <a:endParaRPr lang="en-US" altLang="ko-KR" sz="14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AE8E491-CA01-7B5C-4D65-184739CBDB3B}"/>
                </a:ext>
              </a:extLst>
            </p:cNvPr>
            <p:cNvSpPr txBox="1"/>
            <p:nvPr/>
          </p:nvSpPr>
          <p:spPr>
            <a:xfrm>
              <a:off x="5086212" y="375213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02</a:t>
              </a:r>
              <a:endParaRPr lang="ko-KR" altLang="en-US" sz="14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C39E7E9-8C44-42DE-8FBE-D8279756190D}"/>
                </a:ext>
              </a:extLst>
            </p:cNvPr>
            <p:cNvSpPr txBox="1"/>
            <p:nvPr/>
          </p:nvSpPr>
          <p:spPr>
            <a:xfrm>
              <a:off x="5086212" y="4923637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03</a:t>
              </a:r>
              <a:endParaRPr lang="ko-KR" altLang="en-US" sz="14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AB935A5-2D6A-5B36-6318-50D699D77DB9}"/>
                </a:ext>
              </a:extLst>
            </p:cNvPr>
            <p:cNvSpPr txBox="1"/>
            <p:nvPr/>
          </p:nvSpPr>
          <p:spPr>
            <a:xfrm>
              <a:off x="4952860" y="5404894"/>
              <a:ext cx="2696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실시간 교통혼잡지수에 따른 </a:t>
              </a:r>
              <a:br>
                <a:rPr lang="en-US" altLang="ko-KR" sz="1400" b="1" dirty="0"/>
              </a:br>
              <a:r>
                <a:rPr lang="ko-KR" altLang="en-US" sz="1400" b="1" dirty="0" err="1"/>
                <a:t>구분별</a:t>
              </a:r>
              <a:r>
                <a:rPr lang="ko-KR" altLang="en-US" sz="1400" b="1" dirty="0"/>
                <a:t> 순위 제공</a:t>
              </a:r>
              <a:endParaRPr lang="en-US" altLang="ko-KR" sz="1400" b="1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670E4AF-3D10-77C1-9B1B-D45649145D47}"/>
                </a:ext>
              </a:extLst>
            </p:cNvPr>
            <p:cNvSpPr txBox="1"/>
            <p:nvPr/>
          </p:nvSpPr>
          <p:spPr>
            <a:xfrm>
              <a:off x="4953368" y="4106569"/>
              <a:ext cx="26964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도로 및 행정구역별 구분에 </a:t>
              </a:r>
              <a:br>
                <a:rPr lang="en-US" altLang="ko-KR" sz="1400" b="1" dirty="0"/>
              </a:br>
              <a:r>
                <a:rPr lang="ko-KR" altLang="en-US" sz="1400" b="1" dirty="0"/>
                <a:t>따른 교통혼잡지수 실시간 수치</a:t>
              </a:r>
              <a:r>
                <a:rPr lang="en-US" altLang="ko-KR" sz="1400" b="1" dirty="0"/>
                <a:t> </a:t>
              </a:r>
              <a:r>
                <a:rPr lang="ko-KR" altLang="en-US" sz="1400" b="1" dirty="0"/>
                <a:t>제공</a:t>
              </a:r>
              <a:endParaRPr lang="en-US" altLang="ko-KR" sz="1400" b="1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03F4F7D7-4F77-F63C-543E-26BD68583739}"/>
                </a:ext>
              </a:extLst>
            </p:cNvPr>
            <p:cNvCxnSpPr/>
            <p:nvPr/>
          </p:nvCxnSpPr>
          <p:spPr>
            <a:xfrm>
              <a:off x="4956913" y="3749213"/>
              <a:ext cx="360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12E96C8-7965-7DAA-B6B4-E280236E3835}"/>
                </a:ext>
              </a:extLst>
            </p:cNvPr>
            <p:cNvCxnSpPr/>
            <p:nvPr/>
          </p:nvCxnSpPr>
          <p:spPr>
            <a:xfrm>
              <a:off x="4956913" y="4920717"/>
              <a:ext cx="360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05ACA1F1-134F-1DC3-C162-303E1731BCDF}"/>
                </a:ext>
              </a:extLst>
            </p:cNvPr>
            <p:cNvCxnSpPr/>
            <p:nvPr/>
          </p:nvCxnSpPr>
          <p:spPr>
            <a:xfrm>
              <a:off x="4956913" y="6092221"/>
              <a:ext cx="360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141E6903-B898-B124-9BCB-9CC062F2CEC9}"/>
                </a:ext>
              </a:extLst>
            </p:cNvPr>
            <p:cNvGrpSpPr/>
            <p:nvPr/>
          </p:nvGrpSpPr>
          <p:grpSpPr>
            <a:xfrm>
              <a:off x="7652037" y="2747898"/>
              <a:ext cx="904876" cy="818987"/>
              <a:chOff x="219075" y="609600"/>
              <a:chExt cx="895350" cy="552450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8AF9930D-24C2-CDA1-C350-5559828881F2}"/>
                  </a:ext>
                </a:extLst>
              </p:cNvPr>
              <p:cNvSpPr/>
              <p:nvPr/>
            </p:nvSpPr>
            <p:spPr>
              <a:xfrm>
                <a:off x="219075" y="609600"/>
                <a:ext cx="895350" cy="5524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CD6300CC-0420-945B-E254-B11F4E2DA4C6}"/>
                  </a:ext>
                </a:extLst>
              </p:cNvPr>
              <p:cNvCxnSpPr/>
              <p:nvPr/>
            </p:nvCxnSpPr>
            <p:spPr>
              <a:xfrm flipV="1">
                <a:off x="219075" y="609600"/>
                <a:ext cx="895350" cy="55245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F38692A4-B4FE-656B-1BAB-B93DCC78B6CE}"/>
                  </a:ext>
                </a:extLst>
              </p:cNvPr>
              <p:cNvCxnSpPr/>
              <p:nvPr/>
            </p:nvCxnSpPr>
            <p:spPr>
              <a:xfrm>
                <a:off x="219075" y="609600"/>
                <a:ext cx="895350" cy="55245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90C6E6-B656-933B-FF42-F06A4E11E713}"/>
                  </a:ext>
                </a:extLst>
              </p:cNvPr>
              <p:cNvSpPr txBox="1"/>
              <p:nvPr/>
            </p:nvSpPr>
            <p:spPr>
              <a:xfrm>
                <a:off x="328060" y="784054"/>
                <a:ext cx="677380" cy="2035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bg1">
                        <a:lumMod val="50000"/>
                      </a:schemeClr>
                    </a:solidFill>
                  </a:rPr>
                  <a:t>Icon</a:t>
                </a:r>
                <a:endParaRPr lang="ko-KR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D0602DFD-8206-BD2D-160D-C30484E073F1}"/>
                </a:ext>
              </a:extLst>
            </p:cNvPr>
            <p:cNvGrpSpPr/>
            <p:nvPr/>
          </p:nvGrpSpPr>
          <p:grpSpPr>
            <a:xfrm>
              <a:off x="7652037" y="3916312"/>
              <a:ext cx="904876" cy="818987"/>
              <a:chOff x="219075" y="609600"/>
              <a:chExt cx="895350" cy="552450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82323A4A-14B4-EBAB-32AC-B70BC67410E1}"/>
                  </a:ext>
                </a:extLst>
              </p:cNvPr>
              <p:cNvSpPr/>
              <p:nvPr/>
            </p:nvSpPr>
            <p:spPr>
              <a:xfrm>
                <a:off x="219075" y="609600"/>
                <a:ext cx="895350" cy="5524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D8AF1B65-B716-8A7A-69B6-B16ADE56697F}"/>
                  </a:ext>
                </a:extLst>
              </p:cNvPr>
              <p:cNvCxnSpPr/>
              <p:nvPr/>
            </p:nvCxnSpPr>
            <p:spPr>
              <a:xfrm flipV="1">
                <a:off x="219075" y="609600"/>
                <a:ext cx="895350" cy="55245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20017BB6-F23B-0CFB-484F-0407B092801A}"/>
                  </a:ext>
                </a:extLst>
              </p:cNvPr>
              <p:cNvCxnSpPr/>
              <p:nvPr/>
            </p:nvCxnSpPr>
            <p:spPr>
              <a:xfrm>
                <a:off x="219075" y="609600"/>
                <a:ext cx="895350" cy="55245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6282ED5-F12D-F0C8-64DD-2D5A9B40916E}"/>
                  </a:ext>
                </a:extLst>
              </p:cNvPr>
              <p:cNvSpPr txBox="1"/>
              <p:nvPr/>
            </p:nvSpPr>
            <p:spPr>
              <a:xfrm>
                <a:off x="328060" y="784054"/>
                <a:ext cx="677380" cy="2035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bg1">
                        <a:lumMod val="50000"/>
                      </a:schemeClr>
                    </a:solidFill>
                  </a:rPr>
                  <a:t>Icon</a:t>
                </a:r>
                <a:endParaRPr lang="ko-KR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AA58014C-661F-FC4A-8AF8-B5706261D0FE}"/>
                </a:ext>
              </a:extLst>
            </p:cNvPr>
            <p:cNvGrpSpPr/>
            <p:nvPr/>
          </p:nvGrpSpPr>
          <p:grpSpPr>
            <a:xfrm>
              <a:off x="7651529" y="5106135"/>
              <a:ext cx="904876" cy="818987"/>
              <a:chOff x="219075" y="609600"/>
              <a:chExt cx="895350" cy="552450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566BDAC5-1AC9-6F5B-24CF-22A7BF087728}"/>
                  </a:ext>
                </a:extLst>
              </p:cNvPr>
              <p:cNvSpPr/>
              <p:nvPr/>
            </p:nvSpPr>
            <p:spPr>
              <a:xfrm>
                <a:off x="219075" y="609600"/>
                <a:ext cx="895350" cy="5524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C81A29EF-DDFD-67FF-4BF6-94A76FCA60D2}"/>
                  </a:ext>
                </a:extLst>
              </p:cNvPr>
              <p:cNvCxnSpPr/>
              <p:nvPr/>
            </p:nvCxnSpPr>
            <p:spPr>
              <a:xfrm flipV="1">
                <a:off x="219075" y="609600"/>
                <a:ext cx="895350" cy="55245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275E19A2-F03C-6D0F-79FA-CFB240917E37}"/>
                  </a:ext>
                </a:extLst>
              </p:cNvPr>
              <p:cNvCxnSpPr/>
              <p:nvPr/>
            </p:nvCxnSpPr>
            <p:spPr>
              <a:xfrm>
                <a:off x="219075" y="609600"/>
                <a:ext cx="895350" cy="55245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961E41F-12DE-DCDF-4C12-4F794016ED1A}"/>
                  </a:ext>
                </a:extLst>
              </p:cNvPr>
              <p:cNvSpPr txBox="1"/>
              <p:nvPr/>
            </p:nvSpPr>
            <p:spPr>
              <a:xfrm>
                <a:off x="328060" y="784054"/>
                <a:ext cx="677380" cy="2035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bg1">
                        <a:lumMod val="50000"/>
                      </a:schemeClr>
                    </a:solidFill>
                  </a:rPr>
                  <a:t>Icon</a:t>
                </a:r>
                <a:endParaRPr lang="ko-KR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1DE484C-D459-5512-3CC1-2AAE90AE0C36}"/>
                </a:ext>
              </a:extLst>
            </p:cNvPr>
            <p:cNvSpPr txBox="1"/>
            <p:nvPr/>
          </p:nvSpPr>
          <p:spPr>
            <a:xfrm>
              <a:off x="4996715" y="2212493"/>
              <a:ext cx="449969" cy="289441"/>
            </a:xfrm>
            <a:prstGeom prst="roundRect">
              <a:avLst/>
            </a:prstGeom>
            <a:solidFill>
              <a:srgbClr val="FF0000">
                <a:alpha val="70000"/>
              </a:srgb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C5F68925-50E0-0855-FA2F-6AFE4DA707BB}"/>
              </a:ext>
            </a:extLst>
          </p:cNvPr>
          <p:cNvGraphicFramePr>
            <a:graphicFrameLocks noGrp="1"/>
          </p:cNvGraphicFramePr>
          <p:nvPr/>
        </p:nvGraphicFramePr>
        <p:xfrm>
          <a:off x="9448207" y="475172"/>
          <a:ext cx="2642979" cy="1710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91">
                  <a:extLst>
                    <a:ext uri="{9D8B030D-6E8A-4147-A177-3AD203B41FA5}">
                      <a16:colId xmlns:a16="http://schemas.microsoft.com/office/drawing/2014/main" val="3206134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197686046"/>
                    </a:ext>
                  </a:extLst>
                </a:gridCol>
                <a:gridCol w="1494848">
                  <a:extLst>
                    <a:ext uri="{9D8B030D-6E8A-4147-A177-3AD203B41FA5}">
                      <a16:colId xmlns:a16="http://schemas.microsoft.com/office/drawing/2014/main" val="936794972"/>
                    </a:ext>
                  </a:extLst>
                </a:gridCol>
              </a:tblGrid>
              <a:tr h="3698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9796770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제목 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관련 이미지 배경과 서비스 이름을 출력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4213374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혼잡지표 </a:t>
                      </a:r>
                      <a:b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서비스 기능 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혼잡지표 서비스 기능에 대한 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450162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자세히 보기</a:t>
                      </a:r>
                      <a:b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혼잡지표 시각화 페이지로 이동하는 버튼 삽입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313187"/>
                  </a:ext>
                </a:extLst>
              </a:tr>
            </a:tbl>
          </a:graphicData>
        </a:graphic>
      </p:graphicFrame>
      <p:grpSp>
        <p:nvGrpSpPr>
          <p:cNvPr id="33" name="그룹 32">
            <a:extLst>
              <a:ext uri="{FF2B5EF4-FFF2-40B4-BE49-F238E27FC236}">
                <a16:creationId xmlns:a16="http://schemas.microsoft.com/office/drawing/2014/main" id="{F747AEB7-8A74-26D6-EE70-7386EBB51880}"/>
              </a:ext>
            </a:extLst>
          </p:cNvPr>
          <p:cNvGrpSpPr/>
          <p:nvPr/>
        </p:nvGrpSpPr>
        <p:grpSpPr>
          <a:xfrm>
            <a:off x="116233" y="1151288"/>
            <a:ext cx="9327436" cy="982097"/>
            <a:chOff x="116233" y="1151288"/>
            <a:chExt cx="9327436" cy="98209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A318DE4-CCC4-AD85-0BC2-769608B2A4AA}"/>
                </a:ext>
              </a:extLst>
            </p:cNvPr>
            <p:cNvSpPr txBox="1"/>
            <p:nvPr/>
          </p:nvSpPr>
          <p:spPr>
            <a:xfrm>
              <a:off x="3406623" y="1509921"/>
              <a:ext cx="449969" cy="289441"/>
            </a:xfrm>
            <a:prstGeom prst="roundRect">
              <a:avLst/>
            </a:prstGeom>
            <a:solidFill>
              <a:srgbClr val="FF0000">
                <a:alpha val="70000"/>
              </a:srgb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1406A00-6CBA-1D53-68CB-B0CAF0ED4D75}"/>
                </a:ext>
              </a:extLst>
            </p:cNvPr>
            <p:cNvSpPr txBox="1"/>
            <p:nvPr/>
          </p:nvSpPr>
          <p:spPr>
            <a:xfrm>
              <a:off x="116233" y="1151288"/>
              <a:ext cx="9320514" cy="9820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b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</a:br>
              <a:b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</a:br>
              <a:b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</a:br>
              <a:b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</a:b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혼잡지표 분석</a:t>
              </a: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B310B38-7A1B-CC97-D109-CF74AD845A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149" y="1164124"/>
              <a:ext cx="9305598" cy="95818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D39C8C7-820B-523F-EB80-6867524AF489}"/>
                </a:ext>
              </a:extLst>
            </p:cNvPr>
            <p:cNvCxnSpPr>
              <a:cxnSpLocks/>
            </p:cNvCxnSpPr>
            <p:nvPr/>
          </p:nvCxnSpPr>
          <p:spPr>
            <a:xfrm>
              <a:off x="116233" y="1151288"/>
              <a:ext cx="9327436" cy="98209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18219C-CCDE-EA4B-3F52-445A644B83E4}"/>
                </a:ext>
              </a:extLst>
            </p:cNvPr>
            <p:cNvSpPr txBox="1"/>
            <p:nvPr/>
          </p:nvSpPr>
          <p:spPr>
            <a:xfrm>
              <a:off x="3649248" y="1456487"/>
              <a:ext cx="2269400" cy="371192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>
                      <a:lumMod val="50000"/>
                    </a:schemeClr>
                  </a:solidFill>
                </a:rPr>
                <a:t>Image</a:t>
              </a:r>
              <a:endParaRPr lang="ko-KR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CD4A154-25E2-7FF2-4F40-179238265F8F}"/>
                </a:ext>
              </a:extLst>
            </p:cNvPr>
            <p:cNvSpPr txBox="1"/>
            <p:nvPr/>
          </p:nvSpPr>
          <p:spPr>
            <a:xfrm>
              <a:off x="3856592" y="1522399"/>
              <a:ext cx="449969" cy="289441"/>
            </a:xfrm>
            <a:prstGeom prst="roundRect">
              <a:avLst/>
            </a:prstGeom>
            <a:solidFill>
              <a:srgbClr val="FF0000">
                <a:alpha val="70000"/>
              </a:srgb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73D84B6-1A59-25D3-C12F-9ABE1A0ED23F}"/>
              </a:ext>
            </a:extLst>
          </p:cNvPr>
          <p:cNvGrpSpPr/>
          <p:nvPr/>
        </p:nvGrpSpPr>
        <p:grpSpPr>
          <a:xfrm>
            <a:off x="1055285" y="3402326"/>
            <a:ext cx="2979291" cy="1463466"/>
            <a:chOff x="1102285" y="2943089"/>
            <a:chExt cx="2979291" cy="1463466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42CF0CB-E0B3-5C03-3D2B-D5AB59687E8C}"/>
                </a:ext>
              </a:extLst>
            </p:cNvPr>
            <p:cNvSpPr txBox="1"/>
            <p:nvPr/>
          </p:nvSpPr>
          <p:spPr>
            <a:xfrm>
              <a:off x="1102285" y="2943089"/>
              <a:ext cx="28600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/>
                <a:t>교통혼잡지수란</a:t>
              </a:r>
              <a:r>
                <a:rPr lang="en-US" altLang="ko-KR" sz="2800" b="1" dirty="0"/>
                <a:t>?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21AABFC-57AD-F8B6-31C6-C09869BD18CC}"/>
                </a:ext>
              </a:extLst>
            </p:cNvPr>
            <p:cNvSpPr txBox="1"/>
            <p:nvPr/>
          </p:nvSpPr>
          <p:spPr>
            <a:xfrm>
              <a:off x="3112255" y="4144945"/>
              <a:ext cx="9693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u="sng" dirty="0"/>
                <a:t>자세히 보기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B50847-6D2C-EDC3-058C-FAC3353FF6C1}"/>
                </a:ext>
              </a:extLst>
            </p:cNvPr>
            <p:cNvSpPr txBox="1"/>
            <p:nvPr/>
          </p:nvSpPr>
          <p:spPr>
            <a:xfrm>
              <a:off x="2709498" y="4115832"/>
              <a:ext cx="449969" cy="289441"/>
            </a:xfrm>
            <a:prstGeom prst="roundRect">
              <a:avLst/>
            </a:prstGeom>
            <a:solidFill>
              <a:srgbClr val="FF0000">
                <a:alpha val="70000"/>
              </a:srgb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5664E30-539E-75E1-E088-B159481BCBE2}"/>
                </a:ext>
              </a:extLst>
            </p:cNvPr>
            <p:cNvSpPr txBox="1"/>
            <p:nvPr/>
          </p:nvSpPr>
          <p:spPr>
            <a:xfrm>
              <a:off x="1102285" y="3582856"/>
              <a:ext cx="27543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도로의</a:t>
              </a:r>
              <a:r>
                <a:rPr lang="en-US" altLang="ko-KR" sz="1400" b="1" dirty="0"/>
                <a:t> </a:t>
              </a:r>
              <a:r>
                <a:rPr lang="ko-KR" altLang="en-US" sz="1400" b="1" dirty="0"/>
                <a:t>교통상황이 얼마만큼 혼잡한가를 알려주는 지표</a:t>
              </a:r>
              <a:endParaRPr lang="en-US" altLang="ko-KR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39172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D745CBE-79C9-2772-C502-B872ACE97C33}"/>
              </a:ext>
            </a:extLst>
          </p:cNvPr>
          <p:cNvGrpSpPr/>
          <p:nvPr/>
        </p:nvGrpSpPr>
        <p:grpSpPr>
          <a:xfrm>
            <a:off x="102966" y="1151563"/>
            <a:ext cx="9338319" cy="5598433"/>
            <a:chOff x="219075" y="609600"/>
            <a:chExt cx="895350" cy="5524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59A1CFE-FAFF-C646-AA1F-C9F3202407E9}"/>
                </a:ext>
              </a:extLst>
            </p:cNvPr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5B48809F-7381-C973-3EB6-CA93314CAAA4}"/>
                </a:ext>
              </a:extLst>
            </p:cNvPr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2142809-4E0C-6B9E-B428-5C4507068604}"/>
                </a:ext>
              </a:extLst>
            </p:cNvPr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9D38BDA-B0CD-AA5B-A676-E205CBFC9FE4}"/>
                </a:ext>
              </a:extLst>
            </p:cNvPr>
            <p:cNvSpPr txBox="1"/>
            <p:nvPr/>
          </p:nvSpPr>
          <p:spPr>
            <a:xfrm>
              <a:off x="328060" y="847908"/>
              <a:ext cx="677380" cy="7583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>
                      <a:lumMod val="50000"/>
                    </a:schemeClr>
                  </a:solidFill>
                </a:rPr>
                <a:t>Image</a:t>
              </a:r>
              <a:endParaRPr lang="ko-KR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105350" y="475164"/>
            <a:ext cx="9338319" cy="62877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9CAC93-22CB-CD51-1670-C8B5E9DFA487}"/>
              </a:ext>
            </a:extLst>
          </p:cNvPr>
          <p:cNvSpPr/>
          <p:nvPr/>
        </p:nvSpPr>
        <p:spPr>
          <a:xfrm>
            <a:off x="107735" y="104328"/>
            <a:ext cx="11976529" cy="665854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D207260-6D32-440B-A626-00BA1592B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689588"/>
              </p:ext>
            </p:extLst>
          </p:nvPr>
        </p:nvGraphicFramePr>
        <p:xfrm>
          <a:off x="107734" y="104328"/>
          <a:ext cx="119765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81">
                  <a:extLst>
                    <a:ext uri="{9D8B030D-6E8A-4147-A177-3AD203B41FA5}">
                      <a16:colId xmlns:a16="http://schemas.microsoft.com/office/drawing/2014/main" val="2499557349"/>
                    </a:ext>
                  </a:extLst>
                </a:gridCol>
                <a:gridCol w="3895626">
                  <a:extLst>
                    <a:ext uri="{9D8B030D-6E8A-4147-A177-3AD203B41FA5}">
                      <a16:colId xmlns:a16="http://schemas.microsoft.com/office/drawing/2014/main" val="245925420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391995370"/>
                    </a:ext>
                  </a:extLst>
                </a:gridCol>
                <a:gridCol w="1655207">
                  <a:extLst>
                    <a:ext uri="{9D8B030D-6E8A-4147-A177-3AD203B41FA5}">
                      <a16:colId xmlns:a16="http://schemas.microsoft.com/office/drawing/2014/main" val="2705291337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1113513454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val="3685823601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4294249456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val="182235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교통혼잡지표 메인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페이지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–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중단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2024.07.26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박민후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전세계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62982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D8B87-D024-AA49-3DE5-3E003D352C7C}"/>
              </a:ext>
            </a:extLst>
          </p:cNvPr>
          <p:cNvSpPr txBox="1"/>
          <p:nvPr/>
        </p:nvSpPr>
        <p:spPr>
          <a:xfrm>
            <a:off x="105350" y="475164"/>
            <a:ext cx="9338319" cy="676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ea typeface="Noto Sans KR" panose="020B0200000000000000" pitchFamily="50" charset="-127"/>
              </a:rPr>
              <a:t>Header</a:t>
            </a:r>
            <a:endParaRPr lang="ko-KR" altLang="en-US" sz="1200" dirty="0">
              <a:ea typeface="Noto Sans KR" panose="020B0200000000000000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C1DAFE8-3600-6266-1A4F-AF8178B2AAE4}"/>
              </a:ext>
            </a:extLst>
          </p:cNvPr>
          <p:cNvGrpSpPr/>
          <p:nvPr/>
        </p:nvGrpSpPr>
        <p:grpSpPr>
          <a:xfrm>
            <a:off x="3486793" y="4984818"/>
            <a:ext cx="2570664" cy="1080000"/>
            <a:chOff x="3644362" y="4793912"/>
            <a:chExt cx="2570664" cy="108000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16DDD2A-F1AD-A5A0-D43B-26CCDF2FA728}"/>
                </a:ext>
              </a:extLst>
            </p:cNvPr>
            <p:cNvSpPr/>
            <p:nvPr/>
          </p:nvSpPr>
          <p:spPr>
            <a:xfrm>
              <a:off x="3644362" y="4793912"/>
              <a:ext cx="1080000" cy="10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필요성</a:t>
              </a: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A09890B-B8FB-B8CE-CACC-C07AF356D2F8}"/>
                </a:ext>
              </a:extLst>
            </p:cNvPr>
            <p:cNvSpPr/>
            <p:nvPr/>
          </p:nvSpPr>
          <p:spPr>
            <a:xfrm>
              <a:off x="5135026" y="4793912"/>
              <a:ext cx="1080000" cy="10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>
                  <a:solidFill>
                    <a:schemeClr val="tx1"/>
                  </a:solidFill>
                </a:rPr>
                <a:t>기대효과</a:t>
              </a:r>
              <a:endParaRPr lang="en-US" altLang="ko-KR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1817440-03D7-FD72-8214-10B19FC88F34}"/>
              </a:ext>
            </a:extLst>
          </p:cNvPr>
          <p:cNvSpPr txBox="1"/>
          <p:nvPr/>
        </p:nvSpPr>
        <p:spPr>
          <a:xfrm>
            <a:off x="4547140" y="4738985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C16B846-5AAB-F1B2-CAB3-23259FC9DF28}"/>
              </a:ext>
            </a:extLst>
          </p:cNvPr>
          <p:cNvGrpSpPr/>
          <p:nvPr/>
        </p:nvGrpSpPr>
        <p:grpSpPr>
          <a:xfrm>
            <a:off x="2282032" y="1480027"/>
            <a:ext cx="4984955" cy="2012731"/>
            <a:chOff x="2282032" y="2257211"/>
            <a:chExt cx="4984955" cy="2012731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E084D7D-8F5F-5BEB-8566-95761B9D8684}"/>
                </a:ext>
              </a:extLst>
            </p:cNvPr>
            <p:cNvSpPr/>
            <p:nvPr/>
          </p:nvSpPr>
          <p:spPr>
            <a:xfrm>
              <a:off x="2282032" y="2257211"/>
              <a:ext cx="4984955" cy="2012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6C3D5F4-D1A5-A467-F123-23CB4124812B}"/>
                </a:ext>
              </a:extLst>
            </p:cNvPr>
            <p:cNvSpPr txBox="1"/>
            <p:nvPr/>
          </p:nvSpPr>
          <p:spPr>
            <a:xfrm>
              <a:off x="2656315" y="3247433"/>
              <a:ext cx="4255362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도로의 과포화 상태를 파악하여 관리할 수 있는 </a:t>
              </a:r>
              <a:b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</a:br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혼잡 지표 개발이 중요하고 스마트시티의 교통 부분에 기여할 수 있다</a:t>
              </a:r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ko-KR" alt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31A68B3-2DC2-6A8C-253D-4CE38935B9C3}"/>
                </a:ext>
              </a:extLst>
            </p:cNvPr>
            <p:cNvSpPr txBox="1"/>
            <p:nvPr/>
          </p:nvSpPr>
          <p:spPr>
            <a:xfrm>
              <a:off x="4141183" y="2668525"/>
              <a:ext cx="126188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/>
                <a:t>필요성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7F5B9E-194E-CAC0-E7FC-7E88F1085737}"/>
                </a:ext>
              </a:extLst>
            </p:cNvPr>
            <p:cNvSpPr txBox="1"/>
            <p:nvPr/>
          </p:nvSpPr>
          <p:spPr>
            <a:xfrm>
              <a:off x="4559012" y="2315701"/>
              <a:ext cx="449969" cy="289441"/>
            </a:xfrm>
            <a:prstGeom prst="roundRect">
              <a:avLst/>
            </a:prstGeom>
            <a:solidFill>
              <a:srgbClr val="FF0000">
                <a:alpha val="70000"/>
              </a:srgb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AF70689-0032-3C57-E8C6-0C2E654684C1}"/>
              </a:ext>
            </a:extLst>
          </p:cNvPr>
          <p:cNvGraphicFramePr>
            <a:graphicFrameLocks noGrp="1"/>
          </p:cNvGraphicFramePr>
          <p:nvPr/>
        </p:nvGraphicFramePr>
        <p:xfrm>
          <a:off x="9443669" y="475163"/>
          <a:ext cx="2639332" cy="1313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332">
                  <a:extLst>
                    <a:ext uri="{9D8B030D-6E8A-4147-A177-3AD203B41FA5}">
                      <a16:colId xmlns:a16="http://schemas.microsoft.com/office/drawing/2014/main" val="3972030599"/>
                    </a:ext>
                  </a:extLst>
                </a:gridCol>
                <a:gridCol w="814215">
                  <a:extLst>
                    <a:ext uri="{9D8B030D-6E8A-4147-A177-3AD203B41FA5}">
                      <a16:colId xmlns:a16="http://schemas.microsoft.com/office/drawing/2014/main" val="2416237192"/>
                    </a:ext>
                  </a:extLst>
                </a:gridCol>
                <a:gridCol w="1492785">
                  <a:extLst>
                    <a:ext uri="{9D8B030D-6E8A-4147-A177-3AD203B41FA5}">
                      <a16:colId xmlns:a16="http://schemas.microsoft.com/office/drawing/2014/main" val="1034470745"/>
                    </a:ext>
                  </a:extLst>
                </a:gridCol>
              </a:tblGrid>
              <a:tr h="36846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</a:p>
                  </a:txBody>
                  <a:tcPr marL="100584" marR="10058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91644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항목 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버튼 클릭 시 단어에 맞는 배경 이미지와 설명문 변화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4298788"/>
                  </a:ext>
                </a:extLst>
              </a:tr>
              <a:tr h="36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해당 버튼의 제목에 맞는 내용의 설명문을 출력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519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130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1362</Words>
  <Application>Microsoft Office PowerPoint</Application>
  <PresentationFormat>와이드스크린</PresentationFormat>
  <Paragraphs>478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Noto Sans KR</vt:lpstr>
      <vt:lpstr>Noto Sans KR Medium</vt:lpstr>
      <vt:lpstr>Noto Sans KR SemiBold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Minhoo Pak</dc:creator>
  <cp:lastModifiedBy>세계 전</cp:lastModifiedBy>
  <cp:revision>47</cp:revision>
  <dcterms:created xsi:type="dcterms:W3CDTF">2024-07-10T06:30:07Z</dcterms:created>
  <dcterms:modified xsi:type="dcterms:W3CDTF">2024-07-26T12:03:10Z</dcterms:modified>
</cp:coreProperties>
</file>