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8" r:id="rId6"/>
    <p:sldId id="263" r:id="rId7"/>
    <p:sldId id="269" r:id="rId8"/>
    <p:sldId id="270" r:id="rId9"/>
    <p:sldId id="271" r:id="rId10"/>
    <p:sldId id="266" r:id="rId11"/>
  </p:sldIdLst>
  <p:sldSz cx="18288000" cy="10287000"/>
  <p:notesSz cx="6858000" cy="9144000"/>
  <p:embeddedFontLst>
    <p:embeddedFont>
      <p:font typeface="Noto Sans KR" panose="020B0200000000000000" pitchFamily="50" charset="-127"/>
      <p:regular r:id="rId12"/>
      <p:bold r:id="rId13"/>
    </p:embeddedFont>
    <p:embeddedFont>
      <p:font typeface="Noto Sans KR ExtraBold" panose="020B0200000000000000" pitchFamily="50" charset="-127"/>
      <p:bold r:id="rId14"/>
    </p:embeddedFont>
    <p:embeddedFont>
      <p:font typeface="Noto Sans KR Light" panose="020B0200000000000000" pitchFamily="50" charset="-127"/>
      <p:regular r:id="rId15"/>
    </p:embeddedFont>
    <p:embeddedFont>
      <p:font typeface="Noto Sans KR Medium" panose="020B0200000000000000" pitchFamily="50" charset="-127"/>
      <p:regular r:id="rId16"/>
    </p:embeddedFont>
    <p:embeddedFont>
      <p:font typeface="Noto Sans KR SemiBold" panose="020B0200000000000000" pitchFamily="50" charset="-127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65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200000000000000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200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200000000000000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Noto Sans KR" panose="020B0200000000000000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oto Sans KR" panose="020B0200000000000000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oto Sans KR" panose="020B0200000000000000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oto Sans KR" panose="020B0200000000000000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oto Sans KR" panose="020B0200000000000000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91411" y="2014630"/>
            <a:ext cx="11505178" cy="3128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rgbClr val="203858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7200" b="1" dirty="0">
                <a:solidFill>
                  <a:srgbClr val="203858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산업 발전을 위한 정부 정책 </a:t>
            </a:r>
            <a:br>
              <a:rPr lang="en-US" altLang="ko-KR" sz="7200" b="1" dirty="0">
                <a:solidFill>
                  <a:srgbClr val="203858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</a:br>
            <a:r>
              <a:rPr lang="ko-KR" altLang="en-US" sz="7200" b="1" dirty="0">
                <a:solidFill>
                  <a:srgbClr val="203858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유의성 평가 및 예측 서비스</a:t>
            </a:r>
            <a:endParaRPr lang="en-US" sz="7200" b="1" dirty="0">
              <a:solidFill>
                <a:srgbClr val="203858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974909" y="7021069"/>
            <a:ext cx="6338182" cy="865631"/>
            <a:chOff x="0" y="0"/>
            <a:chExt cx="1669315" cy="227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315" cy="227985"/>
            </a:xfrm>
            <a:custGeom>
              <a:avLst/>
              <a:gdLst/>
              <a:ahLst/>
              <a:cxnLst/>
              <a:rect l="l" t="t" r="r" b="b"/>
              <a:pathLst>
                <a:path w="1669315" h="227985">
                  <a:moveTo>
                    <a:pt x="0" y="0"/>
                  </a:moveTo>
                  <a:lnTo>
                    <a:pt x="1669315" y="0"/>
                  </a:lnTo>
                  <a:lnTo>
                    <a:pt x="1669315" y="227985"/>
                  </a:lnTo>
                  <a:lnTo>
                    <a:pt x="0" y="227985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1669315" cy="342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82723" y="7156975"/>
            <a:ext cx="5322554" cy="593817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5172"/>
              </a:lnSpc>
            </a:pPr>
            <a:r>
              <a:rPr lang="ko-KR" altLang="en-US" sz="3060" dirty="0" err="1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박상도</a:t>
            </a:r>
            <a:r>
              <a:rPr lang="en-US" altLang="ko-KR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박민후</a:t>
            </a:r>
            <a:r>
              <a:rPr lang="en-US" altLang="ko-KR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전세계</a:t>
            </a:r>
            <a:r>
              <a:rPr lang="en-US" altLang="ko-KR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3060" dirty="0">
                <a:solidFill>
                  <a:srgbClr val="F6F5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한창민</a:t>
            </a:r>
            <a:endParaRPr lang="en-US" sz="3060" dirty="0">
              <a:solidFill>
                <a:srgbClr val="F6F5F5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883047" y="6712463"/>
            <a:ext cx="2173285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AD29AA2E-1D4D-26C5-9913-091F67203DE6}"/>
              </a:ext>
            </a:extLst>
          </p:cNvPr>
          <p:cNvGrpSpPr/>
          <p:nvPr/>
        </p:nvGrpSpPr>
        <p:grpSpPr>
          <a:xfrm>
            <a:off x="14034978" y="5503636"/>
            <a:ext cx="3886200" cy="1551461"/>
            <a:chOff x="0" y="0"/>
            <a:chExt cx="823240" cy="763251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B657EDC-59C9-D058-CB53-9536F00F33DA}"/>
                </a:ext>
              </a:extLst>
            </p:cNvPr>
            <p:cNvSpPr/>
            <p:nvPr/>
          </p:nvSpPr>
          <p:spPr>
            <a:xfrm>
              <a:off x="0" y="0"/>
              <a:ext cx="823240" cy="763251"/>
            </a:xfrm>
            <a:custGeom>
              <a:avLst/>
              <a:gdLst/>
              <a:ahLst/>
              <a:cxnLst/>
              <a:rect l="l" t="t" r="r" b="b"/>
              <a:pathLst>
                <a:path w="823240" h="763251">
                  <a:moveTo>
                    <a:pt x="106504" y="0"/>
                  </a:moveTo>
                  <a:lnTo>
                    <a:pt x="716736" y="0"/>
                  </a:lnTo>
                  <a:cubicBezTo>
                    <a:pt x="775556" y="0"/>
                    <a:pt x="823240" y="47683"/>
                    <a:pt x="823240" y="106504"/>
                  </a:cubicBezTo>
                  <a:lnTo>
                    <a:pt x="823240" y="656747"/>
                  </a:lnTo>
                  <a:cubicBezTo>
                    <a:pt x="823240" y="684994"/>
                    <a:pt x="812019" y="712083"/>
                    <a:pt x="792045" y="732057"/>
                  </a:cubicBezTo>
                  <a:cubicBezTo>
                    <a:pt x="772072" y="752030"/>
                    <a:pt x="744982" y="763251"/>
                    <a:pt x="716736" y="763251"/>
                  </a:cubicBezTo>
                  <a:lnTo>
                    <a:pt x="106504" y="763251"/>
                  </a:lnTo>
                  <a:cubicBezTo>
                    <a:pt x="78257" y="763251"/>
                    <a:pt x="51168" y="752030"/>
                    <a:pt x="31194" y="732057"/>
                  </a:cubicBezTo>
                  <a:cubicBezTo>
                    <a:pt x="11221" y="712083"/>
                    <a:pt x="0" y="684994"/>
                    <a:pt x="0" y="656747"/>
                  </a:cubicBezTo>
                  <a:lnTo>
                    <a:pt x="0" y="106504"/>
                  </a:lnTo>
                  <a:cubicBezTo>
                    <a:pt x="0" y="78257"/>
                    <a:pt x="11221" y="51168"/>
                    <a:pt x="31194" y="31194"/>
                  </a:cubicBezTo>
                  <a:cubicBezTo>
                    <a:pt x="51168" y="11221"/>
                    <a:pt x="78257" y="0"/>
                    <a:pt x="1065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54B36E74-F9AB-E02C-0579-865F038AB05B}"/>
                </a:ext>
              </a:extLst>
            </p:cNvPr>
            <p:cNvSpPr txBox="1"/>
            <p:nvPr/>
          </p:nvSpPr>
          <p:spPr>
            <a:xfrm>
              <a:off x="0" y="-114300"/>
              <a:ext cx="823240" cy="877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33" name="TextBox 20">
            <a:extLst>
              <a:ext uri="{FF2B5EF4-FFF2-40B4-BE49-F238E27FC236}">
                <a16:creationId xmlns:a16="http://schemas.microsoft.com/office/drawing/2014/main" id="{D622EDED-7173-68DB-6862-0AD59EA8C39C}"/>
              </a:ext>
            </a:extLst>
          </p:cNvPr>
          <p:cNvSpPr txBox="1"/>
          <p:nvPr/>
        </p:nvSpPr>
        <p:spPr>
          <a:xfrm>
            <a:off x="14192501" y="5878789"/>
            <a:ext cx="3559071" cy="64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안정화 시기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</a:t>
            </a:r>
            <a:endParaRPr lang="en-US" sz="3331" b="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35" name="AutoShape 10">
            <a:extLst>
              <a:ext uri="{FF2B5EF4-FFF2-40B4-BE49-F238E27FC236}">
                <a16:creationId xmlns:a16="http://schemas.microsoft.com/office/drawing/2014/main" id="{D9B40F70-7656-B89B-2C5E-37A8298D778C}"/>
              </a:ext>
            </a:extLst>
          </p:cNvPr>
          <p:cNvSpPr/>
          <p:nvPr/>
        </p:nvSpPr>
        <p:spPr>
          <a:xfrm>
            <a:off x="11623678" y="3598961"/>
            <a:ext cx="2399216" cy="2680406"/>
          </a:xfrm>
          <a:prstGeom prst="line">
            <a:avLst/>
          </a:prstGeom>
          <a:ln w="19050" cap="flat">
            <a:solidFill>
              <a:srgbClr val="2038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sp>
        <p:nvSpPr>
          <p:cNvPr id="36" name="AutoShape 10">
            <a:extLst>
              <a:ext uri="{FF2B5EF4-FFF2-40B4-BE49-F238E27FC236}">
                <a16:creationId xmlns:a16="http://schemas.microsoft.com/office/drawing/2014/main" id="{F6B77067-4F3B-B5A5-715E-3FCE09AA807A}"/>
              </a:ext>
            </a:extLst>
          </p:cNvPr>
          <p:cNvSpPr/>
          <p:nvPr/>
        </p:nvSpPr>
        <p:spPr>
          <a:xfrm>
            <a:off x="11623678" y="6279366"/>
            <a:ext cx="2399216" cy="13487"/>
          </a:xfrm>
          <a:prstGeom prst="line">
            <a:avLst/>
          </a:prstGeom>
          <a:ln w="19050" cap="flat">
            <a:solidFill>
              <a:srgbClr val="2038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sp>
        <p:nvSpPr>
          <p:cNvPr id="47" name="AutoShape 10">
            <a:extLst>
              <a:ext uri="{FF2B5EF4-FFF2-40B4-BE49-F238E27FC236}">
                <a16:creationId xmlns:a16="http://schemas.microsoft.com/office/drawing/2014/main" id="{C2AEE734-C31A-1B63-ADBE-74510D228F09}"/>
              </a:ext>
            </a:extLst>
          </p:cNvPr>
          <p:cNvSpPr/>
          <p:nvPr/>
        </p:nvSpPr>
        <p:spPr>
          <a:xfrm flipV="1">
            <a:off x="11623678" y="6292854"/>
            <a:ext cx="2399217" cy="2565955"/>
          </a:xfrm>
          <a:prstGeom prst="line">
            <a:avLst/>
          </a:prstGeom>
          <a:ln w="19050" cap="flat">
            <a:solidFill>
              <a:srgbClr val="2038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F9649532-6D67-E892-E2F7-ABA4E04B0526}"/>
              </a:ext>
            </a:extLst>
          </p:cNvPr>
          <p:cNvSpPr/>
          <p:nvPr/>
        </p:nvSpPr>
        <p:spPr>
          <a:xfrm rot="5400000">
            <a:off x="4658893" y="5812004"/>
            <a:ext cx="6315139" cy="933393"/>
          </a:xfrm>
          <a:prstGeom prst="triangle">
            <a:avLst/>
          </a:prstGeom>
          <a:solidFill>
            <a:srgbClr val="203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92024220-BAB6-D8BC-E342-BD7B6B667BBA}"/>
              </a:ext>
            </a:extLst>
          </p:cNvPr>
          <p:cNvSpPr txBox="1"/>
          <p:nvPr/>
        </p:nvSpPr>
        <p:spPr>
          <a:xfrm>
            <a:off x="701560" y="5833356"/>
            <a:ext cx="6220099" cy="197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해외 사례</a:t>
            </a:r>
            <a:endParaRPr lang="en-US" altLang="ko-KR" sz="2800" b="1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미국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– AI R&amp;D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투자 정책의 법안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EU – AI Act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를 통해 고위험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시스템 규제 강화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일본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–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규제 </a:t>
            </a:r>
            <a:r>
              <a:rPr lang="ko-KR" altLang="en-US" sz="2000" dirty="0" err="1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샌드박스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운영하며 법적 프레임워크 구축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2E6FF71C-5925-D8EA-073E-87C89459C9C2}"/>
              </a:ext>
            </a:extLst>
          </p:cNvPr>
          <p:cNvSpPr txBox="1"/>
          <p:nvPr/>
        </p:nvSpPr>
        <p:spPr>
          <a:xfrm>
            <a:off x="701559" y="2363987"/>
            <a:ext cx="6220099" cy="336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사용 데이터</a:t>
            </a:r>
            <a:endParaRPr lang="en-US" altLang="ko-KR" sz="2800" b="1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주요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관련 법안이 통과되고 시행되는 시기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정부의 장기적인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전략과 계획이 수립되고 이행되는 시기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정부의 예산 배정 및 집행 상황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관련 </a:t>
            </a:r>
            <a:r>
              <a:rPr lang="ko-KR" altLang="en-US" sz="2000" dirty="0" err="1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스타트업의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수와 이들의 성장 지표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에 관한 신뢰도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0185345B-AA82-3508-8521-4CA8985B8394}"/>
              </a:ext>
            </a:extLst>
          </p:cNvPr>
          <p:cNvSpPr txBox="1"/>
          <p:nvPr/>
        </p:nvSpPr>
        <p:spPr>
          <a:xfrm>
            <a:off x="701560" y="8043156"/>
            <a:ext cx="6220099" cy="197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과거 사례</a:t>
            </a:r>
            <a:endParaRPr lang="en-US" altLang="ko-KR" sz="2800" b="1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미국의 </a:t>
            </a:r>
            <a:r>
              <a:rPr lang="ko-KR" altLang="en-US" sz="2000" dirty="0" err="1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드론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규제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EU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의 데이터 보호규제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(GDPR)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일본의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자율주행차 규제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066262" y="5100440"/>
            <a:ext cx="3125738" cy="2356522"/>
            <a:chOff x="0" y="0"/>
            <a:chExt cx="823240" cy="763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240" cy="763251"/>
            </a:xfrm>
            <a:custGeom>
              <a:avLst/>
              <a:gdLst/>
              <a:ahLst/>
              <a:cxnLst/>
              <a:rect l="l" t="t" r="r" b="b"/>
              <a:pathLst>
                <a:path w="823240" h="763251">
                  <a:moveTo>
                    <a:pt x="106504" y="0"/>
                  </a:moveTo>
                  <a:lnTo>
                    <a:pt x="716736" y="0"/>
                  </a:lnTo>
                  <a:cubicBezTo>
                    <a:pt x="775556" y="0"/>
                    <a:pt x="823240" y="47683"/>
                    <a:pt x="823240" y="106504"/>
                  </a:cubicBezTo>
                  <a:lnTo>
                    <a:pt x="823240" y="656747"/>
                  </a:lnTo>
                  <a:cubicBezTo>
                    <a:pt x="823240" y="684994"/>
                    <a:pt x="812019" y="712083"/>
                    <a:pt x="792045" y="732057"/>
                  </a:cubicBezTo>
                  <a:cubicBezTo>
                    <a:pt x="772072" y="752030"/>
                    <a:pt x="744982" y="763251"/>
                    <a:pt x="716736" y="763251"/>
                  </a:cubicBezTo>
                  <a:lnTo>
                    <a:pt x="106504" y="763251"/>
                  </a:lnTo>
                  <a:cubicBezTo>
                    <a:pt x="78257" y="763251"/>
                    <a:pt x="51168" y="752030"/>
                    <a:pt x="31194" y="732057"/>
                  </a:cubicBezTo>
                  <a:cubicBezTo>
                    <a:pt x="11221" y="712083"/>
                    <a:pt x="0" y="684994"/>
                    <a:pt x="0" y="656747"/>
                  </a:cubicBezTo>
                  <a:lnTo>
                    <a:pt x="0" y="106504"/>
                  </a:lnTo>
                  <a:cubicBezTo>
                    <a:pt x="0" y="78257"/>
                    <a:pt x="11221" y="51168"/>
                    <a:pt x="31194" y="31194"/>
                  </a:cubicBezTo>
                  <a:cubicBezTo>
                    <a:pt x="51168" y="11221"/>
                    <a:pt x="78257" y="0"/>
                    <a:pt x="1065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823240" cy="877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375341" y="5282892"/>
            <a:ext cx="2649511" cy="636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28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기술 </a:t>
            </a:r>
            <a:r>
              <a:rPr lang="ko-KR" altLang="en-US" sz="2800" b="1" dirty="0" err="1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채택률</a:t>
            </a:r>
            <a:endParaRPr lang="en-US" sz="2800" b="1" dirty="0">
              <a:solidFill>
                <a:srgbClr val="0070C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9FFBB381-4FE2-3687-36ED-E19A9F9314E3}"/>
              </a:ext>
            </a:extLst>
          </p:cNvPr>
          <p:cNvSpPr txBox="1"/>
          <p:nvPr/>
        </p:nvSpPr>
        <p:spPr>
          <a:xfrm>
            <a:off x="9542486" y="6110454"/>
            <a:ext cx="2173285" cy="82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ko-KR" alt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다양한 산업에서 </a:t>
            </a:r>
            <a:r>
              <a:rPr lang="en-US" altLang="ko-KR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</a:t>
            </a:r>
            <a:r>
              <a:rPr lang="ko-KR" alt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가 사용되는 비율</a:t>
            </a:r>
            <a:endParaRPr lang="en-US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3590AB84-0A37-90AF-FCD7-0636DFF7F4A2}"/>
              </a:ext>
            </a:extLst>
          </p:cNvPr>
          <p:cNvGrpSpPr/>
          <p:nvPr/>
        </p:nvGrpSpPr>
        <p:grpSpPr>
          <a:xfrm>
            <a:off x="9066262" y="2457065"/>
            <a:ext cx="3125738" cy="2356522"/>
            <a:chOff x="0" y="0"/>
            <a:chExt cx="823240" cy="763251"/>
          </a:xfrm>
        </p:grpSpPr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248C741F-1A12-92F8-A952-0E67D052A888}"/>
                </a:ext>
              </a:extLst>
            </p:cNvPr>
            <p:cNvSpPr/>
            <p:nvPr/>
          </p:nvSpPr>
          <p:spPr>
            <a:xfrm>
              <a:off x="0" y="0"/>
              <a:ext cx="823240" cy="763251"/>
            </a:xfrm>
            <a:custGeom>
              <a:avLst/>
              <a:gdLst/>
              <a:ahLst/>
              <a:cxnLst/>
              <a:rect l="l" t="t" r="r" b="b"/>
              <a:pathLst>
                <a:path w="823240" h="763251">
                  <a:moveTo>
                    <a:pt x="106504" y="0"/>
                  </a:moveTo>
                  <a:lnTo>
                    <a:pt x="716736" y="0"/>
                  </a:lnTo>
                  <a:cubicBezTo>
                    <a:pt x="775556" y="0"/>
                    <a:pt x="823240" y="47683"/>
                    <a:pt x="823240" y="106504"/>
                  </a:cubicBezTo>
                  <a:lnTo>
                    <a:pt x="823240" y="656747"/>
                  </a:lnTo>
                  <a:cubicBezTo>
                    <a:pt x="823240" y="684994"/>
                    <a:pt x="812019" y="712083"/>
                    <a:pt x="792045" y="732057"/>
                  </a:cubicBezTo>
                  <a:cubicBezTo>
                    <a:pt x="772072" y="752030"/>
                    <a:pt x="744982" y="763251"/>
                    <a:pt x="716736" y="763251"/>
                  </a:cubicBezTo>
                  <a:lnTo>
                    <a:pt x="106504" y="763251"/>
                  </a:lnTo>
                  <a:cubicBezTo>
                    <a:pt x="78257" y="763251"/>
                    <a:pt x="51168" y="752030"/>
                    <a:pt x="31194" y="732057"/>
                  </a:cubicBezTo>
                  <a:cubicBezTo>
                    <a:pt x="11221" y="712083"/>
                    <a:pt x="0" y="684994"/>
                    <a:pt x="0" y="656747"/>
                  </a:cubicBezTo>
                  <a:lnTo>
                    <a:pt x="0" y="106504"/>
                  </a:lnTo>
                  <a:cubicBezTo>
                    <a:pt x="0" y="78257"/>
                    <a:pt x="11221" y="51168"/>
                    <a:pt x="31194" y="31194"/>
                  </a:cubicBezTo>
                  <a:cubicBezTo>
                    <a:pt x="51168" y="11221"/>
                    <a:pt x="78257" y="0"/>
                    <a:pt x="1065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BCB1D1F9-EB53-B472-38AA-7A21EF244B54}"/>
                </a:ext>
              </a:extLst>
            </p:cNvPr>
            <p:cNvSpPr txBox="1"/>
            <p:nvPr/>
          </p:nvSpPr>
          <p:spPr>
            <a:xfrm>
              <a:off x="0" y="-114300"/>
              <a:ext cx="823240" cy="877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28" name="TextBox 20">
            <a:extLst>
              <a:ext uri="{FF2B5EF4-FFF2-40B4-BE49-F238E27FC236}">
                <a16:creationId xmlns:a16="http://schemas.microsoft.com/office/drawing/2014/main" id="{46B07DA4-7161-D987-83B4-36122A445D79}"/>
              </a:ext>
            </a:extLst>
          </p:cNvPr>
          <p:cNvSpPr txBox="1"/>
          <p:nvPr/>
        </p:nvSpPr>
        <p:spPr>
          <a:xfrm>
            <a:off x="9164791" y="2674351"/>
            <a:ext cx="2928680" cy="64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28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사회적 수용도</a:t>
            </a:r>
            <a:endParaRPr lang="en-US" sz="2800" b="1" dirty="0">
              <a:solidFill>
                <a:srgbClr val="0070C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C7288B50-2461-FD2B-99DB-7D218280DE4F}"/>
              </a:ext>
            </a:extLst>
          </p:cNvPr>
          <p:cNvSpPr txBox="1"/>
          <p:nvPr/>
        </p:nvSpPr>
        <p:spPr>
          <a:xfrm>
            <a:off x="9439314" y="3585472"/>
            <a:ext cx="2379634" cy="824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기술에 대한 대중의 인식과 수용도</a:t>
            </a:r>
            <a:endParaRPr lang="en-US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44FD98E2-55EB-7CC8-2CC7-C841225D398E}"/>
              </a:ext>
            </a:extLst>
          </p:cNvPr>
          <p:cNvGrpSpPr/>
          <p:nvPr/>
        </p:nvGrpSpPr>
        <p:grpSpPr>
          <a:xfrm>
            <a:off x="9066262" y="7679883"/>
            <a:ext cx="3125738" cy="2356522"/>
            <a:chOff x="0" y="0"/>
            <a:chExt cx="823240" cy="763251"/>
          </a:xfrm>
        </p:grpSpPr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549391FF-4765-CD79-3B20-7AC48DE0C595}"/>
                </a:ext>
              </a:extLst>
            </p:cNvPr>
            <p:cNvSpPr/>
            <p:nvPr/>
          </p:nvSpPr>
          <p:spPr>
            <a:xfrm>
              <a:off x="0" y="0"/>
              <a:ext cx="823240" cy="763251"/>
            </a:xfrm>
            <a:custGeom>
              <a:avLst/>
              <a:gdLst/>
              <a:ahLst/>
              <a:cxnLst/>
              <a:rect l="l" t="t" r="r" b="b"/>
              <a:pathLst>
                <a:path w="823240" h="763251">
                  <a:moveTo>
                    <a:pt x="106504" y="0"/>
                  </a:moveTo>
                  <a:lnTo>
                    <a:pt x="716736" y="0"/>
                  </a:lnTo>
                  <a:cubicBezTo>
                    <a:pt x="775556" y="0"/>
                    <a:pt x="823240" y="47683"/>
                    <a:pt x="823240" y="106504"/>
                  </a:cubicBezTo>
                  <a:lnTo>
                    <a:pt x="823240" y="656747"/>
                  </a:lnTo>
                  <a:cubicBezTo>
                    <a:pt x="823240" y="684994"/>
                    <a:pt x="812019" y="712083"/>
                    <a:pt x="792045" y="732057"/>
                  </a:cubicBezTo>
                  <a:cubicBezTo>
                    <a:pt x="772072" y="752030"/>
                    <a:pt x="744982" y="763251"/>
                    <a:pt x="716736" y="763251"/>
                  </a:cubicBezTo>
                  <a:lnTo>
                    <a:pt x="106504" y="763251"/>
                  </a:lnTo>
                  <a:cubicBezTo>
                    <a:pt x="78257" y="763251"/>
                    <a:pt x="51168" y="752030"/>
                    <a:pt x="31194" y="732057"/>
                  </a:cubicBezTo>
                  <a:cubicBezTo>
                    <a:pt x="11221" y="712083"/>
                    <a:pt x="0" y="684994"/>
                    <a:pt x="0" y="656747"/>
                  </a:cubicBezTo>
                  <a:lnTo>
                    <a:pt x="0" y="106504"/>
                  </a:lnTo>
                  <a:cubicBezTo>
                    <a:pt x="0" y="78257"/>
                    <a:pt x="11221" y="51168"/>
                    <a:pt x="31194" y="31194"/>
                  </a:cubicBezTo>
                  <a:cubicBezTo>
                    <a:pt x="51168" y="11221"/>
                    <a:pt x="78257" y="0"/>
                    <a:pt x="1065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55F0849D-9950-7050-1768-90C9BC085FD3}"/>
                </a:ext>
              </a:extLst>
            </p:cNvPr>
            <p:cNvSpPr txBox="1"/>
            <p:nvPr/>
          </p:nvSpPr>
          <p:spPr>
            <a:xfrm>
              <a:off x="0" y="-114300"/>
              <a:ext cx="823240" cy="877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40" name="TextBox 20">
            <a:extLst>
              <a:ext uri="{FF2B5EF4-FFF2-40B4-BE49-F238E27FC236}">
                <a16:creationId xmlns:a16="http://schemas.microsoft.com/office/drawing/2014/main" id="{61C247F5-7E55-0E5A-72DB-A45F1574B771}"/>
              </a:ext>
            </a:extLst>
          </p:cNvPr>
          <p:cNvSpPr txBox="1"/>
          <p:nvPr/>
        </p:nvSpPr>
        <p:spPr>
          <a:xfrm>
            <a:off x="9164791" y="7899615"/>
            <a:ext cx="2928680" cy="624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윤리적 이슈 대응력</a:t>
            </a:r>
            <a:endParaRPr lang="en-US" sz="2800" b="1" dirty="0">
              <a:solidFill>
                <a:srgbClr val="0070C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2F14CD58-A4E4-1FE1-FCE0-81D15D0DEA5B}"/>
              </a:ext>
            </a:extLst>
          </p:cNvPr>
          <p:cNvSpPr txBox="1"/>
          <p:nvPr/>
        </p:nvSpPr>
        <p:spPr>
          <a:xfrm>
            <a:off x="9388397" y="8578990"/>
            <a:ext cx="2481465" cy="1260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기술과 관련된 윤리적 문제에 대한 대응과 규제의 성숙도</a:t>
            </a:r>
            <a:endParaRPr lang="en-US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6313E095-A55C-3F5D-9E72-1D360B502A8B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57" name="Freeform 3">
              <a:extLst>
                <a:ext uri="{FF2B5EF4-FFF2-40B4-BE49-F238E27FC236}">
                  <a16:creationId xmlns:a16="http://schemas.microsoft.com/office/drawing/2014/main" id="{955C90F1-C345-25F4-F771-ECC275671103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b="1" dirty="0">
                <a:latin typeface="Noto Sans KR" panose="020B0200000000000000" pitchFamily="50" charset="-127"/>
              </a:endParaRPr>
            </a:p>
          </p:txBody>
        </p:sp>
        <p:sp>
          <p:nvSpPr>
            <p:cNvPr id="58" name="TextBox 4">
              <a:extLst>
                <a:ext uri="{FF2B5EF4-FFF2-40B4-BE49-F238E27FC236}">
                  <a16:creationId xmlns:a16="http://schemas.microsoft.com/office/drawing/2014/main" id="{9C571AB0-8DF9-8258-58D2-ED13EC5E0EF1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b="1"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59" name="TextBox 7">
            <a:extLst>
              <a:ext uri="{FF2B5EF4-FFF2-40B4-BE49-F238E27FC236}">
                <a16:creationId xmlns:a16="http://schemas.microsoft.com/office/drawing/2014/main" id="{71928DC0-3A6F-1019-2F47-5759C599374F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26CE2920-60E4-4E13-8786-7A1B93195667}"/>
              </a:ext>
            </a:extLst>
          </p:cNvPr>
          <p:cNvSpPr txBox="1"/>
          <p:nvPr/>
        </p:nvSpPr>
        <p:spPr>
          <a:xfrm>
            <a:off x="2542755" y="1077869"/>
            <a:ext cx="8734846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한국의 </a:t>
            </a:r>
            <a:r>
              <a:rPr lang="en-US" altLang="ko-KR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정책 안정화 시기 예측 서비스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4A4CC-69C3-825A-A90B-50BEE31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83911"/>
              </p:ext>
            </p:extLst>
          </p:nvPr>
        </p:nvGraphicFramePr>
        <p:xfrm>
          <a:off x="2209797" y="2450801"/>
          <a:ext cx="13868403" cy="693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2">
                  <a:extLst>
                    <a:ext uri="{9D8B030D-6E8A-4147-A177-3AD203B41FA5}">
                      <a16:colId xmlns:a16="http://schemas.microsoft.com/office/drawing/2014/main" val="13159123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067769687"/>
                    </a:ext>
                  </a:extLst>
                </a:gridCol>
                <a:gridCol w="6749402">
                  <a:extLst>
                    <a:ext uri="{9D8B030D-6E8A-4147-A177-3AD203B41FA5}">
                      <a16:colId xmlns:a16="http://schemas.microsoft.com/office/drawing/2014/main" val="682664588"/>
                    </a:ext>
                  </a:extLst>
                </a:gridCol>
                <a:gridCol w="2242199">
                  <a:extLst>
                    <a:ext uri="{9D8B030D-6E8A-4147-A177-3AD203B41FA5}">
                      <a16:colId xmlns:a16="http://schemas.microsoft.com/office/drawing/2014/main" val="1552741010"/>
                    </a:ext>
                  </a:extLst>
                </a:gridCol>
              </a:tblGrid>
              <a:tr h="86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0681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b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한창민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2024-07-13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4229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b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기획서 아이디어 변경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2024-07-17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7101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07493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41049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39631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5140"/>
                  </a:ext>
                </a:extLst>
              </a:tr>
              <a:tr h="86741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86407"/>
                  </a:ext>
                </a:extLst>
              </a:tr>
            </a:tbl>
          </a:graphicData>
        </a:graphic>
      </p:graphicFrame>
      <p:sp>
        <p:nvSpPr>
          <p:cNvPr id="16" name="TextBox 18">
            <a:extLst>
              <a:ext uri="{FF2B5EF4-FFF2-40B4-BE49-F238E27FC236}">
                <a16:creationId xmlns:a16="http://schemas.microsoft.com/office/drawing/2014/main" id="{B6EAB935-DBBC-219A-CA03-F1D4877C5757}"/>
              </a:ext>
            </a:extLst>
          </p:cNvPr>
          <p:cNvSpPr txBox="1"/>
          <p:nvPr/>
        </p:nvSpPr>
        <p:spPr>
          <a:xfrm>
            <a:off x="2542755" y="1077869"/>
            <a:ext cx="2029246" cy="90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히스토리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62932" cy="10287000"/>
            <a:chOff x="0" y="0"/>
            <a:chExt cx="16494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9496" cy="2709333"/>
            </a:xfrm>
            <a:custGeom>
              <a:avLst/>
              <a:gdLst/>
              <a:ahLst/>
              <a:cxnLst/>
              <a:rect l="l" t="t" r="r" b="b"/>
              <a:pathLst>
                <a:path w="1649496" h="2709333">
                  <a:moveTo>
                    <a:pt x="0" y="0"/>
                  </a:moveTo>
                  <a:lnTo>
                    <a:pt x="1649496" y="0"/>
                  </a:lnTo>
                  <a:lnTo>
                    <a:pt x="16494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1649496" cy="2823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582400" y="1104900"/>
            <a:ext cx="2590800" cy="7432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50000"/>
              </a:lnSpc>
            </a:pPr>
            <a:r>
              <a:rPr lang="ko-KR" alt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  <a:t>기획의도</a:t>
            </a:r>
            <a:endParaRPr lang="en-US" sz="4000" dirty="0">
              <a:solidFill>
                <a:srgbClr val="292929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"/>
              <a:sym typeface="Open Sans"/>
            </a:endParaRPr>
          </a:p>
          <a:p>
            <a:pPr algn="l">
              <a:lnSpc>
                <a:spcPct val="250000"/>
              </a:lnSpc>
            </a:pPr>
            <a:r>
              <a:rPr lang="ko-KR" alt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  <a:t>개발목표</a:t>
            </a:r>
            <a:endParaRPr lang="en-US" sz="4000" dirty="0">
              <a:solidFill>
                <a:srgbClr val="292929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"/>
              <a:sym typeface="Open Sans"/>
            </a:endParaRPr>
          </a:p>
          <a:p>
            <a:pPr algn="l">
              <a:lnSpc>
                <a:spcPct val="250000"/>
              </a:lnSpc>
            </a:pPr>
            <a:r>
              <a:rPr lang="ko-KR" alt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  <a:t>기대효과</a:t>
            </a:r>
            <a:endParaRPr lang="en-US" sz="4000" dirty="0">
              <a:solidFill>
                <a:srgbClr val="292929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"/>
              <a:sym typeface="Open Sans"/>
            </a:endParaRPr>
          </a:p>
          <a:p>
            <a:pPr algn="l">
              <a:lnSpc>
                <a:spcPct val="250000"/>
              </a:lnSpc>
            </a:pPr>
            <a:r>
              <a:rPr lang="ko-KR" alt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  <a:t>확장가능성</a:t>
            </a:r>
            <a:br>
              <a:rPr lang="en-US" altLang="ko-KR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</a:br>
            <a:r>
              <a:rPr lang="ko-KR" altLang="en-US" sz="4000" dirty="0" err="1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"/>
                <a:sym typeface="Open Sans"/>
              </a:rPr>
              <a:t>업무분장표</a:t>
            </a:r>
            <a:endParaRPr lang="en-US" sz="4000" dirty="0">
              <a:solidFill>
                <a:srgbClr val="292929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10800" y="1104900"/>
            <a:ext cx="928501" cy="7432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01</a:t>
            </a:r>
          </a:p>
          <a:p>
            <a:pPr algn="l">
              <a:lnSpc>
                <a:spcPct val="250000"/>
              </a:lnSpc>
            </a:pPr>
            <a:r>
              <a:rPr 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02</a:t>
            </a:r>
          </a:p>
          <a:p>
            <a:pPr algn="l">
              <a:lnSpc>
                <a:spcPct val="250000"/>
              </a:lnSpc>
            </a:pPr>
            <a:r>
              <a:rPr 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03</a:t>
            </a:r>
          </a:p>
          <a:p>
            <a:pPr algn="l">
              <a:lnSpc>
                <a:spcPct val="250000"/>
              </a:lnSpc>
            </a:pPr>
            <a:r>
              <a:rPr 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04</a:t>
            </a:r>
          </a:p>
          <a:p>
            <a:pPr algn="l">
              <a:lnSpc>
                <a:spcPct val="250000"/>
              </a:lnSpc>
            </a:pPr>
            <a:r>
              <a:rPr lang="en-US" sz="4000" dirty="0">
                <a:solidFill>
                  <a:srgbClr val="292929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0090" y="4527507"/>
            <a:ext cx="3462751" cy="99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47"/>
              </a:lnSpc>
            </a:pPr>
            <a:r>
              <a:rPr lang="ko-KR" altLang="en-US" sz="4998" dirty="0">
                <a:solidFill>
                  <a:srgbClr val="F6F5F5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목차</a:t>
            </a:r>
            <a:endParaRPr lang="en-US" sz="4998" dirty="0">
              <a:solidFill>
                <a:srgbClr val="F6F5F5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A41BE08E-BCA3-2C10-FE24-E489C953DD19}"/>
              </a:ext>
            </a:extLst>
          </p:cNvPr>
          <p:cNvSpPr txBox="1"/>
          <p:nvPr/>
        </p:nvSpPr>
        <p:spPr>
          <a:xfrm>
            <a:off x="2542755" y="1077869"/>
            <a:ext cx="2029246" cy="90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기획의도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D5F10118-5095-E0D6-A786-D408F03B6076}"/>
              </a:ext>
            </a:extLst>
          </p:cNvPr>
          <p:cNvSpPr txBox="1"/>
          <p:nvPr/>
        </p:nvSpPr>
        <p:spPr>
          <a:xfrm>
            <a:off x="9334500" y="6833420"/>
            <a:ext cx="6829846" cy="1891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87"/>
              </a:lnSpc>
              <a:spcBef>
                <a:spcPct val="0"/>
              </a:spcBef>
            </a:pPr>
            <a:r>
              <a:rPr lang="ko-KR" altLang="en-US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한국 정부의 </a:t>
            </a:r>
            <a:br>
              <a:rPr lang="en-US" altLang="ko-KR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</a:br>
            <a:r>
              <a:rPr lang="ko-KR" altLang="en-US" sz="4600" dirty="0">
                <a:solidFill>
                  <a:srgbClr val="0070C0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본격적인 지원 정책과 예산</a:t>
            </a:r>
            <a:endParaRPr lang="en-US" sz="4600" dirty="0">
              <a:solidFill>
                <a:srgbClr val="0070C0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 Bold"/>
              <a:sym typeface="Open Sans Bold"/>
            </a:endParaRPr>
          </a:p>
        </p:txBody>
      </p:sp>
      <p:pic>
        <p:nvPicPr>
          <p:cNvPr id="1030" name="Picture 6" descr="정부 첨단 서비스 분야 AI 예산">
            <a:extLst>
              <a:ext uri="{FF2B5EF4-FFF2-40B4-BE49-F238E27FC236}">
                <a16:creationId xmlns:a16="http://schemas.microsoft.com/office/drawing/2014/main" id="{97057771-7A96-0CD6-2801-EB7646B8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14" y="2782391"/>
            <a:ext cx="3848100" cy="28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72EB209-8F17-B420-99FB-CCA6410BA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" t="7537" r="2684" b="11602"/>
          <a:stretch/>
        </p:blipFill>
        <p:spPr>
          <a:xfrm>
            <a:off x="1892034" y="7353300"/>
            <a:ext cx="5834911" cy="7934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956A0AB-3DCD-64BD-3470-AE16B859C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" t="10732" r="1789" b="10030"/>
          <a:stretch/>
        </p:blipFill>
        <p:spPr>
          <a:xfrm>
            <a:off x="1629928" y="8647451"/>
            <a:ext cx="6066272" cy="732195"/>
          </a:xfrm>
          <a:prstGeom prst="rect">
            <a:avLst/>
          </a:prstGeom>
        </p:spPr>
      </p:pic>
      <p:sp>
        <p:nvSpPr>
          <p:cNvPr id="45" name="Google Shape;142;p17">
            <a:extLst>
              <a:ext uri="{FF2B5EF4-FFF2-40B4-BE49-F238E27FC236}">
                <a16:creationId xmlns:a16="http://schemas.microsoft.com/office/drawing/2014/main" id="{0B2CBEE2-182C-EEE8-F611-215E7BD93864}"/>
              </a:ext>
            </a:extLst>
          </p:cNvPr>
          <p:cNvSpPr txBox="1"/>
          <p:nvPr/>
        </p:nvSpPr>
        <p:spPr>
          <a:xfrm>
            <a:off x="4365466" y="9118076"/>
            <a:ext cx="301740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대통령실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대한민국정책브리핑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2024.04.09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sp>
        <p:nvSpPr>
          <p:cNvPr id="46" name="Google Shape;142;p17">
            <a:extLst>
              <a:ext uri="{FF2B5EF4-FFF2-40B4-BE49-F238E27FC236}">
                <a16:creationId xmlns:a16="http://schemas.microsoft.com/office/drawing/2014/main" id="{2C38155B-C8BC-E700-B978-F61A0431FC87}"/>
              </a:ext>
            </a:extLst>
          </p:cNvPr>
          <p:cNvSpPr txBox="1"/>
          <p:nvPr/>
        </p:nvSpPr>
        <p:spPr>
          <a:xfrm>
            <a:off x="4396211" y="7866096"/>
            <a:ext cx="337618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산업통상자원부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대한민국정책브리핑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2024.05.20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sp>
        <p:nvSpPr>
          <p:cNvPr id="47" name="Google Shape;142;p17">
            <a:extLst>
              <a:ext uri="{FF2B5EF4-FFF2-40B4-BE49-F238E27FC236}">
                <a16:creationId xmlns:a16="http://schemas.microsoft.com/office/drawing/2014/main" id="{09A34E85-2C98-7A02-A925-A3DF03308EE9}"/>
              </a:ext>
            </a:extLst>
          </p:cNvPr>
          <p:cNvSpPr txBox="1"/>
          <p:nvPr/>
        </p:nvSpPr>
        <p:spPr>
          <a:xfrm>
            <a:off x="4365466" y="6727070"/>
            <a:ext cx="320197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금융위원회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대한민국정책브리핑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2024.07.04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49A862C-9DD7-B2CB-38A2-CA564CB7A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08" y="5932852"/>
            <a:ext cx="5134692" cy="743054"/>
          </a:xfrm>
          <a:prstGeom prst="rect">
            <a:avLst/>
          </a:prstGeom>
        </p:spPr>
      </p:pic>
      <p:pic>
        <p:nvPicPr>
          <p:cNvPr id="1024" name="그래픽 1023">
            <a:extLst>
              <a:ext uri="{FF2B5EF4-FFF2-40B4-BE49-F238E27FC236}">
                <a16:creationId xmlns:a16="http://schemas.microsoft.com/office/drawing/2014/main" id="{2FA57195-9CDE-C0CB-EFC3-818FB54DC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7623" y="2945335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>
            <a:extLst>
              <a:ext uri="{FF2B5EF4-FFF2-40B4-BE49-F238E27FC236}">
                <a16:creationId xmlns:a16="http://schemas.microsoft.com/office/drawing/2014/main" id="{79F0B5EB-62BB-E627-EC64-6FC6D9FDFDB7}"/>
              </a:ext>
            </a:extLst>
          </p:cNvPr>
          <p:cNvSpPr txBox="1"/>
          <p:nvPr/>
        </p:nvSpPr>
        <p:spPr>
          <a:xfrm>
            <a:off x="11963400" y="3530220"/>
            <a:ext cx="5198364" cy="89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87"/>
              </a:lnSpc>
              <a:spcBef>
                <a:spcPct val="0"/>
              </a:spcBef>
            </a:pPr>
            <a:r>
              <a:rPr lang="en-US" altLang="ko-KR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관련 </a:t>
            </a:r>
            <a:r>
              <a:rPr lang="ko-KR" altLang="en-US" sz="4600" dirty="0">
                <a:solidFill>
                  <a:srgbClr val="0070C0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인프라 부족</a:t>
            </a:r>
            <a:endParaRPr lang="en-US" sz="4600" dirty="0">
              <a:solidFill>
                <a:srgbClr val="0070C0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 Bold"/>
              <a:sym typeface="Open Sans Bold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C01251-226B-39AE-1662-FB86789C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2" y="4995527"/>
            <a:ext cx="7124700" cy="495300"/>
          </a:xfrm>
          <a:prstGeom prst="rect">
            <a:avLst/>
          </a:prstGeom>
        </p:spPr>
      </p:pic>
      <p:pic>
        <p:nvPicPr>
          <p:cNvPr id="2050" name="Picture 2" descr="사람도 인프라도 없다…더 심해진 'AI 빈곤'">
            <a:extLst>
              <a:ext uri="{FF2B5EF4-FFF2-40B4-BE49-F238E27FC236}">
                <a16:creationId xmlns:a16="http://schemas.microsoft.com/office/drawing/2014/main" id="{893482AF-E444-A84F-44AB-34A21AFF3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" r="-433" b="10582"/>
          <a:stretch/>
        </p:blipFill>
        <p:spPr bwMode="auto">
          <a:xfrm>
            <a:off x="1027177" y="2324100"/>
            <a:ext cx="7354823" cy="24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">
            <a:extLst>
              <a:ext uri="{FF2B5EF4-FFF2-40B4-BE49-F238E27FC236}">
                <a16:creationId xmlns:a16="http://schemas.microsoft.com/office/drawing/2014/main" id="{94B23948-4FEB-70AB-7DC8-CF190373743B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166B56D3-F038-DD74-527B-07E3994260FE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76F65FE6-88B1-2B7E-51F7-1B98AEE43D0A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33" name="TextBox 7">
            <a:extLst>
              <a:ext uri="{FF2B5EF4-FFF2-40B4-BE49-F238E27FC236}">
                <a16:creationId xmlns:a16="http://schemas.microsoft.com/office/drawing/2014/main" id="{07C48BDC-2ABF-3A40-0017-424039425C53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70E9B0C9-90D2-4BE0-4C36-4E959D40B91F}"/>
              </a:ext>
            </a:extLst>
          </p:cNvPr>
          <p:cNvSpPr txBox="1"/>
          <p:nvPr/>
        </p:nvSpPr>
        <p:spPr>
          <a:xfrm>
            <a:off x="2542755" y="1077869"/>
            <a:ext cx="2029246" cy="90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기획의도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F7926942-35FD-A1AC-C558-BD104C19AEC1}"/>
              </a:ext>
            </a:extLst>
          </p:cNvPr>
          <p:cNvSpPr/>
          <p:nvPr/>
        </p:nvSpPr>
        <p:spPr>
          <a:xfrm>
            <a:off x="9294210" y="4036340"/>
            <a:ext cx="2288190" cy="0"/>
          </a:xfrm>
          <a:prstGeom prst="line">
            <a:avLst/>
          </a:prstGeom>
          <a:ln w="19050" cap="flat">
            <a:solidFill>
              <a:srgbClr val="2038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sp>
        <p:nvSpPr>
          <p:cNvPr id="38" name="Google Shape;142;p17">
            <a:extLst>
              <a:ext uri="{FF2B5EF4-FFF2-40B4-BE49-F238E27FC236}">
                <a16:creationId xmlns:a16="http://schemas.microsoft.com/office/drawing/2014/main" id="{1C5C8532-B203-53C2-D793-EB2619FAAC5B}"/>
              </a:ext>
            </a:extLst>
          </p:cNvPr>
          <p:cNvSpPr txBox="1"/>
          <p:nvPr/>
        </p:nvSpPr>
        <p:spPr>
          <a:xfrm>
            <a:off x="5852538" y="5459683"/>
            <a:ext cx="22132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김주완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한국경제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2024.06.20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2346CD6-D7B3-DCBF-3C0D-AF01C0ACC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32" y="8691930"/>
            <a:ext cx="7200900" cy="5238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D273E2C-2B5B-A0AA-29B3-4F74346F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7" y="9414926"/>
            <a:ext cx="8240275" cy="628738"/>
          </a:xfrm>
          <a:prstGeom prst="rect">
            <a:avLst/>
          </a:prstGeom>
        </p:spPr>
      </p:pic>
      <p:sp>
        <p:nvSpPr>
          <p:cNvPr id="41" name="TextBox 18">
            <a:extLst>
              <a:ext uri="{FF2B5EF4-FFF2-40B4-BE49-F238E27FC236}">
                <a16:creationId xmlns:a16="http://schemas.microsoft.com/office/drawing/2014/main" id="{F98ED356-8FD8-95B5-630F-3DFC8792EEA6}"/>
              </a:ext>
            </a:extLst>
          </p:cNvPr>
          <p:cNvSpPr txBox="1"/>
          <p:nvPr/>
        </p:nvSpPr>
        <p:spPr>
          <a:xfrm>
            <a:off x="12382500" y="8292065"/>
            <a:ext cx="4360164" cy="891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87"/>
              </a:lnSpc>
              <a:spcBef>
                <a:spcPct val="0"/>
              </a:spcBef>
            </a:pPr>
            <a:r>
              <a:rPr lang="en-US" altLang="ko-KR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46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인력 </a:t>
            </a:r>
            <a:r>
              <a:rPr lang="ko-KR" altLang="en-US" sz="4600" dirty="0">
                <a:solidFill>
                  <a:srgbClr val="0070C0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  <a:cs typeface="Open Sans Bold"/>
                <a:sym typeface="Open Sans Bold"/>
              </a:rPr>
              <a:t>해외 유출</a:t>
            </a:r>
            <a:endParaRPr lang="en-US" sz="4600" dirty="0">
              <a:solidFill>
                <a:srgbClr val="0070C0"/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  <a:cs typeface="Open Sans Bold"/>
              <a:sym typeface="Open Sans Bold"/>
            </a:endParaRPr>
          </a:p>
        </p:txBody>
      </p:sp>
      <p:pic>
        <p:nvPicPr>
          <p:cNvPr id="42" name="그림 4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965E152-AE7E-87C2-5AB1-861DE1A4E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5" y="6237411"/>
            <a:ext cx="3823685" cy="2335089"/>
          </a:xfrm>
          <a:prstGeom prst="rect">
            <a:avLst/>
          </a:prstGeom>
        </p:spPr>
      </p:pic>
      <p:sp>
        <p:nvSpPr>
          <p:cNvPr id="43" name="Google Shape;142;p17">
            <a:extLst>
              <a:ext uri="{FF2B5EF4-FFF2-40B4-BE49-F238E27FC236}">
                <a16:creationId xmlns:a16="http://schemas.microsoft.com/office/drawing/2014/main" id="{211E03B2-B3E6-E955-0B07-527BFFEBA2A9}"/>
              </a:ext>
            </a:extLst>
          </p:cNvPr>
          <p:cNvSpPr txBox="1"/>
          <p:nvPr/>
        </p:nvSpPr>
        <p:spPr>
          <a:xfrm>
            <a:off x="6460580" y="9151603"/>
            <a:ext cx="22132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전윤미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애플경제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2024.07.03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sp>
        <p:nvSpPr>
          <p:cNvPr id="44" name="Google Shape;142;p17">
            <a:extLst>
              <a:ext uri="{FF2B5EF4-FFF2-40B4-BE49-F238E27FC236}">
                <a16:creationId xmlns:a16="http://schemas.microsoft.com/office/drawing/2014/main" id="{1376FD08-5F30-672D-385E-3BCC2D0F8075}"/>
              </a:ext>
            </a:extLst>
          </p:cNvPr>
          <p:cNvSpPr txBox="1"/>
          <p:nvPr/>
        </p:nvSpPr>
        <p:spPr>
          <a:xfrm>
            <a:off x="6460580" y="9911130"/>
            <a:ext cx="22132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출처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: </a:t>
            </a:r>
            <a:r>
              <a:rPr lang="ko-KR" alt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문세영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</a:t>
            </a:r>
            <a:r>
              <a:rPr lang="en-US" altLang="ko-KR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SBS Biz</a:t>
            </a:r>
            <a:r>
              <a:rPr lang="en-US" sz="1100" i="1" dirty="0">
                <a:solidFill>
                  <a:srgbClr val="3F3F3F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sym typeface="Arial"/>
              </a:rPr>
              <a:t>, 2024.07.15</a:t>
            </a:r>
            <a:endParaRPr sz="1100" i="1" dirty="0">
              <a:solidFill>
                <a:srgbClr val="3F3F3F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sym typeface="Arial"/>
            </a:endParaRPr>
          </a:p>
        </p:txBody>
      </p:sp>
      <p:sp>
        <p:nvSpPr>
          <p:cNvPr id="45" name="AutoShape 10">
            <a:extLst>
              <a:ext uri="{FF2B5EF4-FFF2-40B4-BE49-F238E27FC236}">
                <a16:creationId xmlns:a16="http://schemas.microsoft.com/office/drawing/2014/main" id="{C64D8926-BD89-AD26-A519-EB959D03C4BA}"/>
              </a:ext>
            </a:extLst>
          </p:cNvPr>
          <p:cNvSpPr/>
          <p:nvPr/>
        </p:nvSpPr>
        <p:spPr>
          <a:xfrm>
            <a:off x="9294210" y="8877300"/>
            <a:ext cx="2288190" cy="0"/>
          </a:xfrm>
          <a:prstGeom prst="line">
            <a:avLst/>
          </a:prstGeom>
          <a:ln w="19050" cap="flat">
            <a:solidFill>
              <a:srgbClr val="2038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57200" y="3968793"/>
            <a:ext cx="3934999" cy="6262901"/>
            <a:chOff x="0" y="0"/>
            <a:chExt cx="1284842" cy="1649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84842" cy="1649488"/>
            </a:xfrm>
            <a:custGeom>
              <a:avLst/>
              <a:gdLst/>
              <a:ahLst/>
              <a:cxnLst/>
              <a:rect l="l" t="t" r="r" b="b"/>
              <a:pathLst>
                <a:path w="1284842" h="1649488">
                  <a:moveTo>
                    <a:pt x="68240" y="0"/>
                  </a:moveTo>
                  <a:lnTo>
                    <a:pt x="1216601" y="0"/>
                  </a:lnTo>
                  <a:cubicBezTo>
                    <a:pt x="1234700" y="0"/>
                    <a:pt x="1252057" y="7190"/>
                    <a:pt x="1264855" y="19987"/>
                  </a:cubicBezTo>
                  <a:cubicBezTo>
                    <a:pt x="1277652" y="32785"/>
                    <a:pt x="1284842" y="50142"/>
                    <a:pt x="1284842" y="68240"/>
                  </a:cubicBezTo>
                  <a:lnTo>
                    <a:pt x="1284842" y="1581248"/>
                  </a:lnTo>
                  <a:cubicBezTo>
                    <a:pt x="1284842" y="1599346"/>
                    <a:pt x="1277652" y="1616704"/>
                    <a:pt x="1264855" y="1629501"/>
                  </a:cubicBezTo>
                  <a:cubicBezTo>
                    <a:pt x="1252057" y="1642299"/>
                    <a:pt x="1234700" y="1649488"/>
                    <a:pt x="1216601" y="1649488"/>
                  </a:cubicBezTo>
                  <a:lnTo>
                    <a:pt x="68240" y="1649488"/>
                  </a:lnTo>
                  <a:cubicBezTo>
                    <a:pt x="50142" y="1649488"/>
                    <a:pt x="32785" y="1642299"/>
                    <a:pt x="19987" y="1629501"/>
                  </a:cubicBezTo>
                  <a:cubicBezTo>
                    <a:pt x="7190" y="1616704"/>
                    <a:pt x="0" y="1599346"/>
                    <a:pt x="0" y="1581248"/>
                  </a:cubicBezTo>
                  <a:lnTo>
                    <a:pt x="0" y="68240"/>
                  </a:lnTo>
                  <a:cubicBezTo>
                    <a:pt x="0" y="50142"/>
                    <a:pt x="7190" y="32785"/>
                    <a:pt x="19987" y="19987"/>
                  </a:cubicBezTo>
                  <a:cubicBezTo>
                    <a:pt x="32785" y="7190"/>
                    <a:pt x="50142" y="0"/>
                    <a:pt x="6824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14300"/>
              <a:ext cx="1284842" cy="1763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33561" y="4353463"/>
            <a:ext cx="3438826" cy="2076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정부정책에 따른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한국 </a:t>
            </a:r>
            <a:r>
              <a:rPr lang="en-US" altLang="ko-KR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경쟁력 지수 </a:t>
            </a:r>
            <a:r>
              <a:rPr lang="ko-KR" altLang="en-US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 서비스</a:t>
            </a:r>
            <a:endParaRPr lang="en-US" sz="333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24" name="AutoShape 24"/>
          <p:cNvSpPr/>
          <p:nvPr/>
        </p:nvSpPr>
        <p:spPr>
          <a:xfrm flipV="1">
            <a:off x="818550" y="7505700"/>
            <a:ext cx="3268849" cy="0"/>
          </a:xfrm>
          <a:prstGeom prst="line">
            <a:avLst/>
          </a:prstGeom>
          <a:ln w="9525" cap="flat">
            <a:solidFill>
              <a:srgbClr val="29292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2F2D84F2-F2C3-A031-E4A8-A7B182513E9F}"/>
              </a:ext>
            </a:extLst>
          </p:cNvPr>
          <p:cNvGrpSpPr/>
          <p:nvPr/>
        </p:nvGrpSpPr>
        <p:grpSpPr>
          <a:xfrm>
            <a:off x="4914900" y="3968793"/>
            <a:ext cx="3934999" cy="6262901"/>
            <a:chOff x="0" y="0"/>
            <a:chExt cx="1284842" cy="1649488"/>
          </a:xfrm>
        </p:grpSpPr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9554BDDA-66E4-6586-D08E-040689ED8326}"/>
                </a:ext>
              </a:extLst>
            </p:cNvPr>
            <p:cNvSpPr/>
            <p:nvPr/>
          </p:nvSpPr>
          <p:spPr>
            <a:xfrm>
              <a:off x="0" y="0"/>
              <a:ext cx="1284842" cy="1649488"/>
            </a:xfrm>
            <a:custGeom>
              <a:avLst/>
              <a:gdLst/>
              <a:ahLst/>
              <a:cxnLst/>
              <a:rect l="l" t="t" r="r" b="b"/>
              <a:pathLst>
                <a:path w="1284842" h="1649488">
                  <a:moveTo>
                    <a:pt x="68240" y="0"/>
                  </a:moveTo>
                  <a:lnTo>
                    <a:pt x="1216601" y="0"/>
                  </a:lnTo>
                  <a:cubicBezTo>
                    <a:pt x="1234700" y="0"/>
                    <a:pt x="1252057" y="7190"/>
                    <a:pt x="1264855" y="19987"/>
                  </a:cubicBezTo>
                  <a:cubicBezTo>
                    <a:pt x="1277652" y="32785"/>
                    <a:pt x="1284842" y="50142"/>
                    <a:pt x="1284842" y="68240"/>
                  </a:cubicBezTo>
                  <a:lnTo>
                    <a:pt x="1284842" y="1581248"/>
                  </a:lnTo>
                  <a:cubicBezTo>
                    <a:pt x="1284842" y="1599346"/>
                    <a:pt x="1277652" y="1616704"/>
                    <a:pt x="1264855" y="1629501"/>
                  </a:cubicBezTo>
                  <a:cubicBezTo>
                    <a:pt x="1252057" y="1642299"/>
                    <a:pt x="1234700" y="1649488"/>
                    <a:pt x="1216601" y="1649488"/>
                  </a:cubicBezTo>
                  <a:lnTo>
                    <a:pt x="68240" y="1649488"/>
                  </a:lnTo>
                  <a:cubicBezTo>
                    <a:pt x="50142" y="1649488"/>
                    <a:pt x="32785" y="1642299"/>
                    <a:pt x="19987" y="1629501"/>
                  </a:cubicBezTo>
                  <a:cubicBezTo>
                    <a:pt x="7190" y="1616704"/>
                    <a:pt x="0" y="1599346"/>
                    <a:pt x="0" y="1581248"/>
                  </a:cubicBezTo>
                  <a:lnTo>
                    <a:pt x="0" y="68240"/>
                  </a:lnTo>
                  <a:cubicBezTo>
                    <a:pt x="0" y="50142"/>
                    <a:pt x="7190" y="32785"/>
                    <a:pt x="19987" y="19987"/>
                  </a:cubicBezTo>
                  <a:cubicBezTo>
                    <a:pt x="32785" y="7190"/>
                    <a:pt x="50142" y="0"/>
                    <a:pt x="6824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2E5849CC-4AEC-871F-2699-C42C7DD34688}"/>
                </a:ext>
              </a:extLst>
            </p:cNvPr>
            <p:cNvSpPr txBox="1"/>
            <p:nvPr/>
          </p:nvSpPr>
          <p:spPr>
            <a:xfrm>
              <a:off x="0" y="-114300"/>
              <a:ext cx="1284842" cy="1763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40" name="AutoShape 24">
            <a:extLst>
              <a:ext uri="{FF2B5EF4-FFF2-40B4-BE49-F238E27FC236}">
                <a16:creationId xmlns:a16="http://schemas.microsoft.com/office/drawing/2014/main" id="{BF9C245C-0424-804E-9035-94879D00F901}"/>
              </a:ext>
            </a:extLst>
          </p:cNvPr>
          <p:cNvSpPr/>
          <p:nvPr/>
        </p:nvSpPr>
        <p:spPr>
          <a:xfrm flipV="1">
            <a:off x="5276250" y="7505700"/>
            <a:ext cx="3268849" cy="0"/>
          </a:xfrm>
          <a:prstGeom prst="line">
            <a:avLst/>
          </a:prstGeom>
          <a:ln w="9525" cap="flat">
            <a:solidFill>
              <a:srgbClr val="29292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grpSp>
        <p:nvGrpSpPr>
          <p:cNvPr id="41" name="Group 16">
            <a:extLst>
              <a:ext uri="{FF2B5EF4-FFF2-40B4-BE49-F238E27FC236}">
                <a16:creationId xmlns:a16="http://schemas.microsoft.com/office/drawing/2014/main" id="{BA0E3401-B214-EC6C-7506-13B8EC216062}"/>
              </a:ext>
            </a:extLst>
          </p:cNvPr>
          <p:cNvGrpSpPr/>
          <p:nvPr/>
        </p:nvGrpSpPr>
        <p:grpSpPr>
          <a:xfrm>
            <a:off x="9372600" y="3982312"/>
            <a:ext cx="3934999" cy="6262901"/>
            <a:chOff x="0" y="0"/>
            <a:chExt cx="1284842" cy="1649488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A4E5697C-9CA6-7EC4-2B8E-F2AD1B80291C}"/>
                </a:ext>
              </a:extLst>
            </p:cNvPr>
            <p:cNvSpPr/>
            <p:nvPr/>
          </p:nvSpPr>
          <p:spPr>
            <a:xfrm>
              <a:off x="0" y="0"/>
              <a:ext cx="1284842" cy="1649488"/>
            </a:xfrm>
            <a:custGeom>
              <a:avLst/>
              <a:gdLst/>
              <a:ahLst/>
              <a:cxnLst/>
              <a:rect l="l" t="t" r="r" b="b"/>
              <a:pathLst>
                <a:path w="1284842" h="1649488">
                  <a:moveTo>
                    <a:pt x="68240" y="0"/>
                  </a:moveTo>
                  <a:lnTo>
                    <a:pt x="1216601" y="0"/>
                  </a:lnTo>
                  <a:cubicBezTo>
                    <a:pt x="1234700" y="0"/>
                    <a:pt x="1252057" y="7190"/>
                    <a:pt x="1264855" y="19987"/>
                  </a:cubicBezTo>
                  <a:cubicBezTo>
                    <a:pt x="1277652" y="32785"/>
                    <a:pt x="1284842" y="50142"/>
                    <a:pt x="1284842" y="68240"/>
                  </a:cubicBezTo>
                  <a:lnTo>
                    <a:pt x="1284842" y="1581248"/>
                  </a:lnTo>
                  <a:cubicBezTo>
                    <a:pt x="1284842" y="1599346"/>
                    <a:pt x="1277652" y="1616704"/>
                    <a:pt x="1264855" y="1629501"/>
                  </a:cubicBezTo>
                  <a:cubicBezTo>
                    <a:pt x="1252057" y="1642299"/>
                    <a:pt x="1234700" y="1649488"/>
                    <a:pt x="1216601" y="1649488"/>
                  </a:cubicBezTo>
                  <a:lnTo>
                    <a:pt x="68240" y="1649488"/>
                  </a:lnTo>
                  <a:cubicBezTo>
                    <a:pt x="50142" y="1649488"/>
                    <a:pt x="32785" y="1642299"/>
                    <a:pt x="19987" y="1629501"/>
                  </a:cubicBezTo>
                  <a:cubicBezTo>
                    <a:pt x="7190" y="1616704"/>
                    <a:pt x="0" y="1599346"/>
                    <a:pt x="0" y="1581248"/>
                  </a:cubicBezTo>
                  <a:lnTo>
                    <a:pt x="0" y="68240"/>
                  </a:lnTo>
                  <a:cubicBezTo>
                    <a:pt x="0" y="50142"/>
                    <a:pt x="7190" y="32785"/>
                    <a:pt x="19987" y="19987"/>
                  </a:cubicBezTo>
                  <a:cubicBezTo>
                    <a:pt x="32785" y="7190"/>
                    <a:pt x="50142" y="0"/>
                    <a:pt x="6824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1E0A88D3-827B-68E5-C692-854083435DEC}"/>
                </a:ext>
              </a:extLst>
            </p:cNvPr>
            <p:cNvSpPr txBox="1"/>
            <p:nvPr/>
          </p:nvSpPr>
          <p:spPr>
            <a:xfrm>
              <a:off x="0" y="-114300"/>
              <a:ext cx="1284842" cy="1763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45" name="AutoShape 24">
            <a:extLst>
              <a:ext uri="{FF2B5EF4-FFF2-40B4-BE49-F238E27FC236}">
                <a16:creationId xmlns:a16="http://schemas.microsoft.com/office/drawing/2014/main" id="{F43202B1-28E6-5635-244B-D4799DD1A502}"/>
              </a:ext>
            </a:extLst>
          </p:cNvPr>
          <p:cNvSpPr/>
          <p:nvPr/>
        </p:nvSpPr>
        <p:spPr>
          <a:xfrm flipV="1">
            <a:off x="9733950" y="7519219"/>
            <a:ext cx="3268849" cy="0"/>
          </a:xfrm>
          <a:prstGeom prst="line">
            <a:avLst/>
          </a:prstGeom>
          <a:ln w="9525" cap="flat">
            <a:solidFill>
              <a:srgbClr val="29292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grpSp>
        <p:nvGrpSpPr>
          <p:cNvPr id="46" name="Group 16">
            <a:extLst>
              <a:ext uri="{FF2B5EF4-FFF2-40B4-BE49-F238E27FC236}">
                <a16:creationId xmlns:a16="http://schemas.microsoft.com/office/drawing/2014/main" id="{B1768661-547F-0BFE-FA1A-10250296B6BD}"/>
              </a:ext>
            </a:extLst>
          </p:cNvPr>
          <p:cNvGrpSpPr/>
          <p:nvPr/>
        </p:nvGrpSpPr>
        <p:grpSpPr>
          <a:xfrm>
            <a:off x="13830300" y="3985999"/>
            <a:ext cx="3934999" cy="6262901"/>
            <a:chOff x="0" y="0"/>
            <a:chExt cx="1284842" cy="1649488"/>
          </a:xfrm>
        </p:grpSpPr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F308028D-9DCD-D2AA-3712-F4E451E73A62}"/>
                </a:ext>
              </a:extLst>
            </p:cNvPr>
            <p:cNvSpPr/>
            <p:nvPr/>
          </p:nvSpPr>
          <p:spPr>
            <a:xfrm>
              <a:off x="0" y="0"/>
              <a:ext cx="1284842" cy="1649488"/>
            </a:xfrm>
            <a:custGeom>
              <a:avLst/>
              <a:gdLst/>
              <a:ahLst/>
              <a:cxnLst/>
              <a:rect l="l" t="t" r="r" b="b"/>
              <a:pathLst>
                <a:path w="1284842" h="1649488">
                  <a:moveTo>
                    <a:pt x="68240" y="0"/>
                  </a:moveTo>
                  <a:lnTo>
                    <a:pt x="1216601" y="0"/>
                  </a:lnTo>
                  <a:cubicBezTo>
                    <a:pt x="1234700" y="0"/>
                    <a:pt x="1252057" y="7190"/>
                    <a:pt x="1264855" y="19987"/>
                  </a:cubicBezTo>
                  <a:cubicBezTo>
                    <a:pt x="1277652" y="32785"/>
                    <a:pt x="1284842" y="50142"/>
                    <a:pt x="1284842" y="68240"/>
                  </a:cubicBezTo>
                  <a:lnTo>
                    <a:pt x="1284842" y="1581248"/>
                  </a:lnTo>
                  <a:cubicBezTo>
                    <a:pt x="1284842" y="1599346"/>
                    <a:pt x="1277652" y="1616704"/>
                    <a:pt x="1264855" y="1629501"/>
                  </a:cubicBezTo>
                  <a:cubicBezTo>
                    <a:pt x="1252057" y="1642299"/>
                    <a:pt x="1234700" y="1649488"/>
                    <a:pt x="1216601" y="1649488"/>
                  </a:cubicBezTo>
                  <a:lnTo>
                    <a:pt x="68240" y="1649488"/>
                  </a:lnTo>
                  <a:cubicBezTo>
                    <a:pt x="50142" y="1649488"/>
                    <a:pt x="32785" y="1642299"/>
                    <a:pt x="19987" y="1629501"/>
                  </a:cubicBezTo>
                  <a:cubicBezTo>
                    <a:pt x="7190" y="1616704"/>
                    <a:pt x="0" y="1599346"/>
                    <a:pt x="0" y="1581248"/>
                  </a:cubicBezTo>
                  <a:lnTo>
                    <a:pt x="0" y="68240"/>
                  </a:lnTo>
                  <a:cubicBezTo>
                    <a:pt x="0" y="50142"/>
                    <a:pt x="7190" y="32785"/>
                    <a:pt x="19987" y="19987"/>
                  </a:cubicBezTo>
                  <a:cubicBezTo>
                    <a:pt x="32785" y="7190"/>
                    <a:pt x="50142" y="0"/>
                    <a:pt x="6824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F9C8C9D7-A642-A9E7-64EF-7B0C716AF320}"/>
                </a:ext>
              </a:extLst>
            </p:cNvPr>
            <p:cNvSpPr txBox="1"/>
            <p:nvPr/>
          </p:nvSpPr>
          <p:spPr>
            <a:xfrm>
              <a:off x="0" y="-114300"/>
              <a:ext cx="1284842" cy="1763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50" name="AutoShape 24">
            <a:extLst>
              <a:ext uri="{FF2B5EF4-FFF2-40B4-BE49-F238E27FC236}">
                <a16:creationId xmlns:a16="http://schemas.microsoft.com/office/drawing/2014/main" id="{CE450E6D-3A69-7C5D-B70B-FC76F54F756A}"/>
              </a:ext>
            </a:extLst>
          </p:cNvPr>
          <p:cNvSpPr/>
          <p:nvPr/>
        </p:nvSpPr>
        <p:spPr>
          <a:xfrm flipV="1">
            <a:off x="14191650" y="7522906"/>
            <a:ext cx="3268849" cy="0"/>
          </a:xfrm>
          <a:prstGeom prst="line">
            <a:avLst/>
          </a:prstGeom>
          <a:ln w="9525" cap="flat">
            <a:solidFill>
              <a:srgbClr val="29292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>
              <a:latin typeface="Noto Sans KR" panose="020B0200000000000000" pitchFamily="50" charset="-127"/>
            </a:endParaRPr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9986FDE2-4C86-B361-2FED-18C11B8A9D46}"/>
              </a:ext>
            </a:extLst>
          </p:cNvPr>
          <p:cNvSpPr txBox="1"/>
          <p:nvPr/>
        </p:nvSpPr>
        <p:spPr>
          <a:xfrm>
            <a:off x="5382799" y="4343631"/>
            <a:ext cx="2999201" cy="2794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333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정책 변경 </a:t>
            </a:r>
            <a:r>
              <a:rPr lang="ko-KR" altLang="en-US" sz="3330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시나리오별 인재 유출 변화 </a:t>
            </a:r>
            <a:r>
              <a:rPr lang="ko-KR" altLang="en-US" sz="333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 서비스</a:t>
            </a:r>
            <a:endParaRPr lang="en-US" sz="333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7127317E-3D88-802C-6B92-EE0F200ABCC0}"/>
              </a:ext>
            </a:extLst>
          </p:cNvPr>
          <p:cNvSpPr txBox="1"/>
          <p:nvPr/>
        </p:nvSpPr>
        <p:spPr>
          <a:xfrm>
            <a:off x="9733950" y="4369441"/>
            <a:ext cx="2999201" cy="2076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공공데이터의 실질적인 효율성 </a:t>
            </a:r>
            <a:r>
              <a:rPr lang="ko-KR" altLang="en-US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 서비스</a:t>
            </a:r>
            <a:endParaRPr lang="en-US" sz="333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DA178E3F-34C2-C471-558A-C78548CAB7F9}"/>
              </a:ext>
            </a:extLst>
          </p:cNvPr>
          <p:cNvSpPr txBox="1"/>
          <p:nvPr/>
        </p:nvSpPr>
        <p:spPr>
          <a:xfrm>
            <a:off x="14298198" y="4353463"/>
            <a:ext cx="2999201" cy="2076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한국의 </a:t>
            </a:r>
            <a:r>
              <a:rPr lang="en-US" altLang="ko-KR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정책 안정화 시기 </a:t>
            </a:r>
            <a:br>
              <a:rPr lang="en-US" altLang="ko-KR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</a:br>
            <a:r>
              <a:rPr lang="ko-KR" altLang="en-US" sz="333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 서비스</a:t>
            </a:r>
            <a:endParaRPr lang="en-US" sz="333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grpSp>
        <p:nvGrpSpPr>
          <p:cNvPr id="55" name="Group 2">
            <a:extLst>
              <a:ext uri="{FF2B5EF4-FFF2-40B4-BE49-F238E27FC236}">
                <a16:creationId xmlns:a16="http://schemas.microsoft.com/office/drawing/2014/main" id="{1E52648A-03D5-46CA-F929-4DBD1C34D561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67540E75-BE9E-9CC6-9167-A2415A3B4AE5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60903730-049D-D266-C492-E7280AA79415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58" name="TextBox 7">
            <a:extLst>
              <a:ext uri="{FF2B5EF4-FFF2-40B4-BE49-F238E27FC236}">
                <a16:creationId xmlns:a16="http://schemas.microsoft.com/office/drawing/2014/main" id="{CF27116A-BF37-B4A1-47A8-23CDB00712C4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5B0B41C3-C740-2D8E-AE25-FE7685C3D799}"/>
              </a:ext>
            </a:extLst>
          </p:cNvPr>
          <p:cNvSpPr txBox="1"/>
          <p:nvPr/>
        </p:nvSpPr>
        <p:spPr>
          <a:xfrm>
            <a:off x="2542755" y="1077869"/>
            <a:ext cx="2029246" cy="90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개발목표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883047" y="6712463"/>
            <a:ext cx="2173285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AD29AA2E-1D4D-26C5-9913-091F67203DE6}"/>
              </a:ext>
            </a:extLst>
          </p:cNvPr>
          <p:cNvGrpSpPr/>
          <p:nvPr/>
        </p:nvGrpSpPr>
        <p:grpSpPr>
          <a:xfrm>
            <a:off x="14034978" y="5503636"/>
            <a:ext cx="3886200" cy="1551461"/>
            <a:chOff x="0" y="0"/>
            <a:chExt cx="823240" cy="763251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B657EDC-59C9-D058-CB53-9536F00F33DA}"/>
                </a:ext>
              </a:extLst>
            </p:cNvPr>
            <p:cNvSpPr/>
            <p:nvPr/>
          </p:nvSpPr>
          <p:spPr>
            <a:xfrm>
              <a:off x="0" y="0"/>
              <a:ext cx="823240" cy="763251"/>
            </a:xfrm>
            <a:custGeom>
              <a:avLst/>
              <a:gdLst/>
              <a:ahLst/>
              <a:cxnLst/>
              <a:rect l="l" t="t" r="r" b="b"/>
              <a:pathLst>
                <a:path w="823240" h="763251">
                  <a:moveTo>
                    <a:pt x="106504" y="0"/>
                  </a:moveTo>
                  <a:lnTo>
                    <a:pt x="716736" y="0"/>
                  </a:lnTo>
                  <a:cubicBezTo>
                    <a:pt x="775556" y="0"/>
                    <a:pt x="823240" y="47683"/>
                    <a:pt x="823240" y="106504"/>
                  </a:cubicBezTo>
                  <a:lnTo>
                    <a:pt x="823240" y="656747"/>
                  </a:lnTo>
                  <a:cubicBezTo>
                    <a:pt x="823240" y="684994"/>
                    <a:pt x="812019" y="712083"/>
                    <a:pt x="792045" y="732057"/>
                  </a:cubicBezTo>
                  <a:cubicBezTo>
                    <a:pt x="772072" y="752030"/>
                    <a:pt x="744982" y="763251"/>
                    <a:pt x="716736" y="763251"/>
                  </a:cubicBezTo>
                  <a:lnTo>
                    <a:pt x="106504" y="763251"/>
                  </a:lnTo>
                  <a:cubicBezTo>
                    <a:pt x="78257" y="763251"/>
                    <a:pt x="51168" y="752030"/>
                    <a:pt x="31194" y="732057"/>
                  </a:cubicBezTo>
                  <a:cubicBezTo>
                    <a:pt x="11221" y="712083"/>
                    <a:pt x="0" y="684994"/>
                    <a:pt x="0" y="656747"/>
                  </a:cubicBezTo>
                  <a:lnTo>
                    <a:pt x="0" y="106504"/>
                  </a:lnTo>
                  <a:cubicBezTo>
                    <a:pt x="0" y="78257"/>
                    <a:pt x="11221" y="51168"/>
                    <a:pt x="31194" y="31194"/>
                  </a:cubicBezTo>
                  <a:cubicBezTo>
                    <a:pt x="51168" y="11221"/>
                    <a:pt x="78257" y="0"/>
                    <a:pt x="1065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54B36E74-F9AB-E02C-0579-865F038AB05B}"/>
                </a:ext>
              </a:extLst>
            </p:cNvPr>
            <p:cNvSpPr txBox="1"/>
            <p:nvPr/>
          </p:nvSpPr>
          <p:spPr>
            <a:xfrm>
              <a:off x="0" y="-114300"/>
              <a:ext cx="823240" cy="877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33" name="TextBox 20">
            <a:extLst>
              <a:ext uri="{FF2B5EF4-FFF2-40B4-BE49-F238E27FC236}">
                <a16:creationId xmlns:a16="http://schemas.microsoft.com/office/drawing/2014/main" id="{D622EDED-7173-68DB-6862-0AD59EA8C39C}"/>
              </a:ext>
            </a:extLst>
          </p:cNvPr>
          <p:cNvSpPr txBox="1"/>
          <p:nvPr/>
        </p:nvSpPr>
        <p:spPr>
          <a:xfrm>
            <a:off x="11612865" y="7024952"/>
            <a:ext cx="4721372" cy="64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ko-KR" altLang="en-US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한국 </a:t>
            </a:r>
            <a:r>
              <a:rPr lang="en-US" altLang="ko-KR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경쟁력 지수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</a:t>
            </a:r>
            <a:endParaRPr lang="en-US" sz="3331" b="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2E6FF71C-5925-D8EA-073E-87C89459C9C2}"/>
              </a:ext>
            </a:extLst>
          </p:cNvPr>
          <p:cNvSpPr txBox="1"/>
          <p:nvPr/>
        </p:nvSpPr>
        <p:spPr>
          <a:xfrm>
            <a:off x="685800" y="3016793"/>
            <a:ext cx="6220099" cy="290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사용 데이터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인력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인재양성 관련 정부정책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인력 해외 유출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인프라 관련 정부 예산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상용화 현황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관련 유의미한 논문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914C84-50FB-7B4F-005D-4774260D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842" y="3971851"/>
            <a:ext cx="7359202" cy="3141043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B5A66676-75D4-DD96-7523-8375963A1C1C}"/>
              </a:ext>
            </a:extLst>
          </p:cNvPr>
          <p:cNvSpPr txBox="1"/>
          <p:nvPr/>
        </p:nvSpPr>
        <p:spPr>
          <a:xfrm>
            <a:off x="685800" y="6434026"/>
            <a:ext cx="6220099" cy="290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해외 데이터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미국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– 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지수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인재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인프라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연구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개발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상용화 부분 점수 분석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중국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– 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지수 인프라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 운영환경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정부정책 부분 점수 분석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그 외 나라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: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캐나다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독일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FA7005C9-7981-276B-AEA2-DCFFEFCB875D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EA849FB7-D541-FFBB-8627-855106A8F1EF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b="1" dirty="0">
                <a:latin typeface="Noto Sans KR" panose="020B0200000000000000" pitchFamily="50" charset="-127"/>
              </a:endParaRPr>
            </a:p>
          </p:txBody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D951F4BB-5053-CE19-384F-36D382F50969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b="1"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07F00C26-A410-82AE-613F-F6D0854E4DEA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2C7710D3-CFAD-CB8B-6B43-7913D1A085B9}"/>
              </a:ext>
            </a:extLst>
          </p:cNvPr>
          <p:cNvSpPr txBox="1"/>
          <p:nvPr/>
        </p:nvSpPr>
        <p:spPr>
          <a:xfrm>
            <a:off x="2542754" y="1077869"/>
            <a:ext cx="10484417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정부정책에 따른 한국 </a:t>
            </a:r>
            <a:r>
              <a:rPr lang="en-US" altLang="ko-KR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경쟁력 지수 예측 서비스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C10B1D5F-F08C-1E51-78B2-D37F5A69619F}"/>
              </a:ext>
            </a:extLst>
          </p:cNvPr>
          <p:cNvSpPr/>
          <p:nvPr/>
        </p:nvSpPr>
        <p:spPr>
          <a:xfrm rot="5400000">
            <a:off x="5062534" y="5812004"/>
            <a:ext cx="6315139" cy="933393"/>
          </a:xfrm>
          <a:prstGeom prst="triangle">
            <a:avLst/>
          </a:prstGeom>
          <a:solidFill>
            <a:srgbClr val="203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5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524000" y="2857103"/>
            <a:ext cx="7030062" cy="2324166"/>
            <a:chOff x="1524000" y="2857103"/>
            <a:chExt cx="7030062" cy="2324166"/>
          </a:xfrm>
        </p:grpSpPr>
        <p:sp>
          <p:nvSpPr>
            <p:cNvPr id="39" name="Freeform 7"/>
            <p:cNvSpPr/>
            <p:nvPr/>
          </p:nvSpPr>
          <p:spPr>
            <a:xfrm>
              <a:off x="1524000" y="2942184"/>
              <a:ext cx="7030062" cy="2239085"/>
            </a:xfrm>
            <a:custGeom>
              <a:avLst/>
              <a:gdLst/>
              <a:ahLst/>
              <a:cxnLst/>
              <a:rect l="l" t="t" r="r" b="b"/>
              <a:pathLst>
                <a:path w="5732767" h="6552498">
                  <a:moveTo>
                    <a:pt x="0" y="0"/>
                  </a:moveTo>
                  <a:lnTo>
                    <a:pt x="5732767" y="0"/>
                  </a:lnTo>
                  <a:lnTo>
                    <a:pt x="5732767" y="6552498"/>
                  </a:lnTo>
                  <a:lnTo>
                    <a:pt x="0" y="6552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-7149" r="-7149"/>
              </a:stretch>
            </a:blip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grpSp>
          <p:nvGrpSpPr>
            <p:cNvPr id="34" name="Group 10"/>
            <p:cNvGrpSpPr/>
            <p:nvPr/>
          </p:nvGrpSpPr>
          <p:grpSpPr>
            <a:xfrm>
              <a:off x="1581802" y="2857103"/>
              <a:ext cx="6618234" cy="1853126"/>
              <a:chOff x="0" y="-114300"/>
              <a:chExt cx="1297684" cy="1786862"/>
            </a:xfrm>
          </p:grpSpPr>
          <p:sp>
            <p:nvSpPr>
              <p:cNvPr id="35" name="Freeform 11"/>
              <p:cNvSpPr/>
              <p:nvPr/>
            </p:nvSpPr>
            <p:spPr>
              <a:xfrm>
                <a:off x="0" y="13115"/>
                <a:ext cx="1297684" cy="1659447"/>
              </a:xfrm>
              <a:custGeom>
                <a:avLst/>
                <a:gdLst/>
                <a:ahLst/>
                <a:cxnLst/>
                <a:rect l="l" t="t" r="r" b="b"/>
                <a:pathLst>
                  <a:path w="1284842" h="1649488">
                    <a:moveTo>
                      <a:pt x="68240" y="0"/>
                    </a:moveTo>
                    <a:lnTo>
                      <a:pt x="1216601" y="0"/>
                    </a:lnTo>
                    <a:cubicBezTo>
                      <a:pt x="1234700" y="0"/>
                      <a:pt x="1252057" y="7190"/>
                      <a:pt x="1264855" y="19987"/>
                    </a:cubicBezTo>
                    <a:cubicBezTo>
                      <a:pt x="1277652" y="32785"/>
                      <a:pt x="1284842" y="50142"/>
                      <a:pt x="1284842" y="68240"/>
                    </a:cubicBezTo>
                    <a:lnTo>
                      <a:pt x="1284842" y="1581248"/>
                    </a:lnTo>
                    <a:cubicBezTo>
                      <a:pt x="1284842" y="1599346"/>
                      <a:pt x="1277652" y="1616704"/>
                      <a:pt x="1264855" y="1629501"/>
                    </a:cubicBezTo>
                    <a:cubicBezTo>
                      <a:pt x="1252057" y="1642299"/>
                      <a:pt x="1234700" y="1649488"/>
                      <a:pt x="1216601" y="1649488"/>
                    </a:cubicBezTo>
                    <a:lnTo>
                      <a:pt x="68240" y="1649488"/>
                    </a:lnTo>
                    <a:cubicBezTo>
                      <a:pt x="50142" y="1649488"/>
                      <a:pt x="32785" y="1642299"/>
                      <a:pt x="19987" y="1629501"/>
                    </a:cubicBezTo>
                    <a:cubicBezTo>
                      <a:pt x="7190" y="1616704"/>
                      <a:pt x="0" y="1599346"/>
                      <a:pt x="0" y="1581248"/>
                    </a:cubicBezTo>
                    <a:lnTo>
                      <a:pt x="0" y="68240"/>
                    </a:lnTo>
                    <a:cubicBezTo>
                      <a:pt x="0" y="50142"/>
                      <a:pt x="7190" y="32785"/>
                      <a:pt x="19987" y="19987"/>
                    </a:cubicBezTo>
                    <a:cubicBezTo>
                      <a:pt x="32785" y="7190"/>
                      <a:pt x="50142" y="0"/>
                      <a:pt x="6824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anchor="ctr"/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국가별 </a:t>
                </a:r>
                <a:r>
                  <a:rPr lang="en-US" altLang="ko-KR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AI </a:t>
                </a: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기술 인력</a:t>
                </a:r>
                <a:br>
                  <a:rPr lang="en-US" altLang="ko-KR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</a:t>
                </a:r>
                <a:r>
                  <a:rPr lang="en-US" altLang="ko-KR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·</a:t>
                </a: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출입 관련 </a:t>
                </a:r>
                <a:r>
                  <a:rPr lang="ko-KR" altLang="en-US" sz="2800" b="1" dirty="0">
                    <a:solidFill>
                      <a:srgbClr val="0070C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데이터 수집</a:t>
                </a:r>
                <a:endParaRPr lang="ko-KR" altLang="en-US" sz="105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0" y="-114300"/>
                <a:ext cx="1284842" cy="17637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05"/>
                  </a:lnSpc>
                </a:pPr>
                <a:endParaRPr dirty="0">
                  <a:latin typeface="Noto Sans KR" panose="020B0200000000000000" pitchFamily="50" charset="-127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4586046" y="4721304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⇓</a:t>
            </a:r>
          </a:p>
        </p:txBody>
      </p:sp>
      <p:sp>
        <p:nvSpPr>
          <p:cNvPr id="33" name="Google Shape;138;p17">
            <a:extLst>
              <a:ext uri="{FF2B5EF4-FFF2-40B4-BE49-F238E27FC236}">
                <a16:creationId xmlns:a16="http://schemas.microsoft.com/office/drawing/2014/main" id="{A87EBE1F-1C33-FD81-14FF-7F8EE0FC882C}"/>
              </a:ext>
            </a:extLst>
          </p:cNvPr>
          <p:cNvSpPr txBox="1"/>
          <p:nvPr/>
        </p:nvSpPr>
        <p:spPr>
          <a:xfrm>
            <a:off x="11341767" y="4720558"/>
            <a:ext cx="5871411" cy="1989874"/>
          </a:xfrm>
          <a:prstGeom prst="round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203858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정책 변경 시나리오에 따른</a:t>
            </a:r>
            <a:endParaRPr lang="en-US" altLang="ko-KR" sz="3200" dirty="0">
              <a:solidFill>
                <a:srgbClr val="203858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0070C0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인재 유출량 예측</a:t>
            </a:r>
            <a:endParaRPr lang="en-US" altLang="ko-KR" sz="3200" dirty="0">
              <a:solidFill>
                <a:srgbClr val="0070C0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585893" y="5638977"/>
            <a:ext cx="7030062" cy="2176714"/>
            <a:chOff x="1524000" y="2857103"/>
            <a:chExt cx="7030062" cy="2324166"/>
          </a:xfrm>
        </p:grpSpPr>
        <p:sp>
          <p:nvSpPr>
            <p:cNvPr id="43" name="Freeform 7"/>
            <p:cNvSpPr/>
            <p:nvPr/>
          </p:nvSpPr>
          <p:spPr>
            <a:xfrm>
              <a:off x="1524000" y="2942184"/>
              <a:ext cx="7030062" cy="2239085"/>
            </a:xfrm>
            <a:custGeom>
              <a:avLst/>
              <a:gdLst/>
              <a:ahLst/>
              <a:cxnLst/>
              <a:rect l="l" t="t" r="r" b="b"/>
              <a:pathLst>
                <a:path w="5732767" h="6552498">
                  <a:moveTo>
                    <a:pt x="0" y="0"/>
                  </a:moveTo>
                  <a:lnTo>
                    <a:pt x="5732767" y="0"/>
                  </a:lnTo>
                  <a:lnTo>
                    <a:pt x="5732767" y="6552498"/>
                  </a:lnTo>
                  <a:lnTo>
                    <a:pt x="0" y="6552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-7149" r="-7149"/>
              </a:stretch>
            </a:blip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grpSp>
          <p:nvGrpSpPr>
            <p:cNvPr id="44" name="Group 10"/>
            <p:cNvGrpSpPr/>
            <p:nvPr/>
          </p:nvGrpSpPr>
          <p:grpSpPr>
            <a:xfrm>
              <a:off x="1549473" y="2857103"/>
              <a:ext cx="6618234" cy="1853126"/>
              <a:chOff x="-6339" y="-114300"/>
              <a:chExt cx="1297684" cy="1786862"/>
            </a:xfrm>
          </p:grpSpPr>
          <p:sp>
            <p:nvSpPr>
              <p:cNvPr id="45" name="Freeform 11"/>
              <p:cNvSpPr/>
              <p:nvPr/>
            </p:nvSpPr>
            <p:spPr>
              <a:xfrm>
                <a:off x="-6339" y="13116"/>
                <a:ext cx="1297684" cy="1659446"/>
              </a:xfrm>
              <a:custGeom>
                <a:avLst/>
                <a:gdLst/>
                <a:ahLst/>
                <a:cxnLst/>
                <a:rect l="l" t="t" r="r" b="b"/>
                <a:pathLst>
                  <a:path w="1284842" h="1649488">
                    <a:moveTo>
                      <a:pt x="68240" y="0"/>
                    </a:moveTo>
                    <a:lnTo>
                      <a:pt x="1216601" y="0"/>
                    </a:lnTo>
                    <a:cubicBezTo>
                      <a:pt x="1234700" y="0"/>
                      <a:pt x="1252057" y="7190"/>
                      <a:pt x="1264855" y="19987"/>
                    </a:cubicBezTo>
                    <a:cubicBezTo>
                      <a:pt x="1277652" y="32785"/>
                      <a:pt x="1284842" y="50142"/>
                      <a:pt x="1284842" y="68240"/>
                    </a:cubicBezTo>
                    <a:lnTo>
                      <a:pt x="1284842" y="1581248"/>
                    </a:lnTo>
                    <a:cubicBezTo>
                      <a:pt x="1284842" y="1599346"/>
                      <a:pt x="1277652" y="1616704"/>
                      <a:pt x="1264855" y="1629501"/>
                    </a:cubicBezTo>
                    <a:cubicBezTo>
                      <a:pt x="1252057" y="1642299"/>
                      <a:pt x="1234700" y="1649488"/>
                      <a:pt x="1216601" y="1649488"/>
                    </a:cubicBezTo>
                    <a:lnTo>
                      <a:pt x="68240" y="1649488"/>
                    </a:lnTo>
                    <a:cubicBezTo>
                      <a:pt x="50142" y="1649488"/>
                      <a:pt x="32785" y="1642299"/>
                      <a:pt x="19987" y="1629501"/>
                    </a:cubicBezTo>
                    <a:cubicBezTo>
                      <a:pt x="7190" y="1616704"/>
                      <a:pt x="0" y="1599346"/>
                      <a:pt x="0" y="1581248"/>
                    </a:cubicBezTo>
                    <a:lnTo>
                      <a:pt x="0" y="68240"/>
                    </a:lnTo>
                    <a:cubicBezTo>
                      <a:pt x="0" y="50142"/>
                      <a:pt x="7190" y="32785"/>
                      <a:pt x="19987" y="19987"/>
                    </a:cubicBezTo>
                    <a:cubicBezTo>
                      <a:pt x="32785" y="7190"/>
                      <a:pt x="50142" y="0"/>
                      <a:pt x="6824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각 국가별 </a:t>
                </a:r>
                <a:r>
                  <a:rPr lang="ko-KR" altLang="en-US" sz="2800" b="1" dirty="0">
                    <a:solidFill>
                      <a:srgbClr val="0070C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조건의 변화</a:t>
                </a:r>
                <a:r>
                  <a:rPr lang="ko-KR" altLang="en-US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따른</a:t>
                </a:r>
                <a:br>
                  <a:rPr lang="en-US" altLang="ko-KR" sz="2800" b="1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ko-KR" altLang="en-US" sz="2800" b="1" dirty="0">
                    <a:solidFill>
                      <a:srgbClr val="0070C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인력 유출량 변화 분석</a:t>
                </a:r>
                <a:endParaRPr lang="ko-KR" altLang="en-US" sz="800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6" name="TextBox 12"/>
              <p:cNvSpPr txBox="1"/>
              <p:nvPr/>
            </p:nvSpPr>
            <p:spPr>
              <a:xfrm>
                <a:off x="0" y="-114300"/>
                <a:ext cx="1284842" cy="17637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05"/>
                  </a:lnSpc>
                </a:pPr>
                <a:endParaRPr dirty="0">
                  <a:latin typeface="Noto Sans KR" panose="020B0200000000000000" pitchFamily="50" charset="-127"/>
                </a:endParaRPr>
              </a:p>
            </p:txBody>
          </p:sp>
        </p:grpSp>
      </p:grpSp>
      <p:sp>
        <p:nvSpPr>
          <p:cNvPr id="47" name="말풍선: 사각형 60">
            <a:extLst>
              <a:ext uri="{FF2B5EF4-FFF2-40B4-BE49-F238E27FC236}">
                <a16:creationId xmlns:a16="http://schemas.microsoft.com/office/drawing/2014/main" id="{45AACDEB-909A-B6AB-66A6-6DD309E66A11}"/>
              </a:ext>
            </a:extLst>
          </p:cNvPr>
          <p:cNvSpPr/>
          <p:nvPr/>
        </p:nvSpPr>
        <p:spPr>
          <a:xfrm>
            <a:off x="1331925" y="8191500"/>
            <a:ext cx="7119305" cy="1538861"/>
          </a:xfrm>
          <a:prstGeom prst="wedgeRectCallout">
            <a:avLst>
              <a:gd name="adj1" fmla="val -20523"/>
              <a:gd name="adj2" fmla="val -71859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>
              <a:lnSpc>
                <a:spcPct val="150000"/>
              </a:lnSpc>
              <a:spcBef>
                <a:spcPts val="1000"/>
              </a:spcBef>
              <a:buSzPct val="150000"/>
              <a:defRPr/>
            </a:pPr>
            <a:r>
              <a:rPr lang="ko-KR" altLang="en-US" sz="20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국가별 조건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: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고등교육 </a:t>
            </a:r>
            <a:r>
              <a:rPr lang="ko-KR" altLang="en-US" sz="2000" dirty="0" err="1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수료율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근로 환경 만족도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평균 연봉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기술 인프라 지수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정부 정책 효율성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,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취업 기회 지수 등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sp>
        <p:nvSpPr>
          <p:cNvPr id="48" name="말풍선: 사각형 60">
            <a:extLst>
              <a:ext uri="{FF2B5EF4-FFF2-40B4-BE49-F238E27FC236}">
                <a16:creationId xmlns:a16="http://schemas.microsoft.com/office/drawing/2014/main" id="{45AACDEB-909A-B6AB-66A6-6DD309E66A11}"/>
              </a:ext>
            </a:extLst>
          </p:cNvPr>
          <p:cNvSpPr/>
          <p:nvPr/>
        </p:nvSpPr>
        <p:spPr>
          <a:xfrm>
            <a:off x="11312862" y="8191500"/>
            <a:ext cx="5871411" cy="1538861"/>
          </a:xfrm>
          <a:prstGeom prst="wedgeRectCallout">
            <a:avLst>
              <a:gd name="adj1" fmla="val -20523"/>
              <a:gd name="adj2" fmla="val -71859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>
              <a:lnSpc>
                <a:spcPct val="150000"/>
              </a:lnSpc>
              <a:spcBef>
                <a:spcPts val="1000"/>
              </a:spcBef>
              <a:buSzPct val="150000"/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다양한 정책 변경 시나리오를 통해 예상되는 인력 유출량을 시뮬레이션</a:t>
            </a:r>
            <a:endParaRPr lang="en-US" altLang="ko-KR" sz="2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1EF742BB-374B-508B-CA09-25E3ACCFD7F6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9E159FF9-DF11-0A19-2A61-5B8A5339BBCB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dirty="0">
                <a:latin typeface="Noto Sans KR" panose="020B0200000000000000" pitchFamily="50" charset="-127"/>
              </a:endParaRPr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016D7645-02AA-6C2F-4292-CACADF7BE0C9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id="{32021F49-A167-11D7-BA2D-AD316A2050FC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altLang="ko-KR" sz="4000" b="1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8EBD8F49-8D39-EFC1-A8C3-91767371510C}"/>
              </a:ext>
            </a:extLst>
          </p:cNvPr>
          <p:cNvSpPr txBox="1"/>
          <p:nvPr/>
        </p:nvSpPr>
        <p:spPr>
          <a:xfrm>
            <a:off x="2542754" y="1077869"/>
            <a:ext cx="103350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정책 변경 시나리오별 인재 유출 변화 예측 서비스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B6EE38E-43DC-CFBB-25D5-AA06131D2C95}"/>
              </a:ext>
            </a:extLst>
          </p:cNvPr>
          <p:cNvSpPr/>
          <p:nvPr/>
        </p:nvSpPr>
        <p:spPr>
          <a:xfrm rot="5400000">
            <a:off x="6821291" y="5776973"/>
            <a:ext cx="6315139" cy="933393"/>
          </a:xfrm>
          <a:prstGeom prst="triangle">
            <a:avLst/>
          </a:prstGeom>
          <a:solidFill>
            <a:srgbClr val="203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5883047" y="6712463"/>
            <a:ext cx="2173285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D622EDED-7173-68DB-6862-0AD59EA8C39C}"/>
              </a:ext>
            </a:extLst>
          </p:cNvPr>
          <p:cNvSpPr txBox="1"/>
          <p:nvPr/>
        </p:nvSpPr>
        <p:spPr>
          <a:xfrm>
            <a:off x="11890228" y="6953240"/>
            <a:ext cx="4721372" cy="1358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altLang="ko-KR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AI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사업장 </a:t>
            </a:r>
            <a:br>
              <a:rPr lang="en-US" altLang="ko-KR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</a:br>
            <a:r>
              <a:rPr lang="ko-KR" altLang="en-US" sz="3331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공공데이터 효율성 </a:t>
            </a:r>
            <a:r>
              <a:rPr lang="ko-KR" altLang="en-US" sz="3331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예측</a:t>
            </a:r>
            <a:endParaRPr lang="en-US" sz="3331" b="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2E6FF71C-5925-D8EA-073E-87C89459C9C2}"/>
              </a:ext>
            </a:extLst>
          </p:cNvPr>
          <p:cNvSpPr txBox="1"/>
          <p:nvPr/>
        </p:nvSpPr>
        <p:spPr>
          <a:xfrm>
            <a:off x="1095101" y="3016793"/>
            <a:ext cx="6220099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사용 데이터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공공 데이터 개방 목록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irmala UI Semilight" panose="020B0402040204020203" pitchFamily="34" charset="0"/>
              <a:cs typeface="Nirmala UI Semilight" panose="020B0402040204020203" pitchFamily="34" charset="0"/>
              <a:sym typeface="Open San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irmala UI Semilight" panose="020B0402040204020203" pitchFamily="34" charset="0"/>
                <a:cs typeface="Nirmala UI Semilight" panose="020B0402040204020203" pitchFamily="34" charset="0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도입 회사의 공공데이터의 사용률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irmala UI Semilight" panose="020B0402040204020203" pitchFamily="34" charset="0"/>
              <a:cs typeface="Nirmala UI Semilight" panose="020B0402040204020203" pitchFamily="34" charset="0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irmala UI Semilight" panose="020B0402040204020203" pitchFamily="34" charset="0"/>
                <a:cs typeface="Nirmala UI Semilight" panose="020B0402040204020203" pitchFamily="34" charset="0"/>
                <a:sym typeface="Open Sans"/>
              </a:rPr>
              <a:t>AI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도입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회사 수 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600000101010101" charset="-127"/>
              <a:cs typeface="Nirmala UI Semilight" panose="020B0402040204020203" pitchFamily="34" charset="0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600000101010101" charset="-127"/>
                <a:cs typeface="Nirmala UI Semilight" panose="020B0402040204020203" pitchFamily="34" charset="0"/>
                <a:sym typeface="Open Sans"/>
              </a:rPr>
              <a:t>공공데이터 활용으로 인한 경제적 성장 지표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600000101010101" charset="-127"/>
              <a:cs typeface="Nirmala UI Semilight" panose="020B0402040204020203" pitchFamily="34" charset="0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irmala UI Semilight" panose="020B0402040204020203" pitchFamily="34" charset="0"/>
              <a:cs typeface="Nirmala UI Semilight" panose="020B0402040204020203" pitchFamily="34" charset="0"/>
              <a:sym typeface="Open Sans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B5A66676-75D4-DD96-7523-8375963A1C1C}"/>
              </a:ext>
            </a:extLst>
          </p:cNvPr>
          <p:cNvSpPr txBox="1"/>
          <p:nvPr/>
        </p:nvSpPr>
        <p:spPr>
          <a:xfrm>
            <a:off x="1095101" y="6434026"/>
            <a:ext cx="6220099" cy="197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해외 데이터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미국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–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공공데이터 활용으로 인한 경제적 성장 지표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중국 </a:t>
            </a:r>
            <a:r>
              <a:rPr lang="en-US" altLang="ko-KR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- </a:t>
            </a:r>
            <a:r>
              <a:rPr lang="ko-KR" altLang="en-US" sz="2000" dirty="0">
                <a:solidFill>
                  <a:srgbClr val="29292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"/>
                <a:sym typeface="Open Sans"/>
              </a:rPr>
              <a:t>공공데이터 활용으로 인한 경제적 성장 지표 </a:t>
            </a: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92929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Open Sans"/>
              <a:sym typeface="Open Sans"/>
            </a:endParaRP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FA7005C9-7981-276B-AEA2-DCFFEFCB875D}"/>
              </a:ext>
            </a:extLst>
          </p:cNvPr>
          <p:cNvGrpSpPr/>
          <p:nvPr/>
        </p:nvGrpSpPr>
        <p:grpSpPr>
          <a:xfrm>
            <a:off x="1028700" y="1155427"/>
            <a:ext cx="1130270" cy="854485"/>
            <a:chOff x="0" y="0"/>
            <a:chExt cx="649019" cy="695814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EA849FB7-D541-FFBB-8627-855106A8F1EF}"/>
                </a:ext>
              </a:extLst>
            </p:cNvPr>
            <p:cNvSpPr/>
            <p:nvPr/>
          </p:nvSpPr>
          <p:spPr>
            <a:xfrm>
              <a:off x="0" y="0"/>
              <a:ext cx="649019" cy="695814"/>
            </a:xfrm>
            <a:custGeom>
              <a:avLst/>
              <a:gdLst/>
              <a:ahLst/>
              <a:cxnLst/>
              <a:rect l="l" t="t" r="r" b="b"/>
              <a:pathLst>
                <a:path w="649019" h="695814">
                  <a:moveTo>
                    <a:pt x="0" y="0"/>
                  </a:moveTo>
                  <a:lnTo>
                    <a:pt x="649019" y="0"/>
                  </a:lnTo>
                  <a:lnTo>
                    <a:pt x="649019" y="695814"/>
                  </a:lnTo>
                  <a:lnTo>
                    <a:pt x="0" y="695814"/>
                  </a:lnTo>
                  <a:close/>
                </a:path>
              </a:pathLst>
            </a:custGeom>
            <a:solidFill>
              <a:srgbClr val="203858"/>
            </a:solidFill>
          </p:spPr>
          <p:txBody>
            <a:bodyPr/>
            <a:lstStyle/>
            <a:p>
              <a:endParaRPr lang="ko-KR" altLang="en-US" b="1" dirty="0">
                <a:latin typeface="Noto Sans KR" panose="020B0200000000000000" pitchFamily="50" charset="-127"/>
              </a:endParaRPr>
            </a:p>
          </p:txBody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D951F4BB-5053-CE19-384F-36D382F50969}"/>
                </a:ext>
              </a:extLst>
            </p:cNvPr>
            <p:cNvSpPr txBox="1"/>
            <p:nvPr/>
          </p:nvSpPr>
          <p:spPr>
            <a:xfrm>
              <a:off x="0" y="-114300"/>
              <a:ext cx="649019" cy="8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5"/>
                </a:lnSpc>
              </a:pPr>
              <a:endParaRPr b="1" dirty="0">
                <a:latin typeface="Noto Sans KR" panose="020B0200000000000000" pitchFamily="50" charset="-127"/>
              </a:endParaRPr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07F00C26-A410-82AE-613F-F6D0854E4DEA}"/>
              </a:ext>
            </a:extLst>
          </p:cNvPr>
          <p:cNvSpPr txBox="1"/>
          <p:nvPr/>
        </p:nvSpPr>
        <p:spPr>
          <a:xfrm>
            <a:off x="1112713" y="1155427"/>
            <a:ext cx="962243" cy="77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8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7F2E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2C7710D3-CFAD-CB8B-6B43-7913D1A085B9}"/>
              </a:ext>
            </a:extLst>
          </p:cNvPr>
          <p:cNvSpPr txBox="1"/>
          <p:nvPr/>
        </p:nvSpPr>
        <p:spPr>
          <a:xfrm>
            <a:off x="2542754" y="1077869"/>
            <a:ext cx="10484417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87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292929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Open Sans Bold"/>
                <a:sym typeface="Open Sans Bold"/>
              </a:rPr>
              <a:t>공공 데이터의 실질적인 효율성 예측 서비스</a:t>
            </a:r>
            <a:endParaRPr lang="en-US" sz="4000" dirty="0">
              <a:solidFill>
                <a:srgbClr val="292929"/>
              </a:solidFill>
              <a:latin typeface="Noto Sans KR Medium" panose="020B0200000000000000" pitchFamily="50" charset="-127"/>
              <a:ea typeface="Noto Sans KR Medium" panose="020B0200000000000000" pitchFamily="50" charset="-127"/>
              <a:cs typeface="Open Sans Bold"/>
              <a:sym typeface="Open Sans Bold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F10136A-8CD6-7A9C-84EC-946DFAB9D719}"/>
              </a:ext>
            </a:extLst>
          </p:cNvPr>
          <p:cNvSpPr/>
          <p:nvPr/>
        </p:nvSpPr>
        <p:spPr>
          <a:xfrm rot="5400000">
            <a:off x="4658893" y="5812004"/>
            <a:ext cx="6315139" cy="933393"/>
          </a:xfrm>
          <a:prstGeom prst="triangle">
            <a:avLst/>
          </a:prstGeom>
          <a:solidFill>
            <a:srgbClr val="203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Java] 공공데이터 포털에서 데이터 불러오기 [0]">
            <a:extLst>
              <a:ext uri="{FF2B5EF4-FFF2-40B4-BE49-F238E27FC236}">
                <a16:creationId xmlns:a16="http://schemas.microsoft.com/office/drawing/2014/main" id="{25C70178-8E2D-0D6D-9B0B-17838366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21" y="7169548"/>
            <a:ext cx="1973231" cy="11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AF926E-4E38-7DA0-2DC4-0C52ADBD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2857500"/>
            <a:ext cx="5715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473</Words>
  <Application>Microsoft Office PowerPoint</Application>
  <PresentationFormat>사용자 지정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Noto Sans KR ExtraBold</vt:lpstr>
      <vt:lpstr>Noto Sans KR Light</vt:lpstr>
      <vt:lpstr>Noto Sans KR Medium</vt:lpstr>
      <vt:lpstr>Noto Sans KR SemiBold</vt:lpstr>
      <vt:lpstr>Noto Sans KR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네이비 그레이 심플한 Pitch Deck 프레젠테이션</dc:title>
  <dc:creator>bitcamp</dc:creator>
  <cp:lastModifiedBy>Minhoo Pak</cp:lastModifiedBy>
  <cp:revision>11</cp:revision>
  <dcterms:created xsi:type="dcterms:W3CDTF">2006-08-16T00:00:00Z</dcterms:created>
  <dcterms:modified xsi:type="dcterms:W3CDTF">2024-07-17T08:07:03Z</dcterms:modified>
  <dc:identifier>DAGLKvBYADU</dc:identifier>
</cp:coreProperties>
</file>