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70" r:id="rId5"/>
    <p:sldId id="277" r:id="rId6"/>
    <p:sldId id="261" r:id="rId7"/>
    <p:sldId id="288" r:id="rId8"/>
    <p:sldId id="302" r:id="rId9"/>
    <p:sldId id="313" r:id="rId10"/>
    <p:sldId id="366" r:id="rId11"/>
    <p:sldId id="331" r:id="rId12"/>
    <p:sldId id="335" r:id="rId13"/>
    <p:sldId id="367" r:id="rId14"/>
    <p:sldId id="352" r:id="rId15"/>
    <p:sldId id="312" r:id="rId16"/>
    <p:sldId id="365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5224" y="234499"/>
            <a:ext cx="8825658" cy="2493035"/>
          </a:xfrm>
        </p:spPr>
        <p:txBody>
          <a:bodyPr/>
          <a:lstStyle/>
          <a:p>
            <a:pPr algn="ctr"/>
            <a:r>
              <a:rPr lang="en-US" sz="4800" dirty="0" err="1"/>
              <a:t>Blockchain</a:t>
            </a:r>
            <a:r>
              <a:rPr lang="en-US" sz="4800" dirty="0"/>
              <a:t> for Internet of things applications: A review </a:t>
            </a:r>
            <a:r>
              <a:rPr lang="en-US" sz="4800" dirty="0" smtClean="0"/>
              <a:t>and open issues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7976" y="3236414"/>
            <a:ext cx="10180154" cy="1025372"/>
          </a:xfrm>
        </p:spPr>
        <p:txBody>
          <a:bodyPr>
            <a:noAutofit/>
          </a:bodyPr>
          <a:lstStyle/>
          <a:p>
            <a:r>
              <a:rPr lang="pt-BR" sz="2400" b="1" dirty="0"/>
              <a:t>Programa de Pós-Graduação em Ciência da Computação </a:t>
            </a:r>
          </a:p>
          <a:p>
            <a:pPr algn="ctr"/>
            <a:r>
              <a:rPr lang="pt-BR" sz="4000" dirty="0"/>
              <a:t>Sistemas </a:t>
            </a:r>
            <a:r>
              <a:rPr lang="pt-BR" sz="4000" dirty="0" smtClean="0"/>
              <a:t>Distribuídos</a:t>
            </a:r>
            <a:endParaRPr lang="pt-BR" sz="4000" dirty="0"/>
          </a:p>
          <a:p>
            <a:endParaRPr lang="pt-BR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Dr. Sergio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T. Carvalho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817976" y="5796038"/>
            <a:ext cx="3941512" cy="6503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sz="1600" dirty="0" smtClean="0"/>
              <a:t>Discente:		André Luiz Oliveira</a:t>
            </a:r>
          </a:p>
          <a:p>
            <a:r>
              <a:rPr lang="pt-BR" sz="1600" dirty="0" smtClean="0"/>
              <a:t>				</a:t>
            </a:r>
            <a:endParaRPr lang="pt-BR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75" y="5415651"/>
            <a:ext cx="2237734" cy="9451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70" y="5415651"/>
            <a:ext cx="1566560" cy="90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50066" y="2412385"/>
            <a:ext cx="9824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err="1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Chanson</a:t>
            </a:r>
            <a:r>
              <a:rPr lang="pt-BR" sz="2000" dirty="0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et al., </a:t>
            </a:r>
            <a:r>
              <a:rPr lang="pt-BR" sz="2000" dirty="0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(2017) 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O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também é empregado para proteger a integridade dos dados de quilometragem do carro e evitar fraudes no </a:t>
            </a:r>
            <a:r>
              <a:rPr lang="pt-BR" sz="2000" dirty="0" err="1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hodômetro</a:t>
            </a:r>
            <a:r>
              <a:rPr lang="pt-BR" sz="2000" dirty="0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. </a:t>
            </a:r>
            <a:r>
              <a:rPr lang="pt-BR" sz="2000" dirty="0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As 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soluções existentes para resolver fraudes de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hodômetro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têm sérios problemas de privacidade porque os dados são publicados em bancos de dados públicos. Para mitigar o vazamento de privacidade, </a:t>
            </a:r>
            <a:r>
              <a:rPr lang="pt-BR" sz="2000" dirty="0" smtClean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..usaram </a:t>
            </a:r>
            <a:r>
              <a:rPr lang="pt-BR" sz="2000" dirty="0" err="1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tx1">
                    <a:lumMod val="95000"/>
                  </a:schemeClr>
                </a:solidFill>
                <a:latin typeface="Segoe UI" panose="020B0502040204020203" pitchFamily="34" charset="0"/>
              </a:rPr>
              <a:t> para registrar dados de quilometragem de carros e proteger a privacidade do usuário por meio de criptografia usando a chave privada do usuário. </a:t>
            </a:r>
            <a:endParaRPr lang="pt-BR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8792" y="369054"/>
            <a:ext cx="35889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3</a:t>
            </a: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.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T</a:t>
            </a: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erceiros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confiáveis</a:t>
            </a: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278792" y="916611"/>
            <a:ext cx="894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solidFill>
                  <a:schemeClr val="tx2">
                    <a:lumMod val="90000"/>
                  </a:schemeClr>
                </a:solidFill>
                <a:latin typeface="Segoe UI" panose="020B0502040204020203" pitchFamily="34" charset="0"/>
              </a:rPr>
              <a:t>Por </a:t>
            </a:r>
            <a:r>
              <a:rPr lang="pt-BR" sz="2000" dirty="0">
                <a:solidFill>
                  <a:schemeClr val="tx2">
                    <a:lumMod val="90000"/>
                  </a:schemeClr>
                </a:solidFill>
                <a:latin typeface="Segoe UI" panose="020B0502040204020203" pitchFamily="34" charset="0"/>
              </a:rPr>
              <a:t>meio da descentralização, armazenamento distribuído e outros mecanismos, o </a:t>
            </a:r>
            <a:r>
              <a:rPr lang="pt-BR" sz="2000" dirty="0" err="1">
                <a:solidFill>
                  <a:schemeClr val="tx2">
                    <a:lumMod val="9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tx2">
                    <a:lumMod val="90000"/>
                  </a:schemeClr>
                </a:solidFill>
                <a:latin typeface="Segoe UI" panose="020B0502040204020203" pitchFamily="34" charset="0"/>
              </a:rPr>
              <a:t> garante que todos os nós do sistema possam trocar dados de forma automática e segura em caso de falta de confiança. 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14" y="2213349"/>
            <a:ext cx="10666791" cy="41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358309" y="1922800"/>
            <a:ext cx="92151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Li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 Wang (2018) propuseram uma estrutura de rastreabilidade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para alcançar a </a:t>
            </a:r>
            <a:r>
              <a:rPr lang="pt-B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rastreamento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de produtos agrícolas e garantir a autenticidade </a:t>
            </a:r>
            <a:r>
              <a:rPr lang="pt-B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destes. 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Primeiro, sensores físicos são instalados na fazenda para coletar informações sobre fertilização, irrigação, pragas, etc. Os dados detectados são inseridos automaticamente no sistema de rastreamento. Este trabalho usa o serviço de nuvem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BCS da Oracle e sua estrutura de código aberto front-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end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para criar uma solução de rastreabilidade baseada em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O </a:t>
            </a:r>
            <a:r>
              <a:rPr lang="pt-BR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serve como uma plataforma para armazenar os dados detectados</a:t>
            </a:r>
            <a:r>
              <a:rPr lang="pt-BR" sz="2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pt-BR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76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036886" y="937876"/>
            <a:ext cx="8341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4</a:t>
            </a: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.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P</a:t>
            </a: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lataforma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de pagamento automático</a:t>
            </a:r>
            <a:endParaRPr lang="pt-BR" sz="2800" dirty="0">
              <a:solidFill>
                <a:srgbClr val="FFC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06" y="1893198"/>
            <a:ext cx="11043920" cy="457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3408" y="919384"/>
            <a:ext cx="255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Pagamento </a:t>
            </a:r>
            <a:r>
              <a:rPr lang="pt-BR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automático</a:t>
            </a:r>
            <a:endParaRPr lang="pt-B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00689" y="1763276"/>
            <a:ext cx="97129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Strugar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(2018) propuseram uma plataforma de faturamento de veículos elétricos (EV) baseada em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IOTA (que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tipo de sistema de transações digitais sem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taxas).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artigo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fala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uma plataforma para cobrar pelo uso de carros elétricos que funciona de forma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automática. Ela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 que máquinas conversem entre si (M2M), </a:t>
            </a:r>
            <a:endParaRPr lang="pt-BR" dirty="0" smtClean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plataforma tem três partes principais:</a:t>
            </a:r>
          </a:p>
          <a:p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Camada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física: são os dispositivos físicos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Medidor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inteligente: mede quanta energia foi usada.</a:t>
            </a:r>
          </a:p>
          <a:p>
            <a:pPr lvl="1"/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 principal (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MC)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estação de recarga (EVSEC): gerencia a estação onde o carro carrega.</a:t>
            </a:r>
          </a:p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Esses equipamentos trabalham juntos para medir a energia usada e cobrar o valor </a:t>
            </a:r>
            <a:r>
              <a:rPr lang="pt-BR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automaticamente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84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721119" y="296446"/>
            <a:ext cx="41843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Desafios Futuros</a:t>
            </a: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40220" y="819666"/>
            <a:ext cx="11094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</a:t>
            </a:r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esempenho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Os 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problemas de taxa de transferência e latência do </a:t>
            </a:r>
            <a:r>
              <a:rPr lang="pt-BR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podem afetar a eficiência do gerenciamento de </a:t>
            </a:r>
            <a:r>
              <a:rPr lang="pt-BR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Proteção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da privacidade do usuário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 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Impor 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o controle de acesso na cadeia pode vazar a privacidade do usuário, pois se os sujeitos são capazes de acessar um objeto é registrado na cadeia. 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algn="just"/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S</a:t>
            </a:r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egurança </a:t>
            </a:r>
            <a:r>
              <a:rPr lang="pt-BR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do contrato </a:t>
            </a:r>
            <a:r>
              <a:rPr lang="pt-BR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inteligente.</a:t>
            </a:r>
          </a:p>
          <a:p>
            <a:pPr algn="just"/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Embora 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se considere que a cadeia de blocos contribui para a proteção da segurança da </a:t>
            </a:r>
            <a:r>
              <a:rPr lang="pt-BR" dirty="0" err="1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, </a:t>
            </a:r>
            <a:r>
              <a:rPr lang="pt-BR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a combinação das duas tecnologias, no entanto, continua a ser difícil de garantir a segurança global do sistema da Internet das Coisas. Os contratos inteligentes podem ser implementados com falhas. </a:t>
            </a:r>
            <a:endParaRPr lang="pt-BR" dirty="0" smtClean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algn="just"/>
            <a:endParaRPr lang="pt-BR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8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98785" y="348734"/>
            <a:ext cx="3406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Questões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em aberto</a:t>
            </a:r>
            <a:endParaRPr lang="pt-BR" sz="2800" dirty="0">
              <a:solidFill>
                <a:srgbClr val="FFC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98785" y="1115783"/>
            <a:ext cx="9765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Quais fatores específicos afetam o desempenho do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em aplicações de </a:t>
            </a: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?"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758741" y="1728944"/>
            <a:ext cx="42226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Número de nós na </a:t>
            </a:r>
            <a:r>
              <a:rPr lang="pt-BR" dirty="0" smtClean="0"/>
              <a:t>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Protocolos de consenso </a:t>
            </a:r>
            <a:r>
              <a:rPr lang="pt-BR" dirty="0" smtClean="0"/>
              <a:t>utilizados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Condições da rede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98785" y="3173102"/>
            <a:ext cx="9765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Quais são os principais desafios relacionados à segurança da plataforma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 aplicações de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e por que é importante desenvolver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  <a:r>
              <a:rPr lang="pt-BR" dirty="0" smtClean="0"/>
              <a:t>(padrões </a:t>
            </a:r>
            <a:r>
              <a:rPr lang="pt-BR" dirty="0"/>
              <a:t>de referência)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implementações em larga escala?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58741" y="4340261"/>
            <a:ext cx="10243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principais desafios incluem a segurança da própria plataforma </a:t>
            </a:r>
            <a:r>
              <a:rPr lang="pt-BR" dirty="0" err="1" smtClean="0"/>
              <a:t>blockchain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importante desenvolver padrões de referência</a:t>
            </a:r>
            <a:r>
              <a:rPr lang="pt-BR" dirty="0" smtClean="0"/>
              <a:t> e </a:t>
            </a:r>
            <a:r>
              <a:rPr lang="pt-BR" dirty="0"/>
              <a:t>implementações em larga escala para avaliar o desempenho e a segurança de forma mais realista, permitindo o desenvolvimento de aplicações de </a:t>
            </a:r>
            <a:r>
              <a:rPr lang="pt-BR" dirty="0" err="1"/>
              <a:t>IoT</a:t>
            </a:r>
            <a:r>
              <a:rPr lang="pt-BR" dirty="0"/>
              <a:t> mais eficientes e seguras com </a:t>
            </a:r>
            <a:r>
              <a:rPr lang="pt-BR" dirty="0" err="1"/>
              <a:t>blockchain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3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2714" y="492760"/>
            <a:ext cx="8825659" cy="1981200"/>
          </a:xfrm>
        </p:spPr>
        <p:txBody>
          <a:bodyPr/>
          <a:lstStyle/>
          <a:p>
            <a:r>
              <a:rPr lang="pt-BR" dirty="0"/>
              <a:t>B</a:t>
            </a:r>
            <a:r>
              <a:rPr lang="pt-BR" dirty="0" smtClean="0"/>
              <a:t>ibliografia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80462" y="1483360"/>
            <a:ext cx="1026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Fernandezcarames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Fragalamas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(2018) revisaram 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otimizado para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arquitetura, algoritmos criptográficos, mecanismos de carimbo de data/hora de mensagens e algoritmos de consenso.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Khan 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(2018) revisaram os problemas de segurança da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discutiram como o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pode ser aplicado para resolver esses problemas de segurança.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et al. (2019) resumiram a integração de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computação de borda.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Viriyasitavat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(2019) também revisaram a aplicação de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 perspectiva de design de sistemas.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Sengupta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(2020) revisaram questões de segurança no uso de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aplicativos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pt-B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TANENBAUM, Andrew S.; VAN STEEN,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Maarten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Systems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4. ed.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Harlow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Pearson,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9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81938"/>
            <a:ext cx="11759879" cy="66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1052" y="982295"/>
            <a:ext cx="8825659" cy="976223"/>
          </a:xfrm>
        </p:spPr>
        <p:txBody>
          <a:bodyPr/>
          <a:lstStyle/>
          <a:p>
            <a:r>
              <a:rPr lang="pt-BR" dirty="0" err="1"/>
              <a:t>Blockchain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991053" y="2397710"/>
            <a:ext cx="8825658" cy="342511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4681" y="510863"/>
            <a:ext cx="9853693" cy="29752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1F1F1F"/>
                </a:solidFill>
                <a:latin typeface="Arial Unicode MS" panose="020B0604020202020204" pitchFamily="34" charset="-128"/>
                <a:ea typeface="inherit"/>
              </a:rPr>
              <a:t>A</a:t>
            </a:r>
            <a:r>
              <a:rPr kumimoji="0" lang="pt-PT" altLang="pt-BR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8"/>
                <a:ea typeface="inherit"/>
              </a:rPr>
              <a:t>presenta um uso combinativo, de técnicas existentes de ciência da computação</a:t>
            </a:r>
            <a:r>
              <a:rPr kumimoji="0" lang="pt-PT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91052" y="40363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dirty="0" err="1" smtClean="0"/>
              <a:t>IoT</a:t>
            </a:r>
            <a:r>
              <a:rPr lang="pt-BR" sz="3600" dirty="0" smtClean="0"/>
              <a:t> (</a:t>
            </a:r>
            <a:r>
              <a:rPr lang="pt-BR" sz="3600" i="1" dirty="0"/>
              <a:t>Internet </a:t>
            </a:r>
            <a:r>
              <a:rPr lang="pt-BR" sz="3600" i="1" dirty="0" err="1"/>
              <a:t>of</a:t>
            </a:r>
            <a:r>
              <a:rPr lang="pt-BR" sz="3600" i="1" dirty="0"/>
              <a:t> </a:t>
            </a:r>
            <a:r>
              <a:rPr lang="pt-BR" sz="3600" i="1" dirty="0" err="1" smtClean="0"/>
              <a:t>Things</a:t>
            </a:r>
            <a:r>
              <a:rPr lang="pt-BR" sz="3600" dirty="0" smtClean="0"/>
              <a:t>)</a:t>
            </a:r>
            <a:r>
              <a:rPr lang="pt-BR" sz="3600" dirty="0"/>
              <a:t/>
            </a:r>
            <a:br>
              <a:rPr lang="pt-BR" sz="3600" dirty="0"/>
            </a:br>
            <a:endParaRPr lang="pt-BR" sz="3600" dirty="0"/>
          </a:p>
        </p:txBody>
      </p:sp>
      <p:sp>
        <p:nvSpPr>
          <p:cNvPr id="9" name="Retângulo 8"/>
          <p:cNvSpPr/>
          <p:nvPr/>
        </p:nvSpPr>
        <p:spPr>
          <a:xfrm>
            <a:off x="1804737" y="4946190"/>
            <a:ext cx="99116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Dispositivos no mundo real</a:t>
            </a:r>
            <a:r>
              <a:rPr lang="pt-BR" dirty="0"/>
              <a:t> (como sensores de temperatura, câmeras, celulares, etc</a:t>
            </a:r>
            <a:r>
              <a:rPr lang="pt-BR" dirty="0" smtClean="0"/>
              <a:t>.)</a:t>
            </a:r>
          </a:p>
          <a:p>
            <a:r>
              <a:rPr lang="pt-BR" dirty="0"/>
              <a:t>Casa inteligente (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smtClean="0"/>
              <a:t>home</a:t>
            </a:r>
            <a:r>
              <a:rPr lang="pt-BR" dirty="0"/>
              <a:t>), Saúde (</a:t>
            </a:r>
            <a:r>
              <a:rPr lang="pt-BR" dirty="0" err="1"/>
              <a:t>IoT</a:t>
            </a:r>
            <a:r>
              <a:rPr lang="pt-BR" dirty="0"/>
              <a:t> na medicina), Carros inteligentes, Indústria (Indústria 4.0), Cidades inteligentes (</a:t>
            </a:r>
            <a:r>
              <a:rPr lang="pt-BR" dirty="0" err="1"/>
              <a:t>smart</a:t>
            </a:r>
            <a:r>
              <a:rPr lang="pt-BR" dirty="0"/>
              <a:t> </a:t>
            </a:r>
            <a:r>
              <a:rPr lang="pt-BR" dirty="0" err="1"/>
              <a:t>cities</a:t>
            </a:r>
            <a:r>
              <a:rPr lang="pt-BR" dirty="0" smtClean="0"/>
              <a:t>),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931689" y="1958518"/>
            <a:ext cx="4541308" cy="154402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1F1F1F"/>
                </a:solidFill>
                <a:latin typeface="Arial Unicode MS" panose="020B0604020202020204" pitchFamily="34" charset="-128"/>
                <a:ea typeface="inherit"/>
              </a:rPr>
              <a:t>A</a:t>
            </a:r>
            <a:r>
              <a:rPr kumimoji="0" lang="pt-PT" altLang="pt-BR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8"/>
                <a:ea typeface="inherit"/>
              </a:rPr>
              <a:t>rmazenamento distribuído de dados,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1F1F1F"/>
                </a:solidFill>
                <a:latin typeface="Arial Unicode MS" panose="020B0604020202020204" pitchFamily="34" charset="-128"/>
                <a:ea typeface="inherit"/>
              </a:rPr>
              <a:t>R</a:t>
            </a:r>
            <a:r>
              <a:rPr kumimoji="0" lang="pt-PT" altLang="pt-BR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8"/>
                <a:ea typeface="inherit"/>
              </a:rPr>
              <a:t>ede ponto a ponto,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1F1F1F"/>
                </a:solidFill>
                <a:latin typeface="Arial Unicode MS" panose="020B0604020202020204" pitchFamily="34" charset="-128"/>
                <a:ea typeface="inherit"/>
              </a:rPr>
              <a:t>M</a:t>
            </a:r>
            <a:r>
              <a:rPr kumimoji="0" lang="pt-PT" altLang="pt-BR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8"/>
                <a:ea typeface="inherit"/>
              </a:rPr>
              <a:t>ecanismo de consenso,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2100" dirty="0">
                <a:solidFill>
                  <a:srgbClr val="1F1F1F"/>
                </a:solidFill>
                <a:latin typeface="Arial Unicode MS" panose="020B0604020202020204" pitchFamily="34" charset="-128"/>
                <a:ea typeface="inherit"/>
              </a:rPr>
              <a:t>A</a:t>
            </a:r>
            <a:r>
              <a:rPr kumimoji="0" lang="pt-PT" altLang="pt-BR" sz="2100" b="0" i="0" u="none" strike="noStrike" cap="none" normalizeH="0" baseline="0" dirty="0" smtClean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8"/>
                <a:ea typeface="inherit"/>
              </a:rPr>
              <a:t>lgoritmo de criptografia</a:t>
            </a:r>
            <a:r>
              <a:rPr lang="pt-PT" altLang="pt-BR" dirty="0" smtClean="0">
                <a:solidFill>
                  <a:schemeClr val="bg1"/>
                </a:solidFill>
              </a:rPr>
              <a:t>,</a:t>
            </a:r>
            <a:endParaRPr lang="pt-BR" dirty="0" smtClean="0">
              <a:solidFill>
                <a:schemeClr val="bg1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dirty="0">
                <a:solidFill>
                  <a:schemeClr val="bg1"/>
                </a:solidFill>
              </a:rPr>
              <a:t> </a:t>
            </a:r>
            <a:endParaRPr kumimoji="0" lang="pt-PT" altLang="pt-B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8418" y="812342"/>
            <a:ext cx="3517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</a:rPr>
              <a:t>Arquitetura típica do sistema </a:t>
            </a:r>
            <a:r>
              <a:rPr lang="pt-BR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dirty="0">
                <a:solidFill>
                  <a:srgbClr val="1A1A1A"/>
                </a:solidFill>
                <a:latin typeface="Segoe UI" panose="020B0502040204020203" pitchFamily="34" charset="0"/>
              </a:rPr>
              <a:t>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35" y="1366338"/>
            <a:ext cx="3467260" cy="501163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502418" y="824973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 smtClean="0"/>
              <a:t>Blockchain</a:t>
            </a:r>
            <a:r>
              <a:rPr lang="pt-BR" dirty="0" smtClean="0"/>
              <a:t> </a:t>
            </a:r>
            <a:r>
              <a:rPr lang="pt-BR" dirty="0" err="1"/>
              <a:t>structure</a:t>
            </a:r>
            <a:r>
              <a:rPr lang="pt-BR" dirty="0"/>
              <a:t>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63" y="1470227"/>
            <a:ext cx="5568377" cy="480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678071" y="1798907"/>
            <a:ext cx="9784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• Segurança do dispositivo. </a:t>
            </a:r>
            <a:endParaRPr lang="pt-BR" sz="2800" dirty="0" smtClean="0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•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Privacidade de dados. </a:t>
            </a:r>
            <a:endParaRPr lang="pt-BR" sz="2800" dirty="0" smtClean="0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•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Escalabilidade da arquitetura. </a:t>
            </a:r>
            <a:endParaRPr lang="pt-BR" sz="2800" dirty="0" smtClean="0">
              <a:solidFill>
                <a:srgbClr val="FFC000"/>
              </a:solidFill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8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• </a:t>
            </a:r>
            <a:r>
              <a:rPr lang="pt-BR" sz="2800" dirty="0">
                <a:solidFill>
                  <a:srgbClr val="FFC000"/>
                </a:solidFill>
                <a:latin typeface="Segoe UI" panose="020B0502040204020203" pitchFamily="34" charset="0"/>
              </a:rPr>
              <a:t>Compatibilidade com fornecedores. </a:t>
            </a:r>
            <a:endParaRPr lang="pt-BR" sz="2800" dirty="0" smtClean="0">
              <a:solidFill>
                <a:srgbClr val="FFC000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992227" y="498304"/>
            <a:ext cx="7462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 err="1" smtClean="0">
                <a:solidFill>
                  <a:srgbClr val="00B0F0"/>
                </a:solidFill>
                <a:latin typeface="Segoe UI" panose="020B0502040204020203" pitchFamily="34" charset="0"/>
              </a:rPr>
              <a:t>IoT</a:t>
            </a:r>
            <a:r>
              <a:rPr lang="pt-BR" sz="3600" dirty="0" smtClean="0">
                <a:solidFill>
                  <a:srgbClr val="00B0F0"/>
                </a:solidFill>
                <a:latin typeface="Segoe UI" panose="020B0502040204020203" pitchFamily="34" charset="0"/>
              </a:rPr>
              <a:t> - obstáculos </a:t>
            </a:r>
            <a:r>
              <a:rPr lang="pt-BR" sz="3600" dirty="0">
                <a:solidFill>
                  <a:srgbClr val="00B0F0"/>
                </a:solidFill>
                <a:latin typeface="Segoe UI" panose="020B0502040204020203" pitchFamily="34" charset="0"/>
              </a:rPr>
              <a:t>a serem resolvidos </a:t>
            </a:r>
            <a:endParaRPr lang="pt-BR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4224" y="649706"/>
            <a:ext cx="10123226" cy="799699"/>
          </a:xfrm>
        </p:spPr>
        <p:txBody>
          <a:bodyPr>
            <a:noAutofit/>
          </a:bodyPr>
          <a:lstStyle/>
          <a:p>
            <a:r>
              <a:rPr lang="pt-BR" sz="2800" dirty="0" smtClean="0">
                <a:latin typeface="Algerian" panose="04020705040A02060702" pitchFamily="82" charset="0"/>
                <a:cs typeface="Arial" panose="020B0604020202020204" pitchFamily="34" charset="0"/>
              </a:rPr>
              <a:t>como a </a:t>
            </a:r>
            <a:r>
              <a:rPr lang="pt-BR" sz="2800" dirty="0" err="1" smtClean="0">
                <a:latin typeface="Algerian" panose="04020705040A02060702" pitchFamily="82" charset="0"/>
                <a:cs typeface="Arial" panose="020B0604020202020204" pitchFamily="34" charset="0"/>
              </a:rPr>
              <a:t>iot</a:t>
            </a:r>
            <a:r>
              <a:rPr lang="pt-BR" sz="2800" dirty="0" smtClean="0">
                <a:latin typeface="Algerian" panose="04020705040A02060702" pitchFamily="82" charset="0"/>
                <a:cs typeface="Arial" panose="020B0604020202020204" pitchFamily="34" charset="0"/>
              </a:rPr>
              <a:t> se beneficia da tecnologia do </a:t>
            </a:r>
            <a:r>
              <a:rPr lang="pt-BR" sz="2800" dirty="0" err="1" smtClean="0">
                <a:latin typeface="Algerian" panose="04020705040A02060702" pitchFamily="82" charset="0"/>
                <a:cs typeface="Arial" panose="020B0604020202020204" pitchFamily="34" charset="0"/>
              </a:rPr>
              <a:t>blockchain</a:t>
            </a:r>
            <a:r>
              <a:rPr lang="pt-BR" sz="2800" dirty="0" smtClean="0">
                <a:latin typeface="Algerian" panose="04020705040A02060702" pitchFamily="82" charset="0"/>
                <a:cs typeface="Arial" panose="020B0604020202020204" pitchFamily="34" charset="0"/>
              </a:rPr>
              <a:t>?</a:t>
            </a:r>
          </a:p>
          <a:p>
            <a:endParaRPr lang="pt-BR" sz="2400" dirty="0">
              <a:latin typeface="Algerian" panose="04020705040A02060702" pitchFamily="82" charset="0"/>
            </a:endParaRPr>
          </a:p>
          <a:p>
            <a:endParaRPr lang="pt-BR" sz="2400" dirty="0" smtClean="0">
              <a:latin typeface="Algerian" panose="04020705040A02060702" pitchFamily="82" charset="0"/>
            </a:endParaRPr>
          </a:p>
          <a:p>
            <a:endParaRPr lang="pt-BR" sz="2400" dirty="0">
              <a:latin typeface="Algerian" panose="04020705040A02060702" pitchFamily="82" charset="0"/>
            </a:endParaRPr>
          </a:p>
          <a:p>
            <a:endParaRPr lang="pt-BR" sz="2400" dirty="0">
              <a:latin typeface="Algerian" panose="04020705040A02060702" pitchFamily="82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69630" y="2046862"/>
            <a:ext cx="9772413" cy="3444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143000" indent="-1143000">
              <a:buFont typeface="+mj-lt"/>
              <a:buAutoNum type="arabicPeriod"/>
            </a:pPr>
            <a:r>
              <a:rPr lang="pt-BR" sz="2000" dirty="0" smtClean="0"/>
              <a:t>Plataforma de controle de acesso</a:t>
            </a:r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r>
              <a:rPr lang="pt-BR" sz="2000" dirty="0" smtClean="0"/>
              <a:t>Plataforma de segurança de dados</a:t>
            </a:r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r>
              <a:rPr lang="pt-BR" sz="2000" dirty="0" smtClean="0"/>
              <a:t>Terceiro confiável</a:t>
            </a:r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endParaRPr lang="pt-BR" sz="2000" dirty="0" smtClean="0"/>
          </a:p>
          <a:p>
            <a:pPr marL="1143000" indent="-1143000">
              <a:buFont typeface="+mj-lt"/>
              <a:buAutoNum type="arabicPeriod"/>
            </a:pPr>
            <a:r>
              <a:rPr lang="pt-BR" sz="2000" dirty="0" smtClean="0"/>
              <a:t>Plataforma de pagamento automático </a:t>
            </a: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614" y="1912795"/>
            <a:ext cx="5058136" cy="4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50401" y="431082"/>
            <a:ext cx="44617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dirty="0">
                <a:solidFill>
                  <a:srgbClr val="FFC000"/>
                </a:solidFill>
                <a:latin typeface="Segoe UI" panose="020B0502040204020203" pitchFamily="34" charset="0"/>
              </a:rPr>
              <a:t>1</a:t>
            </a:r>
            <a:r>
              <a:rPr lang="pt-BR" sz="36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. </a:t>
            </a:r>
            <a:r>
              <a:rPr lang="pt-BR" sz="36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controle </a:t>
            </a:r>
            <a:r>
              <a:rPr lang="pt-BR" sz="3600" dirty="0">
                <a:solidFill>
                  <a:srgbClr val="FFC000"/>
                </a:solidFill>
                <a:latin typeface="Segoe UI" panose="020B0502040204020203" pitchFamily="34" charset="0"/>
              </a:rPr>
              <a:t>de acesso</a:t>
            </a:r>
            <a:endParaRPr lang="pt-BR" sz="3600" dirty="0">
              <a:solidFill>
                <a:srgbClr val="FFC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07200" y="1202533"/>
            <a:ext cx="105128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O </a:t>
            </a:r>
            <a:r>
              <a:rPr lang="pt-BR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serve como uma solução potencial para permitir o controle de acesso em sistemas </a:t>
            </a:r>
            <a:r>
              <a:rPr lang="pt-BR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com base em sua capacidade de estabelecer uma confiança </a:t>
            </a:r>
            <a:r>
              <a:rPr lang="pt-BR" sz="20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única. </a:t>
            </a:r>
            <a:r>
              <a:rPr lang="pt-B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O uso de </a:t>
            </a:r>
            <a:r>
              <a:rPr lang="pt-BR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blockchains</a:t>
            </a:r>
            <a:r>
              <a:rPr lang="pt-BR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para gerenciar fluxos de mensagens e fluxos de comando fornece transparência e confiabilidade. </a:t>
            </a:r>
            <a:endParaRPr lang="pt-BR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1" y="2651092"/>
            <a:ext cx="10365258" cy="383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801856" y="1223129"/>
            <a:ext cx="105941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Huh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et al. (2017) propuseram um sistema de gerenciamento remoto de dispositivos </a:t>
            </a:r>
            <a:r>
              <a:rPr lang="pt-BR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que envolve controle de acesso</a:t>
            </a:r>
            <a:r>
              <a:rPr lang="pt-B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.</a:t>
            </a:r>
          </a:p>
          <a:p>
            <a:pPr algn="just"/>
            <a:endParaRPr lang="pt-BR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Eles 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definiram dois contratos inteligentes para </a:t>
            </a:r>
            <a:r>
              <a:rPr 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monitorar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e </a:t>
            </a:r>
            <a:r>
              <a:rPr lang="pt-BR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gerenciar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os dispositivos elétricos na casa. </a:t>
            </a:r>
            <a:endParaRPr lang="pt-BR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Os 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usuários podem enviar mensagens através do celular para controlar os dispositivos </a:t>
            </a:r>
            <a:r>
              <a:rPr lang="pt-BR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IoT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em casa. </a:t>
            </a:r>
            <a:endParaRPr lang="pt-BR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A </a:t>
            </a:r>
            <a:r>
              <a:rPr lang="pt-BR" sz="2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blockchain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 resolve principalmente o problema do controle de acesso usando um contrato inteligente. </a:t>
            </a:r>
            <a:endParaRPr lang="pt-BR" sz="2400" dirty="0" smtClean="0">
              <a:solidFill>
                <a:schemeClr val="accent1">
                  <a:lumMod val="20000"/>
                  <a:lumOff val="80000"/>
                </a:schemeClr>
              </a:solidFill>
              <a:latin typeface="Segoe UI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No </a:t>
            </a:r>
            <a:r>
              <a:rPr lang="pt-BR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Segoe UI" panose="020B0502040204020203" pitchFamily="34" charset="0"/>
              </a:rPr>
              <a:t>contrato, quando o consumo de eletricidade atinge um limite, o contrato controla automaticamente o ar condicionado para funcionar em modo de economia de energia.</a:t>
            </a:r>
            <a:endParaRPr lang="pt-B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713053" y="422282"/>
            <a:ext cx="7940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FFC000"/>
                </a:solidFill>
                <a:latin typeface="Segoe UI" panose="020B0502040204020203" pitchFamily="34" charset="0"/>
              </a:rPr>
              <a:t>2</a:t>
            </a:r>
            <a:r>
              <a:rPr lang="pt-BR" sz="32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. </a:t>
            </a:r>
            <a:r>
              <a:rPr lang="pt-BR" sz="32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proveniência </a:t>
            </a:r>
            <a:r>
              <a:rPr lang="pt-BR" sz="3200" dirty="0">
                <a:solidFill>
                  <a:srgbClr val="FFC000"/>
                </a:solidFill>
                <a:latin typeface="Segoe UI" panose="020B0502040204020203" pitchFamily="34" charset="0"/>
              </a:rPr>
              <a:t>e integridade dos dados</a:t>
            </a:r>
            <a:endParaRPr lang="pt-BR" sz="3200" dirty="0">
              <a:solidFill>
                <a:srgbClr val="FFC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5777" y="3179388"/>
            <a:ext cx="2999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FFC000"/>
                </a:solidFill>
                <a:latin typeface="Segoe UI" panose="020B0502040204020203" pitchFamily="34" charset="0"/>
              </a:rPr>
              <a:t>4.1</a:t>
            </a:r>
            <a:r>
              <a:rPr lang="pt-BR" dirty="0">
                <a:solidFill>
                  <a:srgbClr val="FFC000"/>
                </a:solidFill>
                <a:latin typeface="Segoe UI" panose="020B0502040204020203" pitchFamily="34" charset="0"/>
              </a:rPr>
              <a:t>. Proveniência dos dados</a:t>
            </a:r>
            <a:endParaRPr lang="pt-BR" dirty="0">
              <a:solidFill>
                <a:srgbClr val="FFC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5" y="1469985"/>
            <a:ext cx="11592611" cy="49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0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6109</TotalTime>
  <Words>990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Arial Unicode MS</vt:lpstr>
      <vt:lpstr>inherit</vt:lpstr>
      <vt:lpstr>Algerian</vt:lpstr>
      <vt:lpstr>Arial</vt:lpstr>
      <vt:lpstr>Century Gothic</vt:lpstr>
      <vt:lpstr>Segoe UI</vt:lpstr>
      <vt:lpstr>Wingdings 3</vt:lpstr>
      <vt:lpstr>Íon</vt:lpstr>
      <vt:lpstr>Blockchain for Internet of things applications: A review and open issues</vt:lpstr>
      <vt:lpstr>Apresentação do PowerPoint</vt:lpstr>
      <vt:lpstr>Blockchain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Problemas clássicos de Sistemas Distribuídos de Concorrência</dc:title>
  <dc:creator>Conta da Microsoft</dc:creator>
  <cp:lastModifiedBy>Conta da Microsoft</cp:lastModifiedBy>
  <cp:revision>138</cp:revision>
  <dcterms:created xsi:type="dcterms:W3CDTF">2025-04-06T18:45:44Z</dcterms:created>
  <dcterms:modified xsi:type="dcterms:W3CDTF">2025-05-27T18:31:42Z</dcterms:modified>
</cp:coreProperties>
</file>