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6e7f2705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6e7f2705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6e7f2705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6e7f2705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6e7f2705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6e7f2705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6e7f2705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6e7f2705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6e7f2705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6e7f2705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6e7f2705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6e7f2705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875700" y="6723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Roboto"/>
              <a:buNone/>
              <a:defRPr sz="2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0400" y="1287950"/>
            <a:ext cx="6403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49" y="3879075"/>
            <a:ext cx="1483275" cy="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5" y="3991050"/>
            <a:ext cx="1050126" cy="105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4161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4328250" y="2001675"/>
            <a:ext cx="2912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b="1" sz="17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ubTitle"/>
          </p:nvPr>
        </p:nvSpPr>
        <p:spPr>
          <a:xfrm>
            <a:off x="4026450" y="3879075"/>
            <a:ext cx="1091100" cy="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5" type="body"/>
          </p:nvPr>
        </p:nvSpPr>
        <p:spPr>
          <a:xfrm>
            <a:off x="3142650" y="2764850"/>
            <a:ext cx="28587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295817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horizontal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>
            <p:ph type="title"/>
          </p:nvPr>
        </p:nvSpPr>
        <p:spPr>
          <a:xfrm>
            <a:off x="311700" y="216000"/>
            <a:ext cx="8470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311700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702805" y="936000"/>
            <a:ext cx="40794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0"/>
            <a:ext cx="9144000" cy="51477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title"/>
          </p:nvPr>
        </p:nvSpPr>
        <p:spPr>
          <a:xfrm>
            <a:off x="311700" y="216000"/>
            <a:ext cx="35523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11700" y="1209178"/>
            <a:ext cx="35523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07250" y="450150"/>
            <a:ext cx="8468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u="sn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4939500" y="277100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alternativo">
  <p:cSld name="SECTION_TITLE_AND_DESCRIPTION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4752825" y="12100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4752825" y="27799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67500" y="277225"/>
            <a:ext cx="3837000" cy="45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73150" y="44076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799275" y="1078975"/>
            <a:ext cx="54840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632525" y="2550325"/>
            <a:ext cx="381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2">
            <a:alphaModFix/>
          </a:blip>
          <a:srcRect b="26089" l="0" r="0" t="26170"/>
          <a:stretch/>
        </p:blipFill>
        <p:spPr>
          <a:xfrm>
            <a:off x="2632537" y="3465523"/>
            <a:ext cx="3817498" cy="136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ido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6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140375" y="1554800"/>
            <a:ext cx="5518800" cy="21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924850" y="1713600"/>
            <a:ext cx="92400" cy="17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ro">
  <p:cSld name="BLANK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2">
  <p:cSld name="TITLE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65" y="-225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936000"/>
            <a:ext cx="7670100" cy="3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ódigo">
  <p:cSld name="TITLE_AND_BODY_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8729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5400" y="1354850"/>
            <a:ext cx="7446900" cy="35373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  <a:defRPr sz="12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○"/>
              <a:defRPr sz="12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■"/>
              <a:defRPr sz="1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386225" y="944613"/>
            <a:ext cx="7240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horizontal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936000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">
  <p:cSld name="TITLE_AND_BODY_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5575" y="1759450"/>
            <a:ext cx="7565700" cy="26238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11700" y="939025"/>
            <a:ext cx="75315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385725" y="1798875"/>
            <a:ext cx="72957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e caixas horizontal">
  <p:cSld name="TITLE_AND_BODY_3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24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94400" y="1759450"/>
            <a:ext cx="8470200" cy="2470500"/>
          </a:xfrm>
          <a:prstGeom prst="rect">
            <a:avLst/>
          </a:prstGeom>
          <a:solidFill>
            <a:schemeClr val="lt2"/>
          </a:solidFill>
          <a:effectLst>
            <a:outerShdw rotWithShape="0" algn="bl" dir="10800000" dist="57150">
              <a:schemeClr val="accent1"/>
            </a:outerShdw>
          </a:effectLst>
        </p:spPr>
        <p:txBody>
          <a:bodyPr anchorCtr="0" anchor="t" bIns="91425" lIns="91425" spcFirstLastPara="1" rIns="91425" wrap="square" tIns="34200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11700" y="939025"/>
            <a:ext cx="8432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subTitle"/>
          </p:nvPr>
        </p:nvSpPr>
        <p:spPr>
          <a:xfrm>
            <a:off x="394576" y="1798875"/>
            <a:ext cx="8168100" cy="30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619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850" y="11675"/>
            <a:ext cx="1018250" cy="10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horizontal">
  <p:cSld name="TITLE_AND_BODY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77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type="title"/>
          </p:nvPr>
        </p:nvSpPr>
        <p:spPr>
          <a:xfrm>
            <a:off x="311700" y="215525"/>
            <a:ext cx="8520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5" y="4444075"/>
            <a:ext cx="653150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16000"/>
            <a:ext cx="8520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36000"/>
            <a:ext cx="85206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200">
                <a:solidFill>
                  <a:schemeClr val="dk1"/>
                </a:solidFill>
              </a:defRPr>
            </a:lvl1pPr>
            <a:lvl2pPr lvl="1" algn="r">
              <a:buNone/>
              <a:defRPr b="1" sz="1200">
                <a:solidFill>
                  <a:schemeClr val="dk1"/>
                </a:solidFill>
              </a:defRPr>
            </a:lvl2pPr>
            <a:lvl3pPr lvl="2" algn="r">
              <a:buNone/>
              <a:defRPr b="1" sz="1200">
                <a:solidFill>
                  <a:schemeClr val="dk1"/>
                </a:solidFill>
              </a:defRPr>
            </a:lvl3pPr>
            <a:lvl4pPr lvl="3" algn="r">
              <a:buNone/>
              <a:defRPr b="1" sz="1200">
                <a:solidFill>
                  <a:schemeClr val="dk1"/>
                </a:solidFill>
              </a:defRPr>
            </a:lvl4pPr>
            <a:lvl5pPr lvl="4" algn="r">
              <a:buNone/>
              <a:defRPr b="1" sz="1200">
                <a:solidFill>
                  <a:schemeClr val="dk1"/>
                </a:solidFill>
              </a:defRPr>
            </a:lvl5pPr>
            <a:lvl6pPr lvl="5" algn="r">
              <a:buNone/>
              <a:defRPr b="1" sz="1200">
                <a:solidFill>
                  <a:schemeClr val="dk1"/>
                </a:solidFill>
              </a:defRPr>
            </a:lvl6pPr>
            <a:lvl7pPr lvl="6" algn="r">
              <a:buNone/>
              <a:defRPr b="1" sz="1200">
                <a:solidFill>
                  <a:schemeClr val="dk1"/>
                </a:solidFill>
              </a:defRPr>
            </a:lvl7pPr>
            <a:lvl8pPr lvl="7" algn="r">
              <a:buNone/>
              <a:defRPr b="1" sz="1200">
                <a:solidFill>
                  <a:schemeClr val="dk1"/>
                </a:solidFill>
              </a:defRPr>
            </a:lvl8pPr>
            <a:lvl9pPr lvl="8" algn="r">
              <a:buNone/>
              <a:defRPr b="1"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ctrTitle"/>
          </p:nvPr>
        </p:nvSpPr>
        <p:spPr>
          <a:xfrm>
            <a:off x="875700" y="2348750"/>
            <a:ext cx="73926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/>
              <a:t>Digital transformation of agriculture and rural areas: A socio-cyber-physical system framework to support responsibilisation</a:t>
            </a:r>
            <a:endParaRPr sz="3400"/>
          </a:p>
        </p:txBody>
      </p:sp>
      <p:sp>
        <p:nvSpPr>
          <p:cNvPr id="133" name="Google Shape;133;p24"/>
          <p:cNvSpPr txBox="1"/>
          <p:nvPr>
            <p:ph idx="5" type="body"/>
          </p:nvPr>
        </p:nvSpPr>
        <p:spPr>
          <a:xfrm>
            <a:off x="2109525" y="3222050"/>
            <a:ext cx="38919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Kelly Rijswijka , Laurens Klerkxa , Manlio Baccob , Fabio Bartolinic , Ellen Bultend , Lies Debruynee , Joost Desseinf , Ivano Scottic , Gianluca Brunoric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ocio-cyber-physical system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23821" l="0" r="0" t="0"/>
          <a:stretch/>
        </p:blipFill>
        <p:spPr>
          <a:xfrm>
            <a:off x="1287800" y="947800"/>
            <a:ext cx="5596000" cy="419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SYSTEM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936000"/>
            <a:ext cx="76701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Sistema: Qualquer conjunto de partes interconectadas que formam um todo (ex.: ecossistema, sistema econômico).</a:t>
            </a:r>
            <a:endParaRPr sz="2000"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75734" l="0" r="10714" t="0"/>
          <a:stretch/>
        </p:blipFill>
        <p:spPr>
          <a:xfrm>
            <a:off x="0" y="3008500"/>
            <a:ext cx="7981800" cy="21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TECHNICAL AND SOCIAL SYSTEM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936000"/>
            <a:ext cx="3701400" cy="4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Sistema Técnico:</a:t>
            </a:r>
            <a:r>
              <a:rPr lang="pt-BR" sz="2000"/>
              <a:t> Foca em hardware/software sem considerar humanos como parte integrante </a:t>
            </a:r>
            <a:r>
              <a:rPr lang="pt-BR" sz="1600"/>
              <a:t>(ex.: um robô industrial isolado).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62790" l="0" r="0" t="0"/>
          <a:stretch/>
        </p:blipFill>
        <p:spPr>
          <a:xfrm>
            <a:off x="1032525" y="2823275"/>
            <a:ext cx="6335675" cy="2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4295817" y="936000"/>
            <a:ext cx="3701400" cy="31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pt-BR" sz="2000"/>
              <a:t>Sistema Social:</a:t>
            </a:r>
            <a:r>
              <a:rPr lang="pt-BR" sz="2000"/>
              <a:t> Envolve apenas interações humanas e estruturas organizacionais </a:t>
            </a:r>
            <a:r>
              <a:rPr lang="pt-BR" sz="1600"/>
              <a:t>(ex.: um governo, uma comunidade online).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216000"/>
            <a:ext cx="7631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Cyber-Physical </a:t>
            </a:r>
            <a:r>
              <a:rPr lang="pt-BR"/>
              <a:t>and</a:t>
            </a:r>
            <a:r>
              <a:rPr lang="pt-BR"/>
              <a:t> Social-Technical System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936000"/>
            <a:ext cx="37014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000"/>
              <a:t>Sistema Ciber-</a:t>
            </a:r>
            <a:r>
              <a:rPr b="1" lang="pt-BR" sz="2000"/>
              <a:t>Físico</a:t>
            </a:r>
            <a:r>
              <a:rPr b="1" lang="pt-BR" sz="2000"/>
              <a:t>:</a:t>
            </a:r>
            <a:r>
              <a:rPr lang="pt-BR" sz="2000"/>
              <a:t> Combina componentes físicos e cibernéticos </a:t>
            </a:r>
            <a:r>
              <a:rPr lang="pt-BR" sz="1600"/>
              <a:t>(ex.: smart grids, fábricas automatizadas).</a:t>
            </a:r>
            <a:endParaRPr sz="1600"/>
          </a:p>
        </p:txBody>
      </p:sp>
      <p:sp>
        <p:nvSpPr>
          <p:cNvPr id="164" name="Google Shape;164;p28"/>
          <p:cNvSpPr txBox="1"/>
          <p:nvPr>
            <p:ph idx="2" type="body"/>
          </p:nvPr>
        </p:nvSpPr>
        <p:spPr>
          <a:xfrm>
            <a:off x="4295817" y="936000"/>
            <a:ext cx="37014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Sistema Sociotécnico: Integra aspectos sociais e técnicos, mas sem necessariamente incluir física </a:t>
            </a:r>
            <a:r>
              <a:rPr lang="pt-BR" sz="1600"/>
              <a:t>(ex.: uma plataforma de mídia social).</a:t>
            </a:r>
            <a:endParaRPr sz="1600"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32466" l="0" r="0" t="21579"/>
          <a:stretch/>
        </p:blipFill>
        <p:spPr>
          <a:xfrm>
            <a:off x="1726200" y="2783100"/>
            <a:ext cx="5218750" cy="23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ocio-cyber-physical system 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936000"/>
            <a:ext cx="7670100" cy="22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É uma expansão holística que unifica: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A automação dos Ciber-Físico </a:t>
            </a:r>
            <a:r>
              <a:rPr lang="pt-BR" sz="1600"/>
              <a:t>(como sensores e atuadores)</a:t>
            </a:r>
            <a:r>
              <a:rPr lang="pt-BR" sz="1800"/>
              <a:t>,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A inteligência coletiva dos sistemas sociais </a:t>
            </a:r>
            <a:r>
              <a:rPr lang="pt-BR" sz="1600"/>
              <a:t>(como normas e tomada de decisão humana)</a:t>
            </a:r>
            <a:r>
              <a:rPr lang="pt-BR" sz="1800"/>
              <a:t>,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 a infraestrutura física</a:t>
            </a:r>
            <a:r>
              <a:rPr lang="pt-BR" sz="1600"/>
              <a:t> (como cidades ou redes de energia).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3">
            <a:alphaModFix/>
          </a:blip>
          <a:srcRect b="28499" l="0" r="0" t="0"/>
          <a:stretch/>
        </p:blipFill>
        <p:spPr>
          <a:xfrm>
            <a:off x="2443375" y="2708425"/>
            <a:ext cx="3460226" cy="24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215525"/>
            <a:ext cx="7446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Socio-cyber-physical system 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936000"/>
            <a:ext cx="76701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Exemplo Prático:</a:t>
            </a:r>
            <a:br>
              <a:rPr lang="pt-BR" sz="2000"/>
            </a:br>
            <a:r>
              <a:rPr lang="pt-BR" sz="2000"/>
              <a:t>Uma cidade inteligente é um SSCF onde: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Físico: Semáforos, veículos, edifícios.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Cibernético: Algoritmos que otimizam o tráfego em tempo real.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Social: Cidadãos reportando problemas via app, políticas públicas.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50323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28499" l="0" r="0" t="0"/>
          <a:stretch/>
        </p:blipFill>
        <p:spPr>
          <a:xfrm>
            <a:off x="2443375" y="2708425"/>
            <a:ext cx="3460226" cy="24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FGTeX Presentation">
  <a:themeElements>
    <a:clrScheme name="Simple Light">
      <a:dk1>
        <a:srgbClr val="212121"/>
      </a:dk1>
      <a:lt1>
        <a:srgbClr val="FFFFFF"/>
      </a:lt1>
      <a:dk2>
        <a:srgbClr val="969696"/>
      </a:dk2>
      <a:lt2>
        <a:srgbClr val="F9F9F9"/>
      </a:lt2>
      <a:accent1>
        <a:srgbClr val="0072B9"/>
      </a:accent1>
      <a:accent2>
        <a:srgbClr val="005CA1"/>
      </a:accent2>
      <a:accent3>
        <a:srgbClr val="BF53DB"/>
      </a:accent3>
      <a:accent4>
        <a:srgbClr val="8E1AAA"/>
      </a:accent4>
      <a:accent5>
        <a:srgbClr val="7ABC0C"/>
      </a:accent5>
      <a:accent6>
        <a:srgbClr val="5B8D08"/>
      </a:accent6>
      <a:hlink>
        <a:srgbClr val="0072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