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28450407f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628450407f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628450407f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628450407f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628450407f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628450407f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628450407f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628450407f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628450407f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628450407f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628450407f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628450407f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628450407f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628450407f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628450407f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628450407f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628450407f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628450407f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628450407f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628450407f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28450407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628450407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628450407f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628450407f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628450407f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628450407f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628450407f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628450407f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628450407f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628450407f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628450407f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628450407f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628450407f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628450407f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628450407f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628450407f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628450407f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628450407f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628450407f_1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628450407f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628450407f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628450407f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28450407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628450407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28450407f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28450407f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628450407f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628450407f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628450407f_1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628450407f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628450407f_1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628450407f_1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628450407f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628450407f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28450407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628450407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28450407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628450407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28450407f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628450407f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628450407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628450407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28450407f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628450407f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628450407f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628450407f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4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875700" y="672350"/>
            <a:ext cx="73926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Font typeface="Roboto"/>
              <a:buNone/>
              <a:defRPr sz="2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0400" y="1287950"/>
            <a:ext cx="6403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6549" y="3879075"/>
            <a:ext cx="1483275" cy="7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75" y="3991050"/>
            <a:ext cx="1050126" cy="1050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2" type="body"/>
          </p:nvPr>
        </p:nvSpPr>
        <p:spPr>
          <a:xfrm>
            <a:off x="1416150" y="2001675"/>
            <a:ext cx="29121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 b="1" sz="17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body"/>
          </p:nvPr>
        </p:nvSpPr>
        <p:spPr>
          <a:xfrm>
            <a:off x="4328250" y="2001675"/>
            <a:ext cx="29121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rtl="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 b="1" sz="17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ubTitle"/>
          </p:nvPr>
        </p:nvSpPr>
        <p:spPr>
          <a:xfrm>
            <a:off x="4026450" y="3879075"/>
            <a:ext cx="1091100" cy="2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5" type="body"/>
          </p:nvPr>
        </p:nvSpPr>
        <p:spPr>
          <a:xfrm>
            <a:off x="3142650" y="2764850"/>
            <a:ext cx="28587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619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1"/>
          <p:cNvSpPr txBox="1"/>
          <p:nvPr>
            <p:ph type="title"/>
          </p:nvPr>
        </p:nvSpPr>
        <p:spPr>
          <a:xfrm>
            <a:off x="311700" y="216000"/>
            <a:ext cx="7631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311700" y="936000"/>
            <a:ext cx="3701400" cy="4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295817" y="936000"/>
            <a:ext cx="3701400" cy="4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6" name="Google Shape;7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horizontal">
  <p:cSld name="TITLE_AND_TWO_COLUMNS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2"/>
          <p:cNvSpPr txBox="1"/>
          <p:nvPr>
            <p:ph type="title"/>
          </p:nvPr>
        </p:nvSpPr>
        <p:spPr>
          <a:xfrm>
            <a:off x="311700" y="216000"/>
            <a:ext cx="8470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311700" y="936000"/>
            <a:ext cx="4079400" cy="3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2"/>
          <p:cNvSpPr txBox="1"/>
          <p:nvPr>
            <p:ph idx="2" type="body"/>
          </p:nvPr>
        </p:nvSpPr>
        <p:spPr>
          <a:xfrm>
            <a:off x="4702805" y="936000"/>
            <a:ext cx="4079400" cy="3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3" name="Google Shape;8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" y="0"/>
            <a:ext cx="9144000" cy="514774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type="title"/>
          </p:nvPr>
        </p:nvSpPr>
        <p:spPr>
          <a:xfrm>
            <a:off x="311700" y="216000"/>
            <a:ext cx="3552300" cy="8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311700" y="1209178"/>
            <a:ext cx="35523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07250" y="450150"/>
            <a:ext cx="8468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u="sng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2" type="body"/>
          </p:nvPr>
        </p:nvSpPr>
        <p:spPr>
          <a:xfrm>
            <a:off x="4939500" y="277100"/>
            <a:ext cx="3837000" cy="45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escrição de seção alternativo">
  <p:cSld name="SECTION_TITLE_AND_DESCRIPTION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4752825" y="12100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4752825" y="27799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2" type="body"/>
          </p:nvPr>
        </p:nvSpPr>
        <p:spPr>
          <a:xfrm>
            <a:off x="367500" y="277225"/>
            <a:ext cx="3837000" cy="45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173150" y="44076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1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radecimentos">
  <p:cSld name="BIG_NUMBER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1799275" y="1078975"/>
            <a:ext cx="54840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632525" y="2550325"/>
            <a:ext cx="381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2">
            <a:alphaModFix/>
          </a:blip>
          <a:srcRect b="26089" l="0" r="0" t="26170"/>
          <a:stretch/>
        </p:blipFill>
        <p:spPr>
          <a:xfrm>
            <a:off x="2632537" y="3465523"/>
            <a:ext cx="3817498" cy="1366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ido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36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2924850" y="1713600"/>
            <a:ext cx="92400" cy="171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ro">
  <p:cSld name="BLANK_1"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2" name="Google Shape;122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2">
  <p:cSld name="TITLE_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6" name="Google Shape;126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3">
  <p:cSld name="TITLE_3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0" name="Google Shape;130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365" y="-2250"/>
            <a:ext cx="9148729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936000"/>
            <a:ext cx="7670100" cy="39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0" name="Google Shape;3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ódigo">
  <p:cSld name="TITLE_AND_BODY_4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8729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55400" y="1354850"/>
            <a:ext cx="7446900" cy="3537300"/>
          </a:xfrm>
          <a:prstGeom prst="rect">
            <a:avLst/>
          </a:prstGeom>
          <a:solidFill>
            <a:schemeClr val="lt2"/>
          </a:solidFill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386225" y="944613"/>
            <a:ext cx="7240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horizontal">
  <p:cSld name="TITLE_AND_BODY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type="title"/>
          </p:nvPr>
        </p:nvSpPr>
        <p:spPr>
          <a:xfrm>
            <a:off x="311700" y="215525"/>
            <a:ext cx="85206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311700" y="936000"/>
            <a:ext cx="8520600" cy="3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3" name="Google Shape;4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e caixas">
  <p:cSld name="TITLE_AND_BODY_3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5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85575" y="1759450"/>
            <a:ext cx="7565700" cy="2623800"/>
          </a:xfrm>
          <a:prstGeom prst="rect">
            <a:avLst/>
          </a:prstGeom>
          <a:solidFill>
            <a:schemeClr val="lt2"/>
          </a:solidFill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34200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311700" y="939025"/>
            <a:ext cx="75315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0" name="Google Shape;50;p7"/>
          <p:cNvSpPr txBox="1"/>
          <p:nvPr>
            <p:ph idx="3" type="subTitle"/>
          </p:nvPr>
        </p:nvSpPr>
        <p:spPr>
          <a:xfrm>
            <a:off x="385725" y="1798875"/>
            <a:ext cx="7295700" cy="30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1" name="Google Shape;5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e caixas horizontal">
  <p:cSld name="TITLE_AND_BODY_3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624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>
            <p:ph idx="1" type="body"/>
          </p:nvPr>
        </p:nvSpPr>
        <p:spPr>
          <a:xfrm>
            <a:off x="394400" y="1759450"/>
            <a:ext cx="8470200" cy="2470500"/>
          </a:xfrm>
          <a:prstGeom prst="rect">
            <a:avLst/>
          </a:prstGeom>
          <a:solidFill>
            <a:schemeClr val="lt2"/>
          </a:solidFill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342000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311700" y="939025"/>
            <a:ext cx="84321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8" name="Google Shape;58;p8"/>
          <p:cNvSpPr txBox="1"/>
          <p:nvPr>
            <p:ph idx="3" type="subTitle"/>
          </p:nvPr>
        </p:nvSpPr>
        <p:spPr>
          <a:xfrm>
            <a:off x="394576" y="1798875"/>
            <a:ext cx="8168100" cy="30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9" name="Google Shape;5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>
  <p:cSld name="TITLE_AND_BODY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619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4" name="Google Shape;6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horizontal">
  <p:cSld name="TITLE_AND_BODY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 txBox="1"/>
          <p:nvPr>
            <p:ph type="title"/>
          </p:nvPr>
        </p:nvSpPr>
        <p:spPr>
          <a:xfrm>
            <a:off x="311700" y="215525"/>
            <a:ext cx="85206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9" name="Google Shape;6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16000"/>
            <a:ext cx="8520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936000"/>
            <a:ext cx="8520600" cy="3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b="1" sz="1200">
                <a:solidFill>
                  <a:schemeClr val="dk1"/>
                </a:solidFill>
              </a:defRPr>
            </a:lvl1pPr>
            <a:lvl2pPr lvl="1" algn="r">
              <a:buNone/>
              <a:defRPr b="1" sz="1200">
                <a:solidFill>
                  <a:schemeClr val="dk1"/>
                </a:solidFill>
              </a:defRPr>
            </a:lvl2pPr>
            <a:lvl3pPr lvl="2" algn="r">
              <a:buNone/>
              <a:defRPr b="1" sz="1200">
                <a:solidFill>
                  <a:schemeClr val="dk1"/>
                </a:solidFill>
              </a:defRPr>
            </a:lvl3pPr>
            <a:lvl4pPr lvl="3" algn="r">
              <a:buNone/>
              <a:defRPr b="1" sz="1200">
                <a:solidFill>
                  <a:schemeClr val="dk1"/>
                </a:solidFill>
              </a:defRPr>
            </a:lvl4pPr>
            <a:lvl5pPr lvl="4" algn="r">
              <a:buNone/>
              <a:defRPr b="1" sz="1200">
                <a:solidFill>
                  <a:schemeClr val="dk1"/>
                </a:solidFill>
              </a:defRPr>
            </a:lvl5pPr>
            <a:lvl6pPr lvl="5" algn="r">
              <a:buNone/>
              <a:defRPr b="1" sz="1200">
                <a:solidFill>
                  <a:schemeClr val="dk1"/>
                </a:solidFill>
              </a:defRPr>
            </a:lvl6pPr>
            <a:lvl7pPr lvl="6" algn="r">
              <a:buNone/>
              <a:defRPr b="1" sz="1200">
                <a:solidFill>
                  <a:schemeClr val="dk1"/>
                </a:solidFill>
              </a:defRPr>
            </a:lvl7pPr>
            <a:lvl8pPr lvl="7" algn="r">
              <a:buNone/>
              <a:defRPr b="1" sz="1200">
                <a:solidFill>
                  <a:schemeClr val="dk1"/>
                </a:solidFill>
              </a:defRPr>
            </a:lvl8pPr>
            <a:lvl9pPr lvl="8" algn="r">
              <a:buNone/>
              <a:defRPr b="1"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>
                <a:solidFill>
                  <a:schemeClr val="lt1"/>
                </a:solidFill>
              </a:rPr>
              <a:t>Performance evaluation metrics for cloud, fog and edge computing: A review, taxonomy, benchmarks and standards for future research</a:t>
            </a:r>
            <a:endParaRPr sz="3700">
              <a:solidFill>
                <a:schemeClr val="lt1"/>
              </a:solidFill>
            </a:endParaRPr>
          </a:p>
        </p:txBody>
      </p:sp>
      <p:sp>
        <p:nvSpPr>
          <p:cNvPr id="137" name="Google Shape;137;p25"/>
          <p:cNvSpPr txBox="1"/>
          <p:nvPr>
            <p:ph idx="1" type="subTitle"/>
          </p:nvPr>
        </p:nvSpPr>
        <p:spPr>
          <a:xfrm>
            <a:off x="311700" y="2834125"/>
            <a:ext cx="85206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1"/>
                </a:solidFill>
              </a:rPr>
              <a:t>Mohammad S. Aslanpour, Sukhpal Singh Gill , Adel N. Toosi </a:t>
            </a:r>
            <a:endParaRPr sz="2700">
              <a:solidFill>
                <a:schemeClr val="lt1"/>
              </a:solidFill>
            </a:endParaRPr>
          </a:p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Analyzing-related Metrics</a:t>
            </a:r>
            <a:endParaRPr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311700" y="936000"/>
            <a:ext cx="7670100" cy="38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Métricas ligadas à previsão com base em séries temporais. São indicadas técnicas estatísticas e de Machine Learning, como:</a:t>
            </a:r>
            <a:br>
              <a:rPr lang="pt-BR"/>
            </a:br>
            <a:r>
              <a:rPr lang="pt-BR"/>
              <a:t> ARIMA, Redes Neurais, Suavização Exponencial Simples/Dupla.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Métricas listadas: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pt-BR"/>
              <a:t>Statistical Analysis Measurements:</a:t>
            </a:r>
            <a:r>
              <a:rPr lang="pt-BR"/>
              <a:t> medidas para análise de séries temporais, como: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/>
              <a:t>MSE </a:t>
            </a:r>
            <a:r>
              <a:rPr lang="pt-BR"/>
              <a:t>– Mean Square Error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/>
              <a:t>RMSE </a:t>
            </a:r>
            <a:r>
              <a:rPr lang="pt-BR"/>
              <a:t>– Root Mean Square Error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/>
              <a:t>MAPE</a:t>
            </a:r>
            <a:r>
              <a:rPr lang="pt-BR"/>
              <a:t> – Mean Absolute Percentage Error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/>
              <a:t>MAE</a:t>
            </a:r>
            <a:r>
              <a:rPr lang="pt-BR"/>
              <a:t> – Mean Absolute Error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/>
              <a:t>PRED</a:t>
            </a:r>
            <a:r>
              <a:rPr lang="pt-BR"/>
              <a:t> – Deci</a:t>
            </a:r>
            <a:r>
              <a:rPr lang="pt-BR"/>
              <a:t>s</a:t>
            </a:r>
            <a:r>
              <a:rPr lang="pt-BR"/>
              <a:t>ion Feedback Predictor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Planning-related Metrics</a:t>
            </a:r>
            <a:endParaRPr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311700" y="936000"/>
            <a:ext cx="7670100" cy="43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Essas métricas avaliam </a:t>
            </a:r>
            <a:r>
              <a:rPr b="1" lang="pt-BR"/>
              <a:t>a qualidade das decisões </a:t>
            </a:r>
            <a:r>
              <a:rPr lang="pt-BR"/>
              <a:t>tomadas durante a orquestração.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pt-BR"/>
              <a:t>Number of Orchestration Decisions:</a:t>
            </a:r>
            <a:r>
              <a:rPr lang="pt-BR"/>
              <a:t> total de decisões de orquestração (ex: escalonamento, offloading).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/>
              <a:t>Contradictory Decisions:</a:t>
            </a:r>
            <a:r>
              <a:rPr lang="pt-BR"/>
              <a:t> número de decisões revertidas devido a imprecisão.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/>
              <a:t>Time to Adaptation / Scalability:</a:t>
            </a:r>
            <a:r>
              <a:rPr lang="pt-BR"/>
              <a:t> tempo necessário para atingir estabilidade após a decisão.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/>
              <a:t>Scalabilidade</a:t>
            </a:r>
            <a:r>
              <a:rPr lang="pt-BR"/>
              <a:t> é vista como parte da adaptação: expandir/reduzir recursos em cloud ou IoT.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/>
              <a:t>Competition Ratio:</a:t>
            </a:r>
            <a:r>
              <a:rPr lang="pt-BR"/>
              <a:t> taxa em que recursos competem por requisições (ou vice-versa).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/>
              <a:t>Cache Hit Ratio:</a:t>
            </a:r>
            <a:r>
              <a:rPr lang="pt-BR"/>
              <a:t> eficiência do cache em reduzir a transmissão de dados pela rede.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Execution-related Metrics</a:t>
            </a:r>
            <a:endParaRPr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783600"/>
            <a:ext cx="7670100" cy="42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Avaliam a implementação concreta das decisões e seus efeitos no sistema.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Orchestration Actions:</a:t>
            </a:r>
            <a:r>
              <a:rPr lang="pt-BR" sz="1500"/>
              <a:t> frequência de ações executadas conforme as decisões.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Provisioned Resources:</a:t>
            </a:r>
            <a:r>
              <a:rPr lang="pt-BR" sz="1500"/>
              <a:t> número de recursos provisionados (ex: VMs, contêineres).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Deprovisioned Resources:</a:t>
            </a:r>
            <a:r>
              <a:rPr lang="pt-BR" sz="1500"/>
              <a:t> número de recursos desprovisionados.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Contradictory Actions:</a:t>
            </a:r>
            <a:r>
              <a:rPr lang="pt-BR" sz="1500"/>
              <a:t> número de ações revertidas por imprecisão.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Oscillation Mitigations:</a:t>
            </a:r>
            <a:r>
              <a:rPr lang="pt-BR" sz="1500"/>
              <a:t> resistência do siste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ma a flutuações rápidas nas decisões/ações.</a:t>
            </a:r>
            <a:r>
              <a:rPr b="1" lang="pt-BR" sz="1500"/>
              <a:t>Cost: </a:t>
            </a:r>
            <a:r>
              <a:rPr lang="pt-BR" sz="1500"/>
              <a:t>custo (financeiro ou de complexidade) da técnica de orquestração.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Profit:</a:t>
            </a:r>
            <a:r>
              <a:rPr lang="pt-BR" sz="1500"/>
              <a:t> economia gerada pela orquestração eficiente.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Technique’s Overhead / Lightness: </a:t>
            </a:r>
            <a:r>
              <a:rPr lang="pt-BR" sz="1500"/>
              <a:t>sobrecarga imposta ao sistema pela </a:t>
            </a:r>
            <a:r>
              <a:rPr lang="pt-BR" sz="1500"/>
              <a:t>t</a:t>
            </a:r>
            <a:r>
              <a:rPr lang="pt-BR" sz="1500"/>
              <a:t>écnica de orquestração.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Security and Privacy: </a:t>
            </a:r>
            <a:r>
              <a:rPr lang="pt-BR" sz="1500"/>
              <a:t>grau de proteção contra ameaças à integridade de dados e serviços.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Monitoring</a:t>
            </a:r>
            <a:endParaRPr/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311700" y="936000"/>
            <a:ext cx="7670100" cy="325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 Resource Utilization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Percentual do tempo em que um recurso (CPU, RAM, banda etc.) está em uso para execução de tarefas.</a:t>
            </a:r>
            <a:br>
              <a:rPr lang="pt-BR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Relação entre tempo efetivo de uso e tempo total de disponibilidade.</a:t>
            </a:r>
            <a:br>
              <a:rPr lang="pt-BR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Fórmula:</a:t>
            </a:r>
            <a:br>
              <a:rPr lang="pt-BR"/>
            </a:br>
            <a:r>
              <a:rPr lang="pt-BR"/>
              <a:t>  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Alta utilização pode indicar sobrecarga ou má gestão de recursos.</a:t>
            </a:r>
            <a:br>
              <a:rPr lang="pt-BR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Alta correlação com o consumo de energia.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2. Resource Load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Quantidade de tarefas em execução ou em fila para um recurso.</a:t>
            </a:r>
            <a:br>
              <a:rPr lang="pt-BR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Pode ultrapassar 100% em cenários com escalonamento ineficiente.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3. Throughput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Número de tarefas concluídas com sucesso dividido pelo número de tarefas recebidas em um intervalo de tempo.</a:t>
            </a:r>
            <a:br>
              <a:rPr lang="pt-BR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Mede a eficiência geral da orquestração.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4. VM Lifetime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Tempo de vida de uma VM desde o provisionamento até sua liberação.</a:t>
            </a:r>
            <a:br>
              <a:rPr lang="pt-BR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Alta estabilidade = menor tempo de espera para novos usuários.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5. Maximum Running Resources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Máximo de VMs/hosts ativos simultaneamente durante picos de carga.</a:t>
            </a:r>
            <a:br>
              <a:rPr lang="pt-BR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Aponta a resiliência a cargas variáveis, mas excessos podem causar violações de SLA.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6. Response Time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Tempo entre a chegada de uma requisição e a entrega da resposta.</a:t>
            </a:r>
            <a:br>
              <a:rPr lang="pt-BR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Também chamado de “execution time” ou “completion time”.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7. Delay Time (ou Latency)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Diferença entre o tempo de resposta real e o tempo desejado.</a:t>
            </a:r>
            <a:br>
              <a:rPr lang="pt-BR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Exemplo: esperado 2s, real 3s → delay = 1s.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8. Network Congestion / Traffic Control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Volume de requisições recebidas num dado tempo.</a:t>
            </a:r>
            <a:br>
              <a:rPr lang="pt-BR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Indica o comportamento dos usuários e a carga de rede.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9. Damaged Tasks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Tarefas que foram canceladas (por remoção de hosts) ou falharam (por timeout, crash etc.).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10. SLA Violation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Número de vezes em que o SLA (ex: tempo máximo de resposta) é violado.</a:t>
            </a:r>
            <a:br>
              <a:rPr lang="pt-BR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Ainda pouco definido em edge/IoT.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11. Fault Tolerance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Capacidade de detectar falhas em software/hardware.</a:t>
            </a:r>
            <a:br>
              <a:rPr lang="pt-BR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Fórmula:</a:t>
            </a:r>
            <a:br>
              <a:rPr lang="pt-BR"/>
            </a:br>
            <a:r>
              <a:rPr lang="pt-BR"/>
              <a:t> Toleraˆncia a falhas=falhas detectadasfalhas totais\text{Tolerância a falhas} = \frac{\text{falhas detectadas}}{\text{falhas totais}}Toleraˆncia a falhas=falhas totaisfalhas detectadas​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12. Energy Consumption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Quantidade de energia usada para executar as tarefas.</a:t>
            </a:r>
            <a:br>
              <a:rPr lang="pt-BR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Métrica crítica em dispositivos IoT.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13. Temperature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Geração de calor pela infraestrutura (especialmente relevante em data centers cloud).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14. Reliability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Capacidade do nó de continuar funcionando mesmo com falhas pontuais.</a:t>
            </a:r>
            <a:br>
              <a:rPr lang="pt-BR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Fórmulas:</a:t>
            </a:r>
            <a:br>
              <a:rPr lang="pt-BR"/>
            </a:br>
            <a:r>
              <a:rPr lang="pt-BR"/>
              <a:t> MTBF=Uptime TotalNuˊmero de QuebrasMTTR=Downtime TotalNuˊmero de QuebrasReliability=MTBF+MTTR\text{MTBF} = \frac{\text{Uptime Total}}{\text{Número de Quebras}} \quad \text{MTTR} = \frac{\text{Downtime Total}}{\text{Número de Quebras}} \quad \text{Reliability} = MTBF + MTTRMTBF=Nuˊmero de QuebrasUptime Total​MTTR=Nuˊmero de QuebrasDowntime Total​Reliability=MTBF+MTTR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15. Availability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Proporção de tempo em que o sistema está disponível para atender requisições.</a:t>
            </a:r>
            <a:br>
              <a:rPr lang="pt-BR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Fórmula:</a:t>
            </a:r>
            <a:br>
              <a:rPr lang="pt-BR"/>
            </a:br>
            <a:r>
              <a:rPr lang="pt-BR"/>
              <a:t> Availability=MTBFMTBF+MTTR\text{Availability} = \frac{MTBF}{MTBF + MTTR}Availability=MTBF+MTTRMTBF​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16. Trustworthiness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Especialmente crítica em IoT/Mist: mede a confiança de que um dispositivo não abandonará a rede ou agirá de forma maliciosa.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3" name="Google Shape;2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150" y="3262175"/>
            <a:ext cx="489585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Monitoring</a:t>
            </a:r>
            <a:endParaRPr/>
          </a:p>
        </p:txBody>
      </p:sp>
      <p:sp>
        <p:nvSpPr>
          <p:cNvPr id="229" name="Google Shape;229;p38"/>
          <p:cNvSpPr txBox="1"/>
          <p:nvPr>
            <p:ph idx="1" type="body"/>
          </p:nvPr>
        </p:nvSpPr>
        <p:spPr>
          <a:xfrm>
            <a:off x="311700" y="936000"/>
            <a:ext cx="7670100" cy="3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Resource Load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Quantidade de tarefas em execução ou em fila para um recurso.</a:t>
            </a:r>
            <a:br>
              <a:rPr lang="pt-BR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Pode ultrapassar 100% em cenários com escalonamento ineficiente.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3. Throughput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Número de tarefas concluídas com sucesso dividido pelo número de tarefas recebidas em um intervalo de tempo.</a:t>
            </a:r>
            <a:br>
              <a:rPr lang="pt-BR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Mede a eficiência geral da orquestração.</a:t>
            </a:r>
            <a:endParaRPr/>
          </a:p>
        </p:txBody>
      </p:sp>
      <p:sp>
        <p:nvSpPr>
          <p:cNvPr id="230" name="Google Shape;230;p3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Monitoring</a:t>
            </a:r>
            <a:endParaRPr/>
          </a:p>
        </p:txBody>
      </p:sp>
      <p:sp>
        <p:nvSpPr>
          <p:cNvPr id="236" name="Google Shape;236;p39"/>
          <p:cNvSpPr txBox="1"/>
          <p:nvPr>
            <p:ph idx="1" type="body"/>
          </p:nvPr>
        </p:nvSpPr>
        <p:spPr>
          <a:xfrm>
            <a:off x="311700" y="936000"/>
            <a:ext cx="76701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VM Lifetime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Tempo de vida de uma VM desde o provisionamento até sua liberação.</a:t>
            </a:r>
            <a:br>
              <a:rPr lang="pt-BR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Alta estabilidade = menor tempo de espera para novos usuários.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5. Maximum Running Resources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Máximo de VMs/hosts ativos simultaneamente durante picos de carga.</a:t>
            </a:r>
            <a:br>
              <a:rPr lang="pt-BR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Aponta a resiliência a cargas variáveis, mas excessos podem causar violações de SLA.</a:t>
            </a:r>
            <a:br>
              <a:rPr lang="pt-BR"/>
            </a:br>
            <a:endParaRPr/>
          </a:p>
        </p:txBody>
      </p:sp>
      <p:sp>
        <p:nvSpPr>
          <p:cNvPr id="237" name="Google Shape;237;p3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Monitoring</a:t>
            </a:r>
            <a:endParaRPr/>
          </a:p>
        </p:txBody>
      </p:sp>
      <p:sp>
        <p:nvSpPr>
          <p:cNvPr id="243" name="Google Shape;243;p40"/>
          <p:cNvSpPr txBox="1"/>
          <p:nvPr>
            <p:ph idx="1" type="body"/>
          </p:nvPr>
        </p:nvSpPr>
        <p:spPr>
          <a:xfrm>
            <a:off x="311700" y="936000"/>
            <a:ext cx="7670100" cy="3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6. Response Time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Tempo entre a chegada de uma requisição e a entrega da resposta.</a:t>
            </a:r>
            <a:br>
              <a:rPr lang="pt-BR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Também chamado de “execution time” ou “completion time”.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7. Delay Time (ou Latency)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Diferença entre o tempo de resposta real e o tempo desejado.</a:t>
            </a:r>
            <a:br>
              <a:rPr lang="pt-BR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Exemplo: esperado 2s, real 3s → delay = 1s.</a:t>
            </a:r>
            <a:br>
              <a:rPr lang="pt-BR"/>
            </a:br>
            <a:endParaRPr/>
          </a:p>
        </p:txBody>
      </p:sp>
      <p:sp>
        <p:nvSpPr>
          <p:cNvPr id="244" name="Google Shape;244;p4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Monitoring</a:t>
            </a:r>
            <a:endParaRPr/>
          </a:p>
        </p:txBody>
      </p:sp>
      <p:sp>
        <p:nvSpPr>
          <p:cNvPr id="250" name="Google Shape;250;p41"/>
          <p:cNvSpPr txBox="1"/>
          <p:nvPr>
            <p:ph idx="1" type="body"/>
          </p:nvPr>
        </p:nvSpPr>
        <p:spPr>
          <a:xfrm>
            <a:off x="311700" y="936000"/>
            <a:ext cx="7670100" cy="31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8. Network Congestion / Traffic Control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Volume de requisições recebidas num dado tempo.</a:t>
            </a:r>
            <a:br>
              <a:rPr lang="pt-BR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Indica o comportamento dos usuários e a carga de rede.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9. Damaged Tasks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Tarefas que foram canceladas (por remoção de hosts) ou falharam (por timeout, crash etc.).</a:t>
            </a:r>
            <a:br>
              <a:rPr lang="pt-BR"/>
            </a:br>
            <a:endParaRPr/>
          </a:p>
        </p:txBody>
      </p:sp>
      <p:sp>
        <p:nvSpPr>
          <p:cNvPr id="251" name="Google Shape;251;p4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Monitoring</a:t>
            </a:r>
            <a:endParaRPr/>
          </a:p>
        </p:txBody>
      </p:sp>
      <p:sp>
        <p:nvSpPr>
          <p:cNvPr id="257" name="Google Shape;257;p42"/>
          <p:cNvSpPr txBox="1"/>
          <p:nvPr>
            <p:ph idx="1" type="body"/>
          </p:nvPr>
        </p:nvSpPr>
        <p:spPr>
          <a:xfrm>
            <a:off x="311700" y="936000"/>
            <a:ext cx="7670100" cy="3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10. SLA Violation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Número de vezes em que o SLA (ex: tempo máximo de resposta) é violado.</a:t>
            </a:r>
            <a:br>
              <a:rPr lang="pt-BR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Ainda pouco definido em edge/IoT.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11. Fault Tolerance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Capacidade de detectar falhas em software/hardware.</a:t>
            </a:r>
            <a:br>
              <a:rPr lang="pt-BR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Fórmula: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59" name="Google Shape;25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375" y="4075400"/>
            <a:ext cx="4515412" cy="6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Monitoring</a:t>
            </a:r>
            <a:endParaRPr/>
          </a:p>
        </p:txBody>
      </p:sp>
      <p:sp>
        <p:nvSpPr>
          <p:cNvPr id="265" name="Google Shape;265;p43"/>
          <p:cNvSpPr txBox="1"/>
          <p:nvPr>
            <p:ph idx="1" type="body"/>
          </p:nvPr>
        </p:nvSpPr>
        <p:spPr>
          <a:xfrm>
            <a:off x="311700" y="936000"/>
            <a:ext cx="7670100" cy="31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12. Energy Consumption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Quantidade de energia usada para executar as tarefas.</a:t>
            </a:r>
            <a:br>
              <a:rPr lang="pt-BR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Métrica crítica em dispositivos IoT.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13. Temperature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Geração de calor pela infraestrutura (especialmente relevante em data centers cloud).</a:t>
            </a:r>
            <a:br>
              <a:rPr lang="pt-BR"/>
            </a:br>
            <a:endParaRPr/>
          </a:p>
        </p:txBody>
      </p:sp>
      <p:sp>
        <p:nvSpPr>
          <p:cNvPr id="266" name="Google Shape;266;p4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 e Problema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936000"/>
            <a:ext cx="7670100" cy="24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Problema Central:</a:t>
            </a:r>
            <a:br>
              <a:rPr lang="pt-BR"/>
            </a:br>
            <a:r>
              <a:rPr lang="pt-BR"/>
              <a:t> A diversidade de objetivos e ambientes (Cloud, Fog, Edge) dificulta a escolha de métricas adequadas para avaliar técnicas de orquestração.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Motivação:</a:t>
            </a:r>
            <a:br>
              <a:rPr lang="pt-BR"/>
            </a:br>
            <a:r>
              <a:rPr lang="pt-BR"/>
              <a:t> Orquestração mal avaliada pode gerar violações de SLA, ineficiência energética e custos elevados. É necessário padronizar as métricas.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Monitoring</a:t>
            </a:r>
            <a:endParaRPr/>
          </a:p>
        </p:txBody>
      </p:sp>
      <p:sp>
        <p:nvSpPr>
          <p:cNvPr id="272" name="Google Shape;272;p44"/>
          <p:cNvSpPr txBox="1"/>
          <p:nvPr>
            <p:ph idx="1" type="body"/>
          </p:nvPr>
        </p:nvSpPr>
        <p:spPr>
          <a:xfrm>
            <a:off x="311700" y="936000"/>
            <a:ext cx="7670100" cy="3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14. Reliability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Capacidade do nó de continuar funcionando mesmo com falhas pontuais.</a:t>
            </a:r>
            <a:br>
              <a:rPr lang="pt-BR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Fórmulas: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15. Availability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Proporção de tempo em que o sistema está disponível para atender requisições.</a:t>
            </a:r>
            <a:br>
              <a:rPr lang="pt-BR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Fórmula:</a:t>
            </a:r>
            <a:endParaRPr/>
          </a:p>
        </p:txBody>
      </p:sp>
      <p:sp>
        <p:nvSpPr>
          <p:cNvPr id="273" name="Google Shape;273;p4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125" y="2331350"/>
            <a:ext cx="6995900" cy="49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421" y="4451596"/>
            <a:ext cx="2543846" cy="4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Monitoring</a:t>
            </a:r>
            <a:endParaRPr/>
          </a:p>
        </p:txBody>
      </p:sp>
      <p:sp>
        <p:nvSpPr>
          <p:cNvPr id="281" name="Google Shape;281;p45"/>
          <p:cNvSpPr txBox="1"/>
          <p:nvPr>
            <p:ph idx="1" type="body"/>
          </p:nvPr>
        </p:nvSpPr>
        <p:spPr>
          <a:xfrm>
            <a:off x="311700" y="936000"/>
            <a:ext cx="76701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16. Trustworthiness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Especialmente crítica em IoT/Mist: mede a confiança de que um dispositivo não abandonará a rede ou agirá de forma maliciosa.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Analyzing</a:t>
            </a:r>
            <a:endParaRPr/>
          </a:p>
        </p:txBody>
      </p:sp>
      <p:sp>
        <p:nvSpPr>
          <p:cNvPr id="288" name="Google Shape;288;p46"/>
          <p:cNvSpPr txBox="1"/>
          <p:nvPr>
            <p:ph idx="1" type="body"/>
          </p:nvPr>
        </p:nvSpPr>
        <p:spPr>
          <a:xfrm>
            <a:off x="311700" y="936000"/>
            <a:ext cx="7670100" cy="30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Métricas estatísticas incluídas: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pt-BR"/>
              <a:t>MAPE</a:t>
            </a:r>
            <a:r>
              <a:rPr lang="pt-BR"/>
              <a:t> – Erro percentual absoluto médio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/>
              <a:t>MAE</a:t>
            </a:r>
            <a:r>
              <a:rPr lang="pt-BR"/>
              <a:t> – Erro absoluto médio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/>
              <a:t>MSE</a:t>
            </a:r>
            <a:r>
              <a:rPr lang="pt-BR"/>
              <a:t> – Erro quadrático médio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/>
              <a:t>RMSE</a:t>
            </a:r>
            <a:r>
              <a:rPr lang="pt-BR"/>
              <a:t> – Raiz do erro quadrático médio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/>
              <a:t>R²</a:t>
            </a:r>
            <a:r>
              <a:rPr lang="pt-BR"/>
              <a:t> – Coeficiente de determinação</a:t>
            </a:r>
            <a:br>
              <a:rPr lang="pt-BR"/>
            </a:br>
            <a:r>
              <a:rPr b="1" lang="pt-BR"/>
              <a:t>PRED</a:t>
            </a:r>
            <a:r>
              <a:rPr lang="pt-BR"/>
              <a:t> – Decision Feedback Predictor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/>
              <a:t>Average, Median, Tail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Planning</a:t>
            </a:r>
            <a:endParaRPr/>
          </a:p>
        </p:txBody>
      </p:sp>
      <p:sp>
        <p:nvSpPr>
          <p:cNvPr id="295" name="Google Shape;295;p47"/>
          <p:cNvSpPr txBox="1"/>
          <p:nvPr>
            <p:ph idx="1" type="body"/>
          </p:nvPr>
        </p:nvSpPr>
        <p:spPr>
          <a:xfrm>
            <a:off x="311700" y="936000"/>
            <a:ext cx="7670100" cy="36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 </a:t>
            </a:r>
            <a:r>
              <a:rPr b="1" lang="pt-BR"/>
              <a:t>Orchestration Decisions</a:t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Número de decisões tomadas (ex: escalonamento, migração de VM).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Poucas decisões = confiança alta, muitas = potencial sobrecarga.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2. </a:t>
            </a:r>
            <a:r>
              <a:rPr b="1" lang="pt-BR"/>
              <a:t>Contradictory Decisions</a:t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Decisões revertidas rapidamente (ex: provisiona e logo deprovisiona).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3. </a:t>
            </a:r>
            <a:r>
              <a:rPr b="1" lang="pt-BR"/>
              <a:t>Adaptation Time</a:t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Tempo desde a decisão até a restauração da qualidade do serviço (ex: recuperar SLA após violação).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Planning</a:t>
            </a:r>
            <a:endParaRPr/>
          </a:p>
        </p:txBody>
      </p:sp>
      <p:sp>
        <p:nvSpPr>
          <p:cNvPr id="302" name="Google Shape;302;p48"/>
          <p:cNvSpPr txBox="1"/>
          <p:nvPr>
            <p:ph idx="1" type="body"/>
          </p:nvPr>
        </p:nvSpPr>
        <p:spPr>
          <a:xfrm>
            <a:off x="311700" y="936000"/>
            <a:ext cx="76701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</a:t>
            </a:r>
            <a:r>
              <a:rPr b="1" lang="pt-BR"/>
              <a:t>Scalability</a:t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Capacidade do orquestrador em crescer ou reduzir recursos conforme a demanda.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Avalia o overhead de reconfiguração da infraestrutura.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5. </a:t>
            </a:r>
            <a:r>
              <a:rPr b="1" lang="pt-BR"/>
              <a:t>Competition Ratio</a:t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Mede a competição entre recursos por tarefas (ou vice-versa).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Útil para avaliar técnicas de agendamento em ambientes edge.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9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Execution</a:t>
            </a:r>
            <a:endParaRPr/>
          </a:p>
        </p:txBody>
      </p:sp>
      <p:sp>
        <p:nvSpPr>
          <p:cNvPr id="309" name="Google Shape;309;p49"/>
          <p:cNvSpPr txBox="1"/>
          <p:nvPr>
            <p:ph idx="1" type="body"/>
          </p:nvPr>
        </p:nvSpPr>
        <p:spPr>
          <a:xfrm>
            <a:off x="311700" y="936000"/>
            <a:ext cx="7670100" cy="3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1. Orchestration Actions</a:t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Frequência com que decisões são de fato executadas.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Pode indicar excesso de reações ou ações desnecessárias.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2. Provisioned / De-provisioned Resources</a:t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Quantidade de recursos alocados ou desalocados durante a execução.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3. Contradictory Actions</a:t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Ações opostas executadas em sequência (ex: scale-up seguido de </a:t>
            </a:r>
            <a:r>
              <a:rPr lang="pt-BR"/>
              <a:t>s</a:t>
            </a:r>
            <a:r>
              <a:rPr lang="pt-BR"/>
              <a:t>cale-down).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Indica falta de coordenação entre planejador e executor.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0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Execution</a:t>
            </a:r>
            <a:endParaRPr/>
          </a:p>
        </p:txBody>
      </p:sp>
      <p:sp>
        <p:nvSpPr>
          <p:cNvPr id="316" name="Google Shape;316;p50"/>
          <p:cNvSpPr txBox="1"/>
          <p:nvPr>
            <p:ph idx="1" type="body"/>
          </p:nvPr>
        </p:nvSpPr>
        <p:spPr>
          <a:xfrm>
            <a:off x="311700" y="936000"/>
            <a:ext cx="7670100" cy="3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4. Oscillation Mitigation</a:t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Capacidade de evitar oscilações rápidas entre decisões contraditórias.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Ex: uso de “cooldown time” após escalonamento.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5. Cost</a:t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Custo financeiro ou operacional das ações de orquestração (ex: aluguel de VMs, penalidades por SLA violado).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6. Profit</a:t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Economia ou lucro obtido com decisões eficientes (ex: menos consumo, menos instâncias).</a:t>
            </a:r>
            <a:endParaRPr/>
          </a:p>
        </p:txBody>
      </p:sp>
      <p:sp>
        <p:nvSpPr>
          <p:cNvPr id="317" name="Google Shape;317;p5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Execution</a:t>
            </a:r>
            <a:endParaRPr/>
          </a:p>
        </p:txBody>
      </p:sp>
      <p:sp>
        <p:nvSpPr>
          <p:cNvPr id="323" name="Google Shape;323;p51"/>
          <p:cNvSpPr txBox="1"/>
          <p:nvPr>
            <p:ph idx="1" type="body"/>
          </p:nvPr>
        </p:nvSpPr>
        <p:spPr>
          <a:xfrm>
            <a:off x="311700" y="936000"/>
            <a:ext cx="76701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7. Technique Overhead / Lightness</a:t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Custo computacional imposto pela técnica de orquestração.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Deve ser leve o suficiente para rodar em dispositivos limitados (ex: Raspberry Pi).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8. Security and Privacy</a:t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Grau de proteção contra vazamentos, acessos não autorizados e outras ameaças.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5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2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CHALLENGES</a:t>
            </a:r>
            <a:endParaRPr/>
          </a:p>
        </p:txBody>
      </p:sp>
      <p:sp>
        <p:nvSpPr>
          <p:cNvPr id="330" name="Google Shape;330;p52"/>
          <p:cNvSpPr txBox="1"/>
          <p:nvPr>
            <p:ph idx="1" type="body"/>
          </p:nvPr>
        </p:nvSpPr>
        <p:spPr>
          <a:xfrm>
            <a:off x="311700" y="936000"/>
            <a:ext cx="7670100" cy="25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 Federated SLA View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pt-BR"/>
              <a:t>Problema:</a:t>
            </a:r>
            <a:r>
              <a:rPr lang="pt-BR"/>
              <a:t> otimizações mono-métrica são insuficientes.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/>
              <a:t>Solução proposta:</a:t>
            </a:r>
            <a:r>
              <a:rPr lang="pt-BR"/>
              <a:t> criação de SLA federado (F-SLA), integrando múltiplas métricas com interdependência.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/>
              <a:t>Implicação:</a:t>
            </a:r>
            <a:r>
              <a:rPr lang="pt-BR"/>
              <a:t> os SLA handlers devem cooperar, evitando otimizações que favorecem uma métrica em detrimento de outra.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/>
              <a:t>Exemplo: </a:t>
            </a:r>
            <a:r>
              <a:rPr lang="pt-BR"/>
              <a:t>reduzir latência sem considerar custo pode ser ineficaz.</a:t>
            </a:r>
            <a:br>
              <a:rPr lang="pt-BR"/>
            </a:br>
            <a:endParaRPr/>
          </a:p>
        </p:txBody>
      </p:sp>
      <p:sp>
        <p:nvSpPr>
          <p:cNvPr id="331" name="Google Shape;331;p5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3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CHALLENGES</a:t>
            </a:r>
            <a:endParaRPr/>
          </a:p>
        </p:txBody>
      </p:sp>
      <p:sp>
        <p:nvSpPr>
          <p:cNvPr id="337" name="Google Shape;337;p53"/>
          <p:cNvSpPr txBox="1"/>
          <p:nvPr>
            <p:ph idx="1" type="body"/>
          </p:nvPr>
        </p:nvSpPr>
        <p:spPr>
          <a:xfrm>
            <a:off x="311700" y="936000"/>
            <a:ext cx="7670100" cy="39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Experimental Environments View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Três categorias:</a:t>
            </a:r>
            <a:br>
              <a:rPr lang="pt-BR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/>
              <a:t>Ambientes comerciais públicos</a:t>
            </a:r>
            <a:r>
              <a:rPr lang="pt-BR"/>
              <a:t> (ex: AWS EC2): limitados para métricas de infraestrutura.</a:t>
            </a:r>
            <a:br>
              <a:rPr lang="pt-BR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/>
              <a:t>Testbeds personalizados</a:t>
            </a:r>
            <a:r>
              <a:rPr lang="pt-BR"/>
              <a:t> (ex: OpenStack + HAProxy/Nginx): maior controle, mais detalhamento.</a:t>
            </a:r>
            <a:br>
              <a:rPr lang="pt-BR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/>
              <a:t>Simuladores</a:t>
            </a:r>
            <a:r>
              <a:rPr lang="pt-BR"/>
              <a:t> (ex: CloudSim, EdgeCloudSim): abstração útil para testar métricas difíceis de medir no real.</a:t>
            </a:r>
            <a:br>
              <a:rPr lang="pt-BR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Falta de suporte para métricas como SLA violation e custo em Edge/Fog.</a:t>
            </a:r>
            <a:br>
              <a:rPr lang="pt-BR"/>
            </a:br>
            <a:endParaRPr/>
          </a:p>
        </p:txBody>
      </p:sp>
      <p:sp>
        <p:nvSpPr>
          <p:cNvPr id="338" name="Google Shape;338;p5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e Contribuições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936000"/>
            <a:ext cx="7670100" cy="3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Perguntas de Pesquisa:</a:t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RQ1: Quais métricas são aplicáveis?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RQ2: Como essas métricas são implementadas?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RQ3: Quais os desafios e lacunas?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Contribuições:</a:t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Taxonomia de métricas por camada (Mist, Edge, Fog, Cloud)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Classificação segundo o ciclo MAPE-K (Monitoring, Analyzing, Planning, Execution)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Mapeamento com literatura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Direções futuras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4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CHALLENGES</a:t>
            </a:r>
            <a:endParaRPr/>
          </a:p>
        </p:txBody>
      </p:sp>
      <p:sp>
        <p:nvSpPr>
          <p:cNvPr id="344" name="Google Shape;344;p54"/>
          <p:cNvSpPr txBox="1"/>
          <p:nvPr>
            <p:ph idx="1" type="body"/>
          </p:nvPr>
        </p:nvSpPr>
        <p:spPr>
          <a:xfrm>
            <a:off x="311700" y="936000"/>
            <a:ext cx="7670100" cy="39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 Applications Pipeline View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Métricas devem ser contextualizadas nas camadas da aplicação:</a:t>
            </a:r>
            <a:br>
              <a:rPr lang="pt-BR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/>
              <a:t>Aplicação</a:t>
            </a:r>
            <a:r>
              <a:rPr lang="pt-BR"/>
              <a:t> (GUI, load balancer): throughput, delay, erros.</a:t>
            </a:r>
            <a:br>
              <a:rPr lang="pt-BR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/>
              <a:t>Business</a:t>
            </a:r>
            <a:r>
              <a:rPr lang="pt-BR"/>
              <a:t> (lógica, containers/VMs): resource utilization.</a:t>
            </a:r>
            <a:br>
              <a:rPr lang="pt-BR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/>
              <a:t>Database:</a:t>
            </a:r>
            <a:r>
              <a:rPr lang="pt-BR"/>
              <a:t> cache hit, uso de memória.</a:t>
            </a:r>
            <a:br>
              <a:rPr lang="pt-BR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Arquiteturas modernas (SOA, microserviços, serverless) alteram a medição tradicional.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5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FUTURE DIRECTIONS</a:t>
            </a:r>
            <a:endParaRPr/>
          </a:p>
        </p:txBody>
      </p:sp>
      <p:sp>
        <p:nvSpPr>
          <p:cNvPr id="351" name="Google Shape;351;p55"/>
          <p:cNvSpPr txBox="1"/>
          <p:nvPr>
            <p:ph idx="1" type="body"/>
          </p:nvPr>
        </p:nvSpPr>
        <p:spPr>
          <a:xfrm>
            <a:off x="311700" y="936000"/>
            <a:ext cx="7670100" cy="3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1. Adoção Industrial</a:t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Provedores ainda usam SLAs genéricos (ex: EC2 uptime 90% por hora).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Proposta: padronização de métricas como benchmarks para SLAs de Cloud, Fog e Edge.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2. Transferência de Métricas dos Simuladores para o Mundo Real</a:t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Proposta: uso de warm-up metrics (métricas com faixas de aceitação, ex: 80–120ms de resposta).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Introdução do conceito de Quality of Results (QoR) como métrica intermediária.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Importância de tratar exceções como toleráveis dependendo da aplicação.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FUTURE DIRECTIONS</a:t>
            </a:r>
            <a:endParaRPr/>
          </a:p>
        </p:txBody>
      </p:sp>
      <p:sp>
        <p:nvSpPr>
          <p:cNvPr id="358" name="Google Shape;358;p56"/>
          <p:cNvSpPr txBox="1"/>
          <p:nvPr>
            <p:ph idx="1" type="body"/>
          </p:nvPr>
        </p:nvSpPr>
        <p:spPr>
          <a:xfrm>
            <a:off x="311700" y="936000"/>
            <a:ext cx="7670100" cy="3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3. Realização de Catálogos de Aplicações</a:t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Cada aplicação deve ter especificações de SLA claras e adequadas ao seu domínio e à infraestrutura onde roda.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Proposta: linguagem padrão e legível por máquina para definição de SLA.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4. Trade-off entre Penalização e Tolerância à Perda de QoS</a:t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Nem todo SLA precisa ser absoluto.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Exemplo: um microserviço que apenas armazena resultados pode tolerar atrasos, diferente de um microserviço de decisão em tempo real.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7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FUTURE DIRECTIONS</a:t>
            </a:r>
            <a:endParaRPr/>
          </a:p>
        </p:txBody>
      </p:sp>
      <p:sp>
        <p:nvSpPr>
          <p:cNvPr id="365" name="Google Shape;365;p57"/>
          <p:cNvSpPr txBox="1"/>
          <p:nvPr>
            <p:ph idx="1" type="body"/>
          </p:nvPr>
        </p:nvSpPr>
        <p:spPr>
          <a:xfrm>
            <a:off x="311700" y="936000"/>
            <a:ext cx="7670100" cy="3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5. Esquecer Métricas Estáticas → Adotar Métricas Elásticas</a:t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Métricas rígidas (ex: resposta &lt;100ms) são ineficientes em cenários dinâmicos.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Solução: limiares adaptativos dependendo da carga de trabalho, contexto ou criticidade do serviço.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6. Fim da Era das Otimizações Mono-objetivo</a:t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Otimizações de uma única métrica (ex: latência) geram consequências (ex: custo alto).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Demanda por técnicas multiobjetivo e balanceamento entre prioridades.</a:t>
            </a:r>
            <a:br>
              <a:rPr lang="pt-BR"/>
            </a:br>
            <a:endParaRPr/>
          </a:p>
        </p:txBody>
      </p:sp>
      <p:sp>
        <p:nvSpPr>
          <p:cNvPr id="366" name="Google Shape;366;p5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8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FUTURE DIRECTIONS</a:t>
            </a:r>
            <a:endParaRPr/>
          </a:p>
        </p:txBody>
      </p:sp>
      <p:sp>
        <p:nvSpPr>
          <p:cNvPr id="372" name="Google Shape;372;p58"/>
          <p:cNvSpPr txBox="1"/>
          <p:nvPr>
            <p:ph idx="1" type="body"/>
          </p:nvPr>
        </p:nvSpPr>
        <p:spPr>
          <a:xfrm>
            <a:off x="311700" y="936000"/>
            <a:ext cx="7670100" cy="24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7. Evitar Métricas Médias → Adotar Tail-related Metrics</a:t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A média pode ocultar problemas críticos (ex: tempos extremos de latência).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Exemplo: em um carro autônomo, a média de latência pode estar OK, mas um pico de 1 segundo na frenagem é inaceitável.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Solução: foco na tail latency, tail response time, etc.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Cloud-to-Things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936000"/>
            <a:ext cx="7670100" cy="30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Camadas:</a:t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Mist: dispositivos IoT com capacidade computacional</a:t>
            </a:r>
            <a:br>
              <a:rPr lang="pt-BR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Edge: gateways e micro data centers</a:t>
            </a:r>
            <a:br>
              <a:rPr lang="pt-BR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Fog: servidores intermediários</a:t>
            </a:r>
            <a:br>
              <a:rPr lang="pt-BR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Cloud: processamento massivo e armazenamento persistente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MAPE-K loop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936000"/>
            <a:ext cx="7670100" cy="12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modelo </a:t>
            </a:r>
            <a:r>
              <a:rPr lang="pt-BR"/>
              <a:t>MAPE-K</a:t>
            </a:r>
            <a:r>
              <a:rPr lang="pt-BR"/>
              <a:t> (Monitoring, Analysis, Planning, Execution + Knowledge) é um ciclo adaptativo de gerenciamento usado para otimizar o comportamento de sistemas computacionais distribuídos. Ele é aplicado à orquestração de recursos e serviços em ambientes heterogêneos como cloud, fog, edge e IoT.</a:t>
            </a:r>
            <a:endParaRPr/>
          </a:p>
        </p:txBody>
      </p:sp>
      <p:sp>
        <p:nvSpPr>
          <p:cNvPr id="166" name="Google Shape;166;p2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MAPE-K loop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743475"/>
            <a:ext cx="7670100" cy="44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Fases do MAPE-K:</a:t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b="1" lang="pt-BR"/>
              <a:t>Monitoring (Monitoramento)</a:t>
            </a:r>
            <a:br>
              <a:rPr lang="pt-BR"/>
            </a:br>
            <a:r>
              <a:rPr lang="pt-BR"/>
              <a:t> Coleta de métricas em três níveis: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Aplicacional (ex: requisições de usuário, cumprimento de SLA)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Sistêmico (ex: sobrecarga de algoritmo de otimização)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Hardware (ex: uso de CPU/RAM, energia, temperatura)</a:t>
            </a:r>
            <a:br>
              <a:rPr lang="pt-BR"/>
            </a:br>
            <a:r>
              <a:rPr lang="pt-BR"/>
              <a:t> Exemplo: AWS CloudWatch.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pt-BR"/>
              <a:t>Analysis (Análise)</a:t>
            </a:r>
            <a:br>
              <a:rPr lang="pt-BR"/>
            </a:br>
            <a:r>
              <a:rPr lang="pt-BR"/>
              <a:t> Interpreta e enriquece os dados monitorados.</a:t>
            </a:r>
            <a:br>
              <a:rPr lang="pt-BR"/>
            </a:br>
            <a:r>
              <a:rPr lang="pt-BR"/>
              <a:t> Pode incluir técnicas de aprendizado de máquina (ML) para previsão de carga, detecção de anomalias, etc.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pt-BR"/>
              <a:t>Planning (Planejamento)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pt-BR"/>
              <a:t>Execution (Execução)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pt-BR"/>
              <a:t>Knowledge (Conhecimento)</a:t>
            </a:r>
            <a:br>
              <a:rPr lang="pt-BR"/>
            </a:br>
            <a:r>
              <a:rPr lang="pt-BR"/>
              <a:t> </a:t>
            </a:r>
            <a:endParaRPr/>
          </a:p>
        </p:txBody>
      </p:sp>
      <p:sp>
        <p:nvSpPr>
          <p:cNvPr id="173" name="Google Shape;173;p3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MAPE-K loop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936000"/>
            <a:ext cx="7670100" cy="4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Fases do MAPE-K:</a:t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b="1" lang="pt-BR"/>
              <a:t>Monitoring (Monitoramento)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pt-BR"/>
              <a:t>Analysis (Análise)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pt-BR"/>
              <a:t>Planning (Planejamento)</a:t>
            </a:r>
            <a:br>
              <a:rPr b="1" lang="pt-BR"/>
            </a:br>
            <a:r>
              <a:rPr lang="pt-BR"/>
              <a:t> Toma decisões sobre ações de adaptação com base na análise.</a:t>
            </a:r>
            <a:br>
              <a:rPr lang="pt-BR"/>
            </a:br>
            <a:r>
              <a:rPr lang="pt-BR"/>
              <a:t> Exemplo: escalonar recursos, migrar tarefas, balancear carga entre camadas.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pt-BR"/>
              <a:t>Execution (Execução)</a:t>
            </a:r>
            <a:br>
              <a:rPr lang="pt-BR"/>
            </a:br>
            <a:r>
              <a:rPr lang="pt-BR"/>
              <a:t> Realiza as ações planejadas, como provisionar novos contêineres, desligar nós, mover cargas de trabalho.</a:t>
            </a:r>
            <a:br>
              <a:rPr lang="pt-BR"/>
            </a:br>
            <a:r>
              <a:rPr lang="pt-BR"/>
              <a:t> Interage com a infraestrutura (rede, hosts, serviços).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pt-BR"/>
              <a:t>Knowledge (Conhecimento)</a:t>
            </a:r>
            <a:br>
              <a:rPr lang="pt-BR"/>
            </a:br>
            <a:r>
              <a:rPr lang="pt-BR"/>
              <a:t> Repositório que armazena todo o histórico de decisões, métricas e estados para aprendizado e futuras iterações do ciclo.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Monitoring-related Metrics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936000"/>
            <a:ext cx="7670100" cy="3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/>
              <a:t>Resource Utilization</a:t>
            </a:r>
            <a:r>
              <a:rPr lang="pt-BR"/>
              <a:t>: percentual de recursos consumidos (CPU, RAM, memória, banda).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/>
              <a:t>Resource Load</a:t>
            </a:r>
            <a:r>
              <a:rPr lang="pt-BR"/>
              <a:t>: percentual de carga em host físico, VM ou contêiner (tarefas na fila ou em execução).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/>
              <a:t>Throughput</a:t>
            </a:r>
            <a:r>
              <a:rPr lang="pt-BR"/>
              <a:t>: relação entre tarefas recebidas e tarefas processadas em um período.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/>
              <a:t>VM Lifetime: </a:t>
            </a:r>
            <a:r>
              <a:rPr lang="pt-BR"/>
              <a:t>tempo de aluguel de uma VM.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/>
              <a:t>Maximum Running Resource:</a:t>
            </a:r>
            <a:r>
              <a:rPr lang="pt-BR"/>
              <a:t> número máximo de recursos em execução.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/>
              <a:t>Response Time:</a:t>
            </a:r>
            <a:r>
              <a:rPr lang="pt-BR"/>
              <a:t> tempo entre envio de requisição e fim da execução.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/>
              <a:t>Delay Time / Latency:</a:t>
            </a:r>
            <a:r>
              <a:rPr lang="pt-BR"/>
              <a:t> diferença entre tempo real e tempo desejado de finalização da tarefa.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/>
              <a:t>Network Congestion / Traffic Control:</a:t>
            </a:r>
            <a:r>
              <a:rPr lang="pt-BR"/>
              <a:t> carga de tráfego representada por número de requisições por tempo.</a:t>
            </a:r>
            <a:endParaRPr/>
          </a:p>
        </p:txBody>
      </p:sp>
      <p:sp>
        <p:nvSpPr>
          <p:cNvPr id="187" name="Google Shape;187;p3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Monitoring-related Metrics</a:t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936000"/>
            <a:ext cx="7670100" cy="3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/>
              <a:t>Number of Damaged Tasks: </a:t>
            </a:r>
            <a:r>
              <a:rPr lang="pt-BR"/>
              <a:t>requisições que falharam ou não receberam resposta a tempo.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/>
              <a:t>SLA Violation:</a:t>
            </a:r>
            <a:r>
              <a:rPr lang="pt-BR"/>
              <a:t> número ou porcentagem de tarefas que excederam o tempo acordado em SLA.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/>
              <a:t>Fault Tolerance:</a:t>
            </a:r>
            <a:r>
              <a:rPr lang="pt-BR"/>
              <a:t> razão entre falhas detectadas e o total de falhas existentes (software/hardware).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/>
              <a:t>Energy Consumption: </a:t>
            </a:r>
            <a:r>
              <a:rPr lang="pt-BR"/>
              <a:t>energia gasta para executar uma carga de trabalho.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/>
              <a:t>Temperature: </a:t>
            </a:r>
            <a:r>
              <a:rPr lang="pt-BR"/>
              <a:t>calor gerado pela infraestrutura ao executar tarefas.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/>
              <a:t>Reliability:</a:t>
            </a:r>
            <a:r>
              <a:rPr lang="pt-BR"/>
              <a:t> capacidade de manter desempenho adequado mesmo sob falhas ocasionais.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/>
              <a:t>Availability:</a:t>
            </a:r>
            <a:r>
              <a:rPr lang="pt-BR"/>
              <a:t> existência do sistema no momento da requisição do usuário.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/>
              <a:t>Trustworthiness:</a:t>
            </a:r>
            <a:r>
              <a:rPr lang="pt-BR"/>
              <a:t> grau de capacidade do sistema em lidar com dispositivos não confiáveis.</a:t>
            </a:r>
            <a:endParaRPr/>
          </a:p>
        </p:txBody>
      </p:sp>
      <p:sp>
        <p:nvSpPr>
          <p:cNvPr id="194" name="Google Shape;194;p3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FGTeX Presentation">
  <a:themeElements>
    <a:clrScheme name="Simple Light">
      <a:dk1>
        <a:srgbClr val="212121"/>
      </a:dk1>
      <a:lt1>
        <a:srgbClr val="FFFFFF"/>
      </a:lt1>
      <a:dk2>
        <a:srgbClr val="969696"/>
      </a:dk2>
      <a:lt2>
        <a:srgbClr val="F9F9F9"/>
      </a:lt2>
      <a:accent1>
        <a:srgbClr val="0072B9"/>
      </a:accent1>
      <a:accent2>
        <a:srgbClr val="005CA1"/>
      </a:accent2>
      <a:accent3>
        <a:srgbClr val="BF53DB"/>
      </a:accent3>
      <a:accent4>
        <a:srgbClr val="8E1AAA"/>
      </a:accent4>
      <a:accent5>
        <a:srgbClr val="7ABC0C"/>
      </a:accent5>
      <a:accent6>
        <a:srgbClr val="5B8D08"/>
      </a:accent6>
      <a:hlink>
        <a:srgbClr val="0072B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