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 Black"/>
      <p:bold r:id="rId37"/>
      <p:boldItalic r:id="rId38"/>
    </p:embeddedFont>
    <p:embeddedFont>
      <p:font typeface="Raleway"/>
      <p:regular r:id="rId39"/>
      <p:bold r:id="rId40"/>
      <p:italic r:id="rId41"/>
      <p:boldItalic r:id="rId42"/>
    </p:embeddedFont>
    <p:embeddedFont>
      <p:font typeface="Roboto Thin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Raleway Medium"/>
      <p:regular r:id="rId51"/>
      <p:bold r:id="rId52"/>
      <p:italic r:id="rId53"/>
      <p:boldItalic r:id="rId54"/>
    </p:embeddedFont>
    <p:embeddedFont>
      <p:font typeface="Roboto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5F88B2-4E3D-416E-AD2B-E85D58E07EF5}">
  <a:tblStyle styleId="{835F88B2-4E3D-416E-AD2B-E85D58E07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Thin-bold.fntdata"/><Relationship Id="rId43" Type="http://schemas.openxmlformats.org/officeDocument/2006/relationships/font" Target="fonts/RobotoThin-regular.fntdata"/><Relationship Id="rId46" Type="http://schemas.openxmlformats.org/officeDocument/2006/relationships/font" Target="fonts/RobotoThin-boldItalic.fntdata"/><Relationship Id="rId45" Type="http://schemas.openxmlformats.org/officeDocument/2006/relationships/font" Target="fonts/RobotoTh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Black-bold.fntdata"/><Relationship Id="rId36" Type="http://schemas.openxmlformats.org/officeDocument/2006/relationships/slide" Target="slides/slide31.xml"/><Relationship Id="rId39" Type="http://schemas.openxmlformats.org/officeDocument/2006/relationships/font" Target="fonts/Raleway-regular.fntdata"/><Relationship Id="rId38" Type="http://schemas.openxmlformats.org/officeDocument/2006/relationships/font" Target="fonts/RobotoBlack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Medium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alewayMedium-italic.fntdata"/><Relationship Id="rId52" Type="http://schemas.openxmlformats.org/officeDocument/2006/relationships/font" Target="fonts/RalewayMedium-bold.fntdata"/><Relationship Id="rId11" Type="http://schemas.openxmlformats.org/officeDocument/2006/relationships/slide" Target="slides/slide6.xml"/><Relationship Id="rId55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54" Type="http://schemas.openxmlformats.org/officeDocument/2006/relationships/font" Target="fonts/RalewayMedium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56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8594a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8594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a78acd05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a78acd05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a78acd05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a78acd05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a78acd0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a78acd0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a78acd05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a78acd05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a78acd05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a78acd05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a78acd05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a78acd05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a78acd05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a78acd05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a78acd05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a78acd05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a78acd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a78acd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a78acd0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a78acd0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95e0aec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95e0aec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a78acd0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a78acd0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a78acd0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a78acd0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a78acd0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a78acd0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658f702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658f70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dd63ae1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dd63ae1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dd63ae1f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dd63ae1f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a78acd05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a78acd05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658f70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658f70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5e249532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5e249532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dd63ae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dd63ae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d9cccdc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d9cccdc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5e24953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5e24953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95e0aec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95e0aec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95e0aec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95e0aec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95e0aec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95e0aec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658f70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658f70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a78acd0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a78acd0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a78acd05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a78acd05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sz="10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Universidade Federal de Goiás</a:t>
            </a:r>
            <a:endParaRPr b="0" sz="1000"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00" y="4149175"/>
            <a:ext cx="810152" cy="7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rtl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3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aleway Medium"/>
              <a:buNone/>
              <a:defRPr i="1" sz="3000"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3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2"/>
                </a:solidFill>
              </a:rPr>
              <a:t>”</a:t>
            </a:r>
            <a:endParaRPr sz="20000">
              <a:solidFill>
                <a:schemeClr val="dk2"/>
              </a:solidFill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" y="112325"/>
            <a:ext cx="515701" cy="4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4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005CA1"/>
                </a:solidFill>
              </a:defRPr>
            </a:lvl1pPr>
            <a:lvl2pPr lvl="1">
              <a:buNone/>
              <a:defRPr b="1">
                <a:solidFill>
                  <a:srgbClr val="005CA1"/>
                </a:solidFill>
              </a:defRPr>
            </a:lvl2pPr>
            <a:lvl3pPr lvl="2">
              <a:buNone/>
              <a:defRPr b="1">
                <a:solidFill>
                  <a:srgbClr val="005CA1"/>
                </a:solidFill>
              </a:defRPr>
            </a:lvl3pPr>
            <a:lvl4pPr lvl="3">
              <a:buNone/>
              <a:defRPr b="1">
                <a:solidFill>
                  <a:srgbClr val="005CA1"/>
                </a:solidFill>
              </a:defRPr>
            </a:lvl4pPr>
            <a:lvl5pPr lvl="4">
              <a:buNone/>
              <a:defRPr b="1">
                <a:solidFill>
                  <a:srgbClr val="005CA1"/>
                </a:solidFill>
              </a:defRPr>
            </a:lvl5pPr>
            <a:lvl6pPr lvl="5">
              <a:buNone/>
              <a:defRPr b="1">
                <a:solidFill>
                  <a:srgbClr val="005CA1"/>
                </a:solidFill>
              </a:defRPr>
            </a:lvl6pPr>
            <a:lvl7pPr lvl="6">
              <a:buNone/>
              <a:defRPr b="1">
                <a:solidFill>
                  <a:srgbClr val="005CA1"/>
                </a:solidFill>
              </a:defRPr>
            </a:lvl7pPr>
            <a:lvl8pPr lvl="7">
              <a:buNone/>
              <a:defRPr b="1">
                <a:solidFill>
                  <a:srgbClr val="005CA1"/>
                </a:solidFill>
              </a:defRPr>
            </a:lvl8pPr>
            <a:lvl9pPr lvl="8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8425" y="225550"/>
            <a:ext cx="61643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5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005CA1"/>
                </a:solidFill>
              </a:defRPr>
            </a:lvl1pPr>
            <a:lvl2pPr lvl="1" rtl="0">
              <a:buNone/>
              <a:defRPr b="1">
                <a:solidFill>
                  <a:srgbClr val="005CA1"/>
                </a:solidFill>
              </a:defRPr>
            </a:lvl2pPr>
            <a:lvl3pPr lvl="2" rtl="0">
              <a:buNone/>
              <a:defRPr b="1">
                <a:solidFill>
                  <a:srgbClr val="005CA1"/>
                </a:solidFill>
              </a:defRPr>
            </a:lvl3pPr>
            <a:lvl4pPr lvl="3" rtl="0">
              <a:buNone/>
              <a:defRPr b="1">
                <a:solidFill>
                  <a:srgbClr val="005CA1"/>
                </a:solidFill>
              </a:defRPr>
            </a:lvl4pPr>
            <a:lvl5pPr lvl="4" rtl="0">
              <a:buNone/>
              <a:defRPr b="1">
                <a:solidFill>
                  <a:srgbClr val="005CA1"/>
                </a:solidFill>
              </a:defRPr>
            </a:lvl5pPr>
            <a:lvl6pPr lvl="5" rtl="0">
              <a:buNone/>
              <a:defRPr b="1">
                <a:solidFill>
                  <a:srgbClr val="005CA1"/>
                </a:solidFill>
              </a:defRPr>
            </a:lvl6pPr>
            <a:lvl7pPr lvl="6" rtl="0">
              <a:buNone/>
              <a:defRPr b="1">
                <a:solidFill>
                  <a:srgbClr val="005CA1"/>
                </a:solidFill>
              </a:defRPr>
            </a:lvl7pPr>
            <a:lvl8pPr lvl="7" rtl="0">
              <a:buNone/>
              <a:defRPr b="1">
                <a:solidFill>
                  <a:srgbClr val="005CA1"/>
                </a:solidFill>
              </a:defRPr>
            </a:lvl8pPr>
            <a:lvl9pPr lvl="8" rtl="0">
              <a:buNone/>
              <a:defRPr b="1"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" y="4532167"/>
            <a:ext cx="548700" cy="50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2049" r="72682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5CA1"/>
                </a:solidFill>
              </a:defRPr>
            </a:lvl1pPr>
            <a:lvl2pPr lvl="1">
              <a:buNone/>
              <a:defRPr>
                <a:solidFill>
                  <a:srgbClr val="005CA1"/>
                </a:solidFill>
              </a:defRPr>
            </a:lvl2pPr>
            <a:lvl3pPr lvl="2">
              <a:buNone/>
              <a:defRPr>
                <a:solidFill>
                  <a:srgbClr val="005CA1"/>
                </a:solidFill>
              </a:defRPr>
            </a:lvl3pPr>
            <a:lvl4pPr lvl="3">
              <a:buNone/>
              <a:defRPr>
                <a:solidFill>
                  <a:srgbClr val="005CA1"/>
                </a:solidFill>
              </a:defRPr>
            </a:lvl4pPr>
            <a:lvl5pPr lvl="4">
              <a:buNone/>
              <a:defRPr>
                <a:solidFill>
                  <a:srgbClr val="005CA1"/>
                </a:solidFill>
              </a:defRPr>
            </a:lvl5pPr>
            <a:lvl6pPr lvl="5">
              <a:buNone/>
              <a:defRPr>
                <a:solidFill>
                  <a:srgbClr val="005CA1"/>
                </a:solidFill>
              </a:defRPr>
            </a:lvl6pPr>
            <a:lvl7pPr lvl="6">
              <a:buNone/>
              <a:defRPr>
                <a:solidFill>
                  <a:srgbClr val="005CA1"/>
                </a:solidFill>
              </a:defRPr>
            </a:lvl7pPr>
            <a:lvl8pPr lvl="7">
              <a:buNone/>
              <a:defRPr>
                <a:solidFill>
                  <a:srgbClr val="005CA1"/>
                </a:solidFill>
              </a:defRPr>
            </a:lvl8pPr>
            <a:lvl9pPr lvl="8">
              <a:buNone/>
              <a:defRPr>
                <a:solidFill>
                  <a:srgbClr val="005CA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36317" l="2049" r="72682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sz="2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sz="2800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  <a:defRPr sz="1800">
                <a:solidFill>
                  <a:srgbClr val="3F3F3F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>
                <a:solidFill>
                  <a:srgbClr val="3F3F3F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>
                <a:solidFill>
                  <a:srgbClr val="3F3F3F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jrsml.or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990825" y="3280088"/>
            <a:ext cx="48600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Siddharth Choudhary Rajesh | Dr. Ravinder Kumar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995900"/>
            <a:ext cx="7936500" cy="14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High Availability Strategies in Distributed Systems: A </a:t>
            </a: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Practical </a:t>
            </a: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Guid</a:t>
            </a: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e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2058900" y="2267150"/>
            <a:ext cx="5026200" cy="8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Vol. 13, Issue: 01, January: 2025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(IJRSML) ISSN (P): 2321 - 2853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990825" y="3739950"/>
            <a:ext cx="48600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Publicação: </a:t>
            </a:r>
            <a:r>
              <a:rPr b="0" lang="en" sz="1200" u="sng">
                <a:solidFill>
                  <a:schemeClr val="hlink"/>
                </a:solidFill>
                <a:hlinkClick r:id="rId3"/>
              </a:rPr>
              <a:t>https://ijrsml.org</a:t>
            </a:r>
            <a:r>
              <a:rPr b="0" lang="en" sz="1200"/>
              <a:t> - Impact Factor: 6.112 (2023)</a:t>
            </a:r>
            <a:endParaRPr b="0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Mecanismos de failover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381075"/>
            <a:ext cx="35196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Active-Active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os nós estão ativos simultaneamente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performance, alta complexidade.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Active-Passive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nó em espera assume em caso de falha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Menor custo, maior tempo de recuperação.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250" y="1069863"/>
            <a:ext cx="3940426" cy="36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Balanceamento de carga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Distribuição do tráfego entre várias instâncias para evitar sobrecarga.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HAProxy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NGINX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Replicação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Síncrona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Garantia de consistência, mas maior latência.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Assíncrona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disponibilidade, risco de inconsistência em falhas.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Monitoramento e manutenção proativa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Deteção de anomalias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Automatizar correções com scripts ou orquestradores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Recuperação e resiliência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 do sistema de se recuperar rapidamente após falhas.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Práticas: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 e restore automatizados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Testes de recuperação de desastres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 de resiliência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Injetar falhas controladas para validar a robustez das estratégias de HA.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Chaos Engineering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 horizontal automática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Ajuste dinâmico do número de instâncias com base na carga.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Ferramentas: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Kubernetes HPA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Auto Scaling.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72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Protocolos de consenso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8475"/>
            <a:ext cx="7298400" cy="16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Raft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Garantir que os nós concordem sobre o estado do sistema. No artigo, a utilização do protocolo é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abstraída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a utilização do Kubernetes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2390150"/>
            <a:ext cx="38007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funciona: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Baseia-se em logs replicados e possui três papéis por nó: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aceita comandos e os propaga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Follower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responde ao líder, mantém cópias do log.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tenta se eleger líder.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4342225" y="2530825"/>
            <a:ext cx="38007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K8s o etcd usa Raft internamente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Raft é usado para manter consistência entre os nós do etcd.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Garante que todos os nós etcd estejam sincronizados mesmo em presença de falhas.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nó atua como líder e os demais como seguidores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</a:t>
            </a:r>
            <a:endParaRPr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13050"/>
            <a:ext cx="2851800" cy="37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artigo reconhece o CAP theorem como um princípio central ao projetar sistemas distribuídos altamente disponíveis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(Consistency): Todos os nós veem os mesmos dados ao mesmo tempo.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(Availability): Cada solicitação recebe uma resposta — mesmo que parte do sistema falhe.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(Partition tolerance): O sistema continua operando mesmo com falhas de comunicação entre nós.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78" y="339775"/>
            <a:ext cx="3278425" cy="29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222000" y="3655525"/>
            <a:ext cx="52506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Enfatiza que não é possível garantir simultaneamente os três elementos, então arquitetos precisam fazer escolhas dependendo do caso de uso.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de caso do artigo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Palavras chaves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152475"/>
            <a:ext cx="34185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availability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systems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mechanisms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664491" y="976650"/>
            <a:ext cx="40353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Active-active configuration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Active-passive configuration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 theorem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resilience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Downtime minimization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Fault-tolerant design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Ambiente de simulado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Os autores montaram uma infraestrutura virtualizada com ferramentas amplamente usadas na indústria: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Docker e Kubernetes: Orquestração de microsserviços.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HAProxy: Load balancer para simular balanceamento de carga.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MySQL: Replicação síncrona e assíncrona para testes de consistência.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Prometheus e Grafana: Monitoramento e coleta de métricas.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en" sz="1500"/>
              <a:t>Chaos Monkey: Simular falhas reais como desligamento de serviços, queda de nós e picos de tráfego.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 simulados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160800" y="1093925"/>
            <a:ext cx="72984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Foram avaliados quatro tipos principais de falhas:</a:t>
            </a:r>
            <a:endParaRPr/>
          </a:p>
        </p:txBody>
      </p:sp>
      <p:graphicFrame>
        <p:nvGraphicFramePr>
          <p:cNvPr id="240" name="Google Shape;240;p34"/>
          <p:cNvGraphicFramePr/>
          <p:nvPr/>
        </p:nvGraphicFramePr>
        <p:xfrm>
          <a:off x="173550" y="14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{835F88B2-4E3D-416E-AD2B-E85D58E07EF5}</a:tableStyleId>
              </a:tblPr>
              <a:tblGrid>
                <a:gridCol w="3941725"/>
                <a:gridCol w="3976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Falha de nó (Node Failure)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Término aleatório de um ou mais nós para avaliar o impacto no desempenho e recuperação do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Partição de rede (Network Partition)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Simulando um cenário onde a comunicação entre subconjuntos de nós é interrompida.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Indisponibilidade do banco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Testando a resposta do sistema quando o banco de dados primário fica indisponível.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Pico súbito de tráfego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Simulando um aumento inesperado nas solicitações recebidas para testar o balanceador de carga e a alocação de recursos.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avaliadas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Uptime (%)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 médio de recuperação (MTTR)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Latência média por requisição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Consistência dos dados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Throughput (requisições por segundo)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nálises estatísticas -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Uptime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6" title="Screen Shot 2025-05-27 at 14.59.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774" y="1333925"/>
            <a:ext cx="4794400" cy="31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386575" y="1232700"/>
            <a:ext cx="268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Objetivo: 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Medir a porcentagem de tempo em que o sistema permaneceu operacional durante falhas em diferentes estratégias.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Análises estatísticas -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Latency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386575" y="1232700"/>
            <a:ext cx="2683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Objetivo: 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Avaliar a latência média experimentada pelos usuários em diferentes cenários</a:t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263" name="Google Shape;263;p37" title="Screen Shot 2025-05-27 at 16.01.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75" y="1181350"/>
            <a:ext cx="4794401" cy="318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Análises estatísticas -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System Throughput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386575" y="1232700"/>
            <a:ext cx="268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Objetivo: 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F3F3F"/>
                </a:solidFill>
              </a:rPr>
              <a:t>Avaliar o número de solicitações bem-sucedidas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F3F"/>
                </a:solidFill>
              </a:rPr>
              <a:t>processadas por segundo durante e após falhas.</a:t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271" name="Google Shape;271;p38" title="Screen Shot 2025-05-27 at 16.04.3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775" y="1181350"/>
            <a:ext cx="4794401" cy="318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insights do estudo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264825" y="1193600"/>
            <a:ext cx="405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Active-Active com replicação assíncrona teve o melhor desempenho em disponibilidade e throughput, mas com pequenas perdas de consistência.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Active-Passive foi eficiente em termos de custo e complexidade, mas mais lento na recuperação.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Replicação síncrona garantiu consistência total, mas introduziu mais latência e menor disponibilidade durante partições de rede.</a:t>
            </a:r>
            <a:endParaRPr sz="1600"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4001051" y="1099851"/>
            <a:ext cx="405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Monitoramento e auto escalabilidade foram cruciais para evitar degradação durante picos de carga.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A implementação de estratégias de alta disponibilidade envolve custos significativos, incluindo hardware redundante, software especializado e pessoal qualificado. Estudos sugerem uma abordagem equilibrada para otimizar custos sem comprometer os requisitos essenciais de disponibilidade.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 pr</a:t>
            </a:r>
            <a:r>
              <a:rPr lang="en"/>
              <a:t>ática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úmeros</a:t>
            </a:r>
            <a:endParaRPr/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628275" y="1152475"/>
            <a:ext cx="6646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/>
              <a:t>Em operaç</a:t>
            </a:r>
            <a:r>
              <a:rPr lang="en"/>
              <a:t>ão desde 2020 alcançamos de forma escalável </a:t>
            </a:r>
            <a:r>
              <a:rPr lang="en"/>
              <a:t>+3M Clientes globais ativos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+ </a:t>
            </a:r>
            <a:r>
              <a:rPr lang="en"/>
              <a:t>R$4 bilhões de ativos sob custódia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Em pico respondemos em m</a:t>
            </a:r>
            <a:r>
              <a:rPr lang="en"/>
              <a:t>édia a mais de </a:t>
            </a:r>
            <a:r>
              <a:rPr lang="en"/>
              <a:t> </a:t>
            </a:r>
            <a:r>
              <a:rPr lang="en"/>
              <a:t>~</a:t>
            </a:r>
            <a:r>
              <a:rPr lang="en"/>
              <a:t>1.7K Req/s abaixo de 1s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/>
              <a:t>+ de 300 aplicações em execução que se comunicam de forma síncrona e assíncrona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SLA uptime 99.999...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2000"/>
              <a:buFont typeface="Karla"/>
              <a:buChar char="▸"/>
            </a:pPr>
            <a:r>
              <a:rPr lang="en"/>
              <a:t>Estratégia CAP: AP -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(Availability) (Partition tolerance)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2"/>
          <p:cNvSpPr txBox="1"/>
          <p:nvPr/>
        </p:nvSpPr>
        <p:spPr>
          <a:xfrm>
            <a:off x="5614275" y="4839025"/>
            <a:ext cx="30000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Fonte imagem: 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https://unsplash.com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é o problema o artigo tenta abordar?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1524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Aborda o problema de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garantir alta disponibilidade em sistemas distribuídos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considerando os desafios práticos enfrentados por arquitetos e engenheiros de software.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Especificamente, o texto investiga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estratégias práticas, ferramentas e padrões arquiteturais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podem ser adotados para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minimizar o tempo de indisponibilidade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aumentar a resiliência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sistemas distribuídos modernos.</a:t>
            </a:r>
            <a:endParaRPr sz="2000"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5614275" y="4839025"/>
            <a:ext cx="30000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Fonte imagem: https://unsplash.com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4294967295" type="ctrTitle"/>
          </p:nvPr>
        </p:nvSpPr>
        <p:spPr>
          <a:xfrm>
            <a:off x="3219775" y="2580129"/>
            <a:ext cx="2696100" cy="4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</a:rPr>
              <a:t>nogsantos</a:t>
            </a:r>
            <a:r>
              <a:rPr b="0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b="0" lang="en" sz="1200">
                <a:solidFill>
                  <a:srgbClr val="FFFFFF"/>
                </a:solidFill>
              </a:rPr>
              <a:t>discente</a:t>
            </a:r>
            <a:r>
              <a:rPr b="0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.ufg.br</a:t>
            </a:r>
            <a:endParaRPr b="0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4"/>
          <p:cNvSpPr txBox="1"/>
          <p:nvPr>
            <p:ph idx="4294967295" type="title"/>
          </p:nvPr>
        </p:nvSpPr>
        <p:spPr>
          <a:xfrm>
            <a:off x="451525" y="586425"/>
            <a:ext cx="82326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Dúvidas</a:t>
            </a:r>
            <a:endParaRPr b="0" sz="72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11" name="Google Shape;311;p44"/>
          <p:cNvSpPr txBox="1"/>
          <p:nvPr>
            <p:ph idx="4294967295" type="subTitle"/>
          </p:nvPr>
        </p:nvSpPr>
        <p:spPr>
          <a:xfrm>
            <a:off x="2808025" y="2846350"/>
            <a:ext cx="35196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 sugestões?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" name="Google Shape;312;p44"/>
          <p:cNvGrpSpPr/>
          <p:nvPr/>
        </p:nvGrpSpPr>
        <p:grpSpPr>
          <a:xfrm>
            <a:off x="3881920" y="4326262"/>
            <a:ext cx="1380168" cy="400200"/>
            <a:chOff x="3710095" y="4326262"/>
            <a:chExt cx="1380168" cy="400200"/>
          </a:xfrm>
        </p:grpSpPr>
        <p:pic>
          <p:nvPicPr>
            <p:cNvPr id="313" name="Google Shape;31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67959" y="4350541"/>
              <a:ext cx="722304" cy="351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10095" y="4326262"/>
              <a:ext cx="430792" cy="400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são as contribuições reivindicadas no artigo?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principais contribuições reivindicadas pelos autores são: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sistematização e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categorização das principais estratégias de alta disponibilidade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(HA) adotadas na prática.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análise comparativa de técnicas como replicação de serviços, failover automatizado, quorum-based consensus e deploy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 região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proposição de uma estrutura prática para avaliação e escolha de estratégias de HA com base em critérios como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complexidade operacional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criticidade do serviço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estudo de caso que ilustra a aplicação dessas estratégias em um sistema real.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os autores comprovam suas alegações?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autores utilizam os seguintes métodos para sustentar suas afirmações: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 a literatura consolidada em sistemas distribuídos e computação em nuvem.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 práticos e padrões arquiteturais bem conhecidos, como o uso de load balancers, serviços stateless, replicação ativa/passiva, entre outros.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estudo de caso detalhado, que demonstra a aplicação de diferentes estratégias de HA em uma arquitetura baseada em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 serviços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nuvem, avaliando os impactos em termos de disponibilidade, latência e custo.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são as conclusões?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artigo conclui que: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existe uma solução única para alta disponibilidade; a escolha da estratégia ideal depende de múltiplos fatores contextuais.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Estratégias bem-sucedidas equilibram resiliência, simplicidade e custo operacional.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aplicação consciente de padrões arquiteturais e técnicas de tolerância a falhas é fundamental para alcançar altos níveis de disponibilidade.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adoção de uma abordagem orientada por dados e testes de resiliência contínuos (como o chaos engineering) é essencial para validar a eficácia das estratégias adotadas em ambientes reais.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écnicas de alta disponibilidade</a:t>
            </a:r>
            <a:endParaRPr/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Tolerância a falhas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Capacidade do sistema de continuar operando mesmo quando componentes individuais falham.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Servidores e aplicações redundantes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 breaker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healing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Fallback automático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Redundância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381075"/>
            <a:ext cx="7298400" cy="3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Duplicação de componentes críticos (hardware/software) para evitar ponto único de falha (SPOF).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Redundância de servidores e aplicações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Redundância de dados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