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420" r:id="rId2"/>
    <p:sldId id="2501" r:id="rId3"/>
    <p:sldId id="2502" r:id="rId4"/>
    <p:sldId id="2512" r:id="rId5"/>
    <p:sldId id="2503" r:id="rId6"/>
    <p:sldId id="2504" r:id="rId7"/>
    <p:sldId id="2515" r:id="rId8"/>
    <p:sldId id="2514" r:id="rId9"/>
    <p:sldId id="2513" r:id="rId10"/>
    <p:sldId id="2516" r:id="rId11"/>
    <p:sldId id="2520" r:id="rId12"/>
    <p:sldId id="2517" r:id="rId13"/>
    <p:sldId id="2505" r:id="rId14"/>
    <p:sldId id="2506" r:id="rId15"/>
    <p:sldId id="2507" r:id="rId16"/>
    <p:sldId id="2521" r:id="rId17"/>
    <p:sldId id="2508" r:id="rId18"/>
    <p:sldId id="2519" r:id="rId19"/>
    <p:sldId id="2509" r:id="rId20"/>
    <p:sldId id="2510" r:id="rId21"/>
    <p:sldId id="2511" r:id="rId22"/>
    <p:sldId id="2518" r:id="rId23"/>
  </p:sldIdLst>
  <p:sldSz cx="9906000" cy="6858000" type="A4"/>
  <p:notesSz cx="7104063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6pPr>
    <a:lvl7pPr marL="27432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7pPr>
    <a:lvl8pPr marL="32004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8pPr>
    <a:lvl9pPr marL="3657600" algn="l" defTabSz="914400" rtl="0" eaLnBrk="1" latinLnBrk="1" hangingPunct="1">
      <a:defRPr kumimoji="1" sz="1300" b="1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CC0000"/>
    <a:srgbClr val="4D4D4D"/>
    <a:srgbClr val="777777"/>
    <a:srgbClr val="C0C0C0"/>
    <a:srgbClr val="96969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43" autoAdjust="0"/>
    <p:restoredTop sz="93727" autoAdjust="0"/>
  </p:normalViewPr>
  <p:slideViewPr>
    <p:cSldViewPr>
      <p:cViewPr varScale="1">
        <p:scale>
          <a:sx n="116" d="100"/>
          <a:sy n="116" d="100"/>
        </p:scale>
        <p:origin x="-1944" y="-66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2"/>
      </p:cViewPr>
      <p:guideLst>
        <p:guide orient="horz" pos="3222"/>
        <p:guide pos="223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t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t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b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15" tIns="47148" rIns="94315" bIns="47148" numCol="1" anchor="b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7A4B2A2-9FD3-497C-AAFE-8A874B5D3E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895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t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36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t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6763"/>
            <a:ext cx="55483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6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536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b" anchorCtr="0" compatLnSpc="1">
            <a:prstTxWarp prst="textNoShape">
              <a:avLst/>
            </a:prstTxWarp>
          </a:bodyPr>
          <a:lstStyle>
            <a:lvl1pPr algn="l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36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8" rIns="94556" bIns="47278" numCol="1" anchor="b" anchorCtr="0" compatLnSpc="1">
            <a:prstTxWarp prst="textNoShape">
              <a:avLst/>
            </a:prstTxWarp>
          </a:bodyPr>
          <a:lstStyle>
            <a:lvl1pPr algn="r" defTabSz="945933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19E3AF-DBC5-445B-99CA-4BED19A49F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4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2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779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94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9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4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02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2690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66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WordArt 9"/>
          <p:cNvSpPr>
            <a:spLocks noChangeArrowheads="1" noChangeShapeType="1" noTextEdit="1"/>
          </p:cNvSpPr>
          <p:nvPr userDrawn="1"/>
        </p:nvSpPr>
        <p:spPr bwMode="auto">
          <a:xfrm>
            <a:off x="1441450" y="6451600"/>
            <a:ext cx="1562100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ko-KR" sz="800" kern="10" spc="-40">
                <a:solidFill>
                  <a:schemeClr val="bg1">
                    <a:alpha val="50195"/>
                  </a:schemeClr>
                </a:solidFill>
                <a:latin typeface="Arial"/>
                <a:cs typeface="Arial"/>
              </a:rPr>
              <a:t>COMPANY LOGOTYPE INSERT</a:t>
            </a:r>
            <a:endParaRPr lang="ko-KR" altLang="en-US" sz="800" kern="10" spc="-40">
              <a:solidFill>
                <a:schemeClr val="bg1">
                  <a:alpha val="50195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704266" name="Rectangle 10"/>
          <p:cNvSpPr>
            <a:spLocks noChangeArrowheads="1"/>
          </p:cNvSpPr>
          <p:nvPr userDrawn="1"/>
        </p:nvSpPr>
        <p:spPr bwMode="gray">
          <a:xfrm>
            <a:off x="-3175" y="-1588"/>
            <a:ext cx="9896475" cy="6223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7" tIns="45713" rIns="91427" bIns="45713" anchor="ctr"/>
          <a:lstStyle/>
          <a:p>
            <a:pPr>
              <a:defRPr/>
            </a:pPr>
            <a:endParaRPr lang="ko-KR" altLang="ko-KR" sz="100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4704268" name="Rectangle 12"/>
          <p:cNvSpPr>
            <a:spLocks noChangeArrowheads="1"/>
          </p:cNvSpPr>
          <p:nvPr userDrawn="1"/>
        </p:nvSpPr>
        <p:spPr bwMode="auto">
          <a:xfrm>
            <a:off x="9109075" y="6556375"/>
            <a:ext cx="7969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7" tIns="45707" rIns="91417" bIns="45707"/>
          <a:lstStyle/>
          <a:p>
            <a:pPr eaLnBrk="0" latinLnBrk="0" hangingPunct="0">
              <a:defRPr/>
            </a:pPr>
            <a:r>
              <a:rPr kumimoji="0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- </a:t>
            </a:r>
            <a:fld id="{E44F517E-7E83-4C21-936F-563970D87C44}" type="slidenum">
              <a:rPr kumimoji="0"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pPr eaLnBrk="0" latinLnBrk="0" hangingPunct="0">
                <a:defRPr/>
              </a:pPr>
              <a:t>‹#›</a:t>
            </a:fld>
            <a:r>
              <a:rPr kumimoji="0" lang="en-US" altLang="ko-KR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/>
        </p:nvSpPr>
        <p:spPr bwMode="gray">
          <a:xfrm>
            <a:off x="0" y="-25922"/>
            <a:ext cx="99060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4400" y="9389"/>
            <a:ext cx="9910400" cy="6822689"/>
            <a:chOff x="-4400" y="9389"/>
            <a:chExt cx="9910400" cy="6822689"/>
          </a:xfrm>
        </p:grpSpPr>
        <p:sp>
          <p:nvSpPr>
            <p:cNvPr id="2051" name="Text Box 13"/>
            <p:cNvSpPr txBox="1">
              <a:spLocks noChangeArrowheads="1"/>
            </p:cNvSpPr>
            <p:nvPr/>
          </p:nvSpPr>
          <p:spPr bwMode="auto">
            <a:xfrm>
              <a:off x="2101850" y="1484313"/>
              <a:ext cx="6842125" cy="1800225"/>
            </a:xfrm>
            <a:prstGeom prst="rect">
              <a:avLst/>
            </a:prstGeom>
            <a:noFill/>
            <a:ln w="19050" algn="ctr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ko-KR" altLang="en-US"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머신러닝을</a:t>
              </a:r>
              <a:r>
                <a:rPr lang="ko-KR" altLang="en-US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활용한</a:t>
              </a:r>
              <a:endPara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ko-KR" altLang="en-US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여론조사 무응답 예측</a:t>
              </a:r>
            </a:p>
          </p:txBody>
        </p:sp>
        <p:pic>
          <p:nvPicPr>
            <p:cNvPr id="205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00" y="9389"/>
              <a:ext cx="1592263" cy="237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5757611" y="4437140"/>
              <a:ext cx="3495285" cy="180022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ko-KR" altLang="en-US" sz="3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김무관</a:t>
              </a:r>
              <a:endPara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analyze79@naver.com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241" y="9389"/>
              <a:ext cx="8346759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934" y="6088373"/>
              <a:ext cx="3552825" cy="743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361172" cy="224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(SEG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변수생성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K-means Clustering 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변수중요도에서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높게 나온 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'Q4', 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'SIDO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변수로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시도함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39264" y="3140960"/>
            <a:ext cx="6004790" cy="2806231"/>
            <a:chOff x="2475942" y="2179999"/>
            <a:chExt cx="7451008" cy="34710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942" y="2179999"/>
              <a:ext cx="7451008" cy="347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3947786" y="4015729"/>
              <a:ext cx="473251" cy="26332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7" tIns="45713" rIns="91427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3280851" y="6104698"/>
            <a:ext cx="572816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집단으로 묶이는 것을 볼 수 있음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4461" y="4465546"/>
            <a:ext cx="1890574" cy="619684"/>
            <a:chOff x="591442" y="3064977"/>
            <a:chExt cx="2287123" cy="7201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gray">
            <a:xfrm>
              <a:off x="657881" y="3213235"/>
              <a:ext cx="1368193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7" tIns="45713" rIns="91427" bIns="45713">
              <a:spAutoFit/>
            </a:bodyPr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C0000"/>
                </a:buClr>
                <a:buSzPct val="150000"/>
              </a:pP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SEG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591442" y="3064977"/>
              <a:ext cx="1519878" cy="7201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7" tIns="45713" rIns="91427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오른쪽 화살표 2"/>
            <p:cNvSpPr>
              <a:spLocks noChangeArrowheads="1"/>
            </p:cNvSpPr>
            <p:nvPr/>
          </p:nvSpPr>
          <p:spPr bwMode="auto">
            <a:xfrm>
              <a:off x="2230385" y="3240189"/>
              <a:ext cx="648180" cy="359217"/>
            </a:xfrm>
            <a:prstGeom prst="rightArrow">
              <a:avLst>
                <a:gd name="adj1" fmla="val 50000"/>
                <a:gd name="adj2" fmla="val 50088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gray">
          <a:xfrm>
            <a:off x="459582" y="1330565"/>
            <a:ext cx="8884472" cy="8925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K-means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Clustering</a:t>
            </a:r>
          </a:p>
          <a:p>
            <a:pPr marL="342900" indent="-342900" algn="l">
              <a:buFontTx/>
              <a:buChar char="-"/>
            </a:pP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세트에서 찾을 것으로 예상되는 클러스터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means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데이터로부터 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속한 클러스터의 중심까지의 평균 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거리</a:t>
            </a:r>
            <a:endParaRPr lang="ko-KR" altLang="en-US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45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776418" y="6156112"/>
            <a:ext cx="8019965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종속변수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상관관계가 높은 것은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Q2, Q4, SEG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변수임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상관분석 확인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9" y="1227315"/>
            <a:ext cx="8641072" cy="48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792700" y="1277578"/>
            <a:ext cx="415584" cy="47437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800938" y="2844682"/>
            <a:ext cx="360050" cy="205298"/>
          </a:xfrm>
          <a:prstGeom prst="rect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45475" y="2805624"/>
            <a:ext cx="7675965" cy="5051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813292" y="3334840"/>
            <a:ext cx="360050" cy="205298"/>
          </a:xfrm>
          <a:prstGeom prst="rect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813292" y="5526148"/>
            <a:ext cx="360050" cy="205298"/>
          </a:xfrm>
          <a:prstGeom prst="rect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3" rIns="91427" bIns="457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94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다중공선성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확인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" y="1216710"/>
            <a:ext cx="4071277" cy="46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45" y="2429254"/>
            <a:ext cx="2310132" cy="344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4"/>
          <p:cNvSpPr>
            <a:spLocks noChangeArrowheads="1"/>
          </p:cNvSpPr>
          <p:nvPr/>
        </p:nvSpPr>
        <p:spPr bwMode="auto">
          <a:xfrm>
            <a:off x="480198" y="2492870"/>
            <a:ext cx="1925721" cy="864120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0" name="오른쪽 화살표 2"/>
          <p:cNvSpPr>
            <a:spLocks noChangeArrowheads="1"/>
          </p:cNvSpPr>
          <p:nvPr/>
        </p:nvSpPr>
        <p:spPr bwMode="auto">
          <a:xfrm>
            <a:off x="2401540" y="3739927"/>
            <a:ext cx="648181" cy="35921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gray">
          <a:xfrm>
            <a:off x="5333571" y="1412720"/>
            <a:ext cx="4389625" cy="3693305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/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다중공선성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독립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변수들이 서로 독립이 아니라 상호상관관계가 강한 경우에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발생함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8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en-US" altLang="ko-KR" sz="16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vif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이상이면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다중공선성이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존재해서</a:t>
            </a:r>
            <a:endParaRPr lang="en-US" altLang="ko-KR" sz="16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삭제함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[SEX, AGE1, AGE, BSEXAGE] </a:t>
            </a: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-&gt; </a:t>
            </a:r>
            <a:r>
              <a:rPr lang="en-US" altLang="ko-KR" sz="16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[SEX, AGE1] </a:t>
            </a:r>
            <a:r>
              <a:rPr lang="ko-KR" altLang="en-US" sz="16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독립변수에서 삭제</a:t>
            </a:r>
            <a:endParaRPr lang="en-US" altLang="ko-KR" sz="16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[DQ1, BDQ1] -&gt; </a:t>
            </a:r>
            <a:r>
              <a:rPr lang="en-US" altLang="ko-KR" sz="16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[DQ1] </a:t>
            </a:r>
            <a:r>
              <a:rPr lang="ko-KR" altLang="en-US" sz="16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독립변수에서 삭제</a:t>
            </a:r>
            <a:endParaRPr lang="en-US" altLang="ko-KR" sz="16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[DQ4, BDQ4] -&gt; </a:t>
            </a:r>
            <a:r>
              <a:rPr lang="en-US" altLang="ko-KR" sz="16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[DQ4] </a:t>
            </a:r>
            <a:r>
              <a:rPr lang="ko-KR" altLang="en-US" sz="16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독립변수에서 삭제</a:t>
            </a:r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6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머신러닝 모델링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종속변수 확인과 다중분류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모델별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accuracy(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모델 정확도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3850" y="3752850"/>
            <a:ext cx="3692525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69" name="그룹 4"/>
          <p:cNvGrpSpPr>
            <a:grpSpLocks/>
          </p:cNvGrpSpPr>
          <p:nvPr/>
        </p:nvGrpSpPr>
        <p:grpSpPr bwMode="auto">
          <a:xfrm>
            <a:off x="855662" y="1379538"/>
            <a:ext cx="2801157" cy="1965325"/>
            <a:chOff x="6897270" y="958850"/>
            <a:chExt cx="2628906" cy="1966080"/>
          </a:xfrm>
        </p:grpSpPr>
        <p:sp>
          <p:nvSpPr>
            <p:cNvPr id="11273" name="타원형 설명선 5"/>
            <p:cNvSpPr>
              <a:spLocks noChangeArrowheads="1"/>
            </p:cNvSpPr>
            <p:nvPr/>
          </p:nvSpPr>
          <p:spPr bwMode="auto">
            <a:xfrm>
              <a:off x="6897270" y="958850"/>
              <a:ext cx="2628906" cy="196608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BDC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11274" name="Text Box 3"/>
            <p:cNvSpPr txBox="1">
              <a:spLocks noChangeArrowheads="1"/>
            </p:cNvSpPr>
            <p:nvPr/>
          </p:nvSpPr>
          <p:spPr bwMode="gray">
            <a:xfrm>
              <a:off x="7121454" y="1376098"/>
              <a:ext cx="2201977" cy="120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7" tIns="45713" rIns="91427" bIns="45713">
              <a:spAutoFit/>
            </a:bodyPr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C0000"/>
                </a:buClr>
                <a:buSzPct val="150000"/>
              </a:pPr>
              <a:r>
                <a:rPr lang="ko-KR" altLang="en-US" sz="1800" b="0" dirty="0">
                  <a:latin typeface="맑은 고딕" pitchFamily="50" charset="-127"/>
                  <a:ea typeface="맑은 고딕" pitchFamily="50" charset="-127"/>
                </a:rPr>
                <a:t>종속변수 확인결과 </a:t>
              </a:r>
              <a:r>
                <a:rPr lang="ko-KR" altLang="en-US" sz="1800" b="0" dirty="0" err="1" smtClean="0">
                  <a:latin typeface="맑은 고딕" pitchFamily="50" charset="-127"/>
                  <a:ea typeface="맑은 고딕" pitchFamily="50" charset="-127"/>
                </a:rPr>
                <a:t>범주형변수</a:t>
              </a:r>
              <a:r>
                <a:rPr lang="en-US" altLang="ko-KR" sz="1800" b="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b="0" dirty="0" smtClean="0">
                  <a:latin typeface="맑은 고딕" pitchFamily="50" charset="-127"/>
                  <a:ea typeface="맑은 고딕" pitchFamily="50" charset="-127"/>
                </a:rPr>
                <a:t>명목변수</a:t>
              </a:r>
              <a:r>
                <a:rPr lang="en-US" altLang="ko-KR" sz="1800" b="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b="0" dirty="0" smtClean="0">
                  <a:latin typeface="맑은 고딕" pitchFamily="50" charset="-127"/>
                  <a:ea typeface="맑은 고딕" pitchFamily="50" charset="-127"/>
                </a:rPr>
                <a:t>로 다중분류모델 적용이 필요한 것 확인</a:t>
              </a:r>
              <a:r>
                <a:rPr lang="en-US" altLang="ko-KR" sz="1800" b="0" dirty="0" smtClean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ko-KR" altLang="en-US" sz="1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72" name="Text Box 3"/>
          <p:cNvSpPr txBox="1">
            <a:spLocks noChangeArrowheads="1"/>
          </p:cNvSpPr>
          <p:nvPr/>
        </p:nvSpPr>
        <p:spPr bwMode="gray">
          <a:xfrm>
            <a:off x="4305300" y="5589588"/>
            <a:ext cx="5314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en-US" altLang="ko-KR" sz="1800" b="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모델이 가장 정확도가 높음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76" y="1379539"/>
            <a:ext cx="5157582" cy="393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직사각형 1"/>
          <p:cNvSpPr>
            <a:spLocks noChangeArrowheads="1"/>
          </p:cNvSpPr>
          <p:nvPr/>
        </p:nvSpPr>
        <p:spPr bwMode="auto">
          <a:xfrm>
            <a:off x="4430970" y="4163443"/>
            <a:ext cx="5346700" cy="49393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머신러닝 모델링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XGBBoost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2000" dirty="0" err="1" smtClean="0"/>
              <a:t>XGBClassifier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XGBRegressor</a:t>
            </a:r>
            <a:r>
              <a:rPr lang="en-US" altLang="ko-KR" sz="2000" dirty="0" smtClean="0"/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모델 특징</a:t>
            </a:r>
          </a:p>
        </p:txBody>
      </p:sp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12550" y="1185864"/>
            <a:ext cx="6958375" cy="524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32953" y="6551722"/>
            <a:ext cx="7761390" cy="24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10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https</a:t>
            </a:r>
            <a:r>
              <a:rPr lang="en-US" altLang="ko-KR" sz="10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://injo.tistory.com/44</a:t>
            </a:r>
            <a:endParaRPr lang="ko-KR" altLang="en-US" sz="10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머신러닝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모델링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모델 최적화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22" y="1268700"/>
            <a:ext cx="5532853" cy="536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0"/>
          <p:cNvSpPr>
            <a:spLocks noChangeArrowheads="1"/>
          </p:cNvSpPr>
          <p:nvPr/>
        </p:nvSpPr>
        <p:spPr bwMode="auto">
          <a:xfrm>
            <a:off x="2088679" y="6352722"/>
            <a:ext cx="2520350" cy="172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머신러닝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모델링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836219" y="1917338"/>
            <a:ext cx="1143922" cy="33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지지정당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70" y="1336377"/>
            <a:ext cx="6010152" cy="549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gray">
          <a:xfrm>
            <a:off x="496888" y="9112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변수중요도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0"/>
          <p:cNvSpPr>
            <a:spLocks noChangeArrowheads="1"/>
          </p:cNvSpPr>
          <p:nvPr/>
        </p:nvSpPr>
        <p:spPr bwMode="auto">
          <a:xfrm>
            <a:off x="686446" y="1846912"/>
            <a:ext cx="7529317" cy="100600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gray">
          <a:xfrm>
            <a:off x="839155" y="2439002"/>
            <a:ext cx="1143922" cy="33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시도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2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머신러닝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모델링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XGBClassifier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모델로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예측분석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61" y="1519813"/>
            <a:ext cx="1107154" cy="489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gray">
          <a:xfrm>
            <a:off x="6420616" y="1075610"/>
            <a:ext cx="3456479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2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## </a:t>
            </a:r>
            <a:r>
              <a:rPr lang="en-US" altLang="ko-KR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Q1 </a:t>
            </a:r>
            <a:r>
              <a:rPr lang="ko-KR" altLang="en-US" sz="1200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예측값</a:t>
            </a:r>
            <a:r>
              <a:rPr lang="ko-KR" altLang="en-US" sz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결합해서 데이터 생성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5" y="1844780"/>
            <a:ext cx="5837665" cy="374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2"/>
          <p:cNvSpPr>
            <a:spLocks noChangeArrowheads="1"/>
          </p:cNvSpPr>
          <p:nvPr/>
        </p:nvSpPr>
        <p:spPr bwMode="auto">
          <a:xfrm>
            <a:off x="5961842" y="3141663"/>
            <a:ext cx="647388" cy="35934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보팅</a:t>
            </a:r>
            <a:r>
              <a:rPr lang="en-US" altLang="ko-KR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3000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스태킹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적용</a:t>
            </a:r>
            <a:r>
              <a:rPr lang="en-US" altLang="ko-KR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모델링 추가연구</a:t>
            </a:r>
            <a:r>
              <a:rPr lang="en-US" altLang="ko-KR" sz="3000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)</a:t>
            </a:r>
            <a:endParaRPr lang="ko-KR" altLang="en-US" sz="3000" b="1" dirty="0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23190" y="1556740"/>
            <a:ext cx="3816401" cy="113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(Voting)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동일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데이터셋으로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여러 개의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모델로 학습을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진행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투표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gray">
          <a:xfrm>
            <a:off x="49202" y="4509150"/>
            <a:ext cx="3816401" cy="113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스태킹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(Stacking)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예측값으로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실제값을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다시 예측하는 기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95" y="1321589"/>
            <a:ext cx="6107455" cy="19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09" y="4293120"/>
            <a:ext cx="6807060" cy="167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0"/>
          <p:cNvSpPr>
            <a:spLocks noChangeArrowheads="1"/>
          </p:cNvSpPr>
          <p:nvPr/>
        </p:nvSpPr>
        <p:spPr bwMode="auto">
          <a:xfrm>
            <a:off x="3199667" y="2996940"/>
            <a:ext cx="2226448" cy="277934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0" name="직사각형 10"/>
          <p:cNvSpPr>
            <a:spLocks noChangeArrowheads="1"/>
          </p:cNvSpPr>
          <p:nvPr/>
        </p:nvSpPr>
        <p:spPr bwMode="auto">
          <a:xfrm>
            <a:off x="3033409" y="5707629"/>
            <a:ext cx="2226448" cy="277934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예측결과 검증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검증시도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: Orange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타프로그램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과 예측결과비교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gray">
          <a:xfrm>
            <a:off x="3959631" y="5387079"/>
            <a:ext cx="5890049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/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오렌지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프로그램으로 예측한 데이터 값이</a:t>
            </a:r>
            <a:endParaRPr lang="en-US" altLang="ko-KR" sz="18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서로 어느 정도 동일한지 확인함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(67%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내외로 동일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" y="1412720"/>
            <a:ext cx="3803289" cy="249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2"/>
          <p:cNvSpPr>
            <a:spLocks noChangeArrowheads="1"/>
          </p:cNvSpPr>
          <p:nvPr/>
        </p:nvSpPr>
        <p:spPr bwMode="auto">
          <a:xfrm>
            <a:off x="3590254" y="3472960"/>
            <a:ext cx="503368" cy="288040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32" y="1756248"/>
            <a:ext cx="5499837" cy="31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"/>
          <p:cNvSpPr>
            <a:spLocks noChangeArrowheads="1"/>
          </p:cNvSpPr>
          <p:nvPr/>
        </p:nvSpPr>
        <p:spPr bwMode="auto">
          <a:xfrm>
            <a:off x="7911053" y="2167310"/>
            <a:ext cx="1883238" cy="16660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380" y="4393180"/>
            <a:ext cx="3024420" cy="2239878"/>
            <a:chOff x="488380" y="4183416"/>
            <a:chExt cx="3168440" cy="244964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17" y="4183416"/>
              <a:ext cx="3130903" cy="2449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"/>
            <p:cNvSpPr>
              <a:spLocks noChangeArrowheads="1"/>
            </p:cNvSpPr>
            <p:nvPr/>
          </p:nvSpPr>
          <p:spPr bwMode="auto">
            <a:xfrm>
              <a:off x="488380" y="6140666"/>
              <a:ext cx="3168440" cy="18798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2183668" y="4393180"/>
              <a:ext cx="288040" cy="18798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gray">
          <a:xfrm>
            <a:off x="422476" y="4015041"/>
            <a:ext cx="3312460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/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F1 :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정밀도와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재현율을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결합한 지표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모델성능 확인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" name="직사각형 1"/>
          <p:cNvSpPr>
            <a:spLocks noChangeArrowheads="1"/>
          </p:cNvSpPr>
          <p:nvPr/>
        </p:nvSpPr>
        <p:spPr bwMode="auto">
          <a:xfrm>
            <a:off x="1512996" y="4586249"/>
            <a:ext cx="274947" cy="17188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Contents</a:t>
            </a:r>
            <a:endParaRPr lang="ko-KR" altLang="en-US" sz="3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gray">
          <a:xfrm>
            <a:off x="968444" y="1050828"/>
            <a:ext cx="8569062" cy="504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프로젝트 소개</a:t>
            </a:r>
            <a:endParaRPr lang="en-US" altLang="ko-KR" sz="2800" dirty="0" smtClean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분석프로그램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데이터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설명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데이터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확인 및 전처리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ko-KR" altLang="en-US" sz="2800" dirty="0" err="1" smtClean="0">
                <a:latin typeface="굴림체" pitchFamily="49" charset="-127"/>
                <a:ea typeface="굴림체" pitchFamily="49" charset="-127"/>
              </a:rPr>
              <a:t>머신러닝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모델링</a:t>
            </a:r>
            <a:endParaRPr lang="en-US" altLang="ko-KR" sz="2800" dirty="0" smtClean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ko-KR" altLang="en-US" sz="2800" dirty="0" err="1" smtClean="0">
                <a:latin typeface="굴림체" pitchFamily="49" charset="-127"/>
                <a:ea typeface="굴림체" pitchFamily="49" charset="-127"/>
              </a:rPr>
              <a:t>보팅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2800" dirty="0" err="1" smtClean="0">
                <a:latin typeface="굴림체" pitchFamily="49" charset="-127"/>
                <a:ea typeface="굴림체" pitchFamily="49" charset="-127"/>
              </a:rPr>
              <a:t>스태킹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적용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모델링 추가연구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)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예측결과 검증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  결론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및 제언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5278" y="1070660"/>
            <a:ext cx="555212" cy="5004392"/>
            <a:chOff x="119930" y="598743"/>
            <a:chExt cx="761006" cy="6329610"/>
          </a:xfrm>
        </p:grpSpPr>
        <p:grpSp>
          <p:nvGrpSpPr>
            <p:cNvPr id="2" name="그룹 1"/>
            <p:cNvGrpSpPr/>
            <p:nvPr/>
          </p:nvGrpSpPr>
          <p:grpSpPr>
            <a:xfrm>
              <a:off x="119930" y="598743"/>
              <a:ext cx="761006" cy="3124589"/>
              <a:chOff x="5889130" y="307801"/>
              <a:chExt cx="1146021" cy="505428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9130" y="307801"/>
                <a:ext cx="1114424" cy="1114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943" y="1691028"/>
                <a:ext cx="1066800" cy="1028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0251" y="2964609"/>
                <a:ext cx="1076324" cy="1038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0251" y="4247659"/>
                <a:ext cx="1104900" cy="1114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164571" y="3849693"/>
              <a:ext cx="701314" cy="3078660"/>
              <a:chOff x="7257320" y="929191"/>
              <a:chExt cx="1095375" cy="4838416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7320" y="929191"/>
                <a:ext cx="1095375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7320" y="2172956"/>
                <a:ext cx="1095375" cy="1076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1608" y="3446584"/>
                <a:ext cx="1066799" cy="1076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7320" y="4710332"/>
                <a:ext cx="1066799" cy="1057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예측결과 검증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검증시도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대 대선 개표결과와 여론조사결과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무응답보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765079" y="1899490"/>
            <a:ext cx="6909957" cy="33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* SPSS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프로그램으로 보정데이터 적용한 테이블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인구통계학적 가중 적용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0" y="2253603"/>
            <a:ext cx="6401772" cy="407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gray">
          <a:xfrm>
            <a:off x="7079680" y="3023786"/>
            <a:ext cx="2438751" cy="33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개표결과에 가까워짐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gray">
          <a:xfrm>
            <a:off x="7108992" y="4853314"/>
            <a:ext cx="2438751" cy="33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과잉 보정됨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결론 및 제언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gray">
          <a:xfrm>
            <a:off x="344489" y="1412720"/>
            <a:ext cx="4104442" cy="378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선거여론조사에서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지지후보의 득표율 예측정확도를 개선하기 위해서 무응답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무응답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층을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머신러닝으로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예측을 시도해보았다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무응답보정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 결과를 개표결과와 비교해보니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개표결과에 근사하게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후보별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득표율이 높아지는 것을 볼 수 있었다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하지만 기존에 득표율이 낮은 후보에서는 과잉 보정되는 경향을 보였다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이점은 다른 사례를 통해서 추가검증이 필요해 보인다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4619326" y="1504136"/>
            <a:ext cx="5184720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* SPSS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프로그램으로 보정데이터 적용한 테이블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인구통계학적 가중 적용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93" y="1756860"/>
            <a:ext cx="5222749" cy="33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10"/>
          <p:cNvSpPr>
            <a:spLocks noChangeArrowheads="1"/>
          </p:cNvSpPr>
          <p:nvPr/>
        </p:nvSpPr>
        <p:spPr bwMode="auto">
          <a:xfrm>
            <a:off x="6719680" y="4581160"/>
            <a:ext cx="984044" cy="360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7" name="직사각형 10"/>
          <p:cNvSpPr>
            <a:spLocks noChangeArrowheads="1"/>
          </p:cNvSpPr>
          <p:nvPr/>
        </p:nvSpPr>
        <p:spPr bwMode="auto">
          <a:xfrm>
            <a:off x="7720200" y="1844780"/>
            <a:ext cx="2001936" cy="273638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9" name="오른쪽 화살표 2"/>
          <p:cNvSpPr>
            <a:spLocks noChangeArrowheads="1"/>
          </p:cNvSpPr>
          <p:nvPr/>
        </p:nvSpPr>
        <p:spPr bwMode="auto">
          <a:xfrm>
            <a:off x="7833400" y="4653170"/>
            <a:ext cx="360050" cy="216030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2400000"/>
            </a:camera>
            <a:lightRig rig="threePt" dir="t"/>
          </a:scene3d>
          <a:extLst/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0"/>
              <a:ext cx="9906000" cy="6858000"/>
              <a:chOff x="0" y="0"/>
              <a:chExt cx="9906000" cy="6858000"/>
            </a:xfrm>
          </p:grpSpPr>
          <p:pic>
            <p:nvPicPr>
              <p:cNvPr id="9222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906000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4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7805" y="1154178"/>
                <a:ext cx="7561725" cy="3787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580" y="1828304"/>
              <a:ext cx="5838825" cy="292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28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프로젝트 소개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gray">
          <a:xfrm>
            <a:off x="128330" y="1484258"/>
            <a:ext cx="4968690" cy="36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여론조사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기관에서는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여론조사의 결과 및 선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거예측의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정확성 제고를 위해 지속적으로 </a:t>
            </a:r>
            <a:r>
              <a:rPr lang="ko-KR" altLang="en-US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노력중이다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유권자들의 선택 및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정당이나 후보의 적절한 선거전략 수립을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위해서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여론조사를 통한 객관적이고 신뢰성 있는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연구에서는 예측 정확도를 높이기 위한 방법으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활용해서 지지후보가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무응답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응답한 </a:t>
            </a:r>
            <a:r>
              <a:rPr lang="ko-KR" altLang="en-US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무응답층을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분류해보자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22" y="1225378"/>
            <a:ext cx="4589539" cy="43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분석 프로그램</a:t>
            </a:r>
          </a:p>
        </p:txBody>
      </p:sp>
      <p:pic>
        <p:nvPicPr>
          <p:cNvPr id="512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64" y="1961001"/>
            <a:ext cx="3456744" cy="3379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2884" y="1985715"/>
            <a:ext cx="3428056" cy="33631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DCEED"/>
                </a:solidFill>
              </a14:hiddenFill>
            </a:ext>
          </a:extLst>
        </p:spPr>
      </p:pic>
      <p:sp>
        <p:nvSpPr>
          <p:cNvPr id="5125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Python, Orange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프로그램으로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설명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7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대 대통령선거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2~3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일전에 시행된 전화여론조사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(3000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 내부 데이터라서 외부공유 제한됨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연구목적 사용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38517" y="1602374"/>
            <a:ext cx="5527591" cy="5066526"/>
            <a:chOff x="2638517" y="1602374"/>
            <a:chExt cx="5527591" cy="506652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517" y="1741806"/>
              <a:ext cx="5184720" cy="4927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6465210" y="3812078"/>
              <a:ext cx="792110" cy="4168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7" tIns="45713" rIns="91427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6463427" y="6144448"/>
              <a:ext cx="1359810" cy="4168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7" tIns="45713" rIns="91427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638517" y="1602374"/>
              <a:ext cx="1359810" cy="4168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7" tIns="45713" rIns="91427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gray">
            <a:xfrm>
              <a:off x="2864710" y="1641530"/>
              <a:ext cx="1584220" cy="338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7" tIns="45713" rIns="91427" bIns="45713">
              <a:spAutoFit/>
            </a:bodyPr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CC0000"/>
                </a:buClr>
                <a:buSzPct val="150000"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변수설명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gray">
            <a:xfrm>
              <a:off x="6431959" y="6179212"/>
              <a:ext cx="1734149" cy="338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7" tIns="45713" rIns="91427" bIns="45713">
              <a:spAutoFit/>
            </a:bodyPr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CC0000"/>
                </a:buClr>
                <a:buSzPct val="150000"/>
              </a:pPr>
              <a:r>
                <a:rPr lang="ko-KR" altLang="en-US" sz="16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종속변수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(target)</a:t>
              </a:r>
              <a:endPara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gray">
            <a:xfrm>
              <a:off x="6428259" y="3866813"/>
              <a:ext cx="1080022" cy="338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7" tIns="45713" rIns="91427" bIns="45713">
              <a:spAutoFit/>
            </a:bodyPr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CC0000"/>
                </a:buClr>
                <a:buSzPct val="150000"/>
              </a:pPr>
              <a:r>
                <a:rPr lang="ko-KR" altLang="en-US" sz="16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독립변수</a:t>
              </a:r>
              <a:endPara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확인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7" y="1556740"/>
            <a:ext cx="4271604" cy="40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"/>
          <p:cNvSpPr>
            <a:spLocks noChangeArrowheads="1"/>
          </p:cNvSpPr>
          <p:nvPr/>
        </p:nvSpPr>
        <p:spPr bwMode="auto">
          <a:xfrm>
            <a:off x="352726" y="3476296"/>
            <a:ext cx="2223944" cy="3600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gray">
          <a:xfrm>
            <a:off x="3711147" y="4919893"/>
            <a:ext cx="5472760" cy="133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Q2, Q3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결측치가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있는데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Q1(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종속변수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지지후보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무응답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사례수에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해당함</a:t>
            </a:r>
            <a:endParaRPr lang="en-US" altLang="ko-KR" sz="18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독립변수에서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Q2, Q3 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삭제 필요함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(train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test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동일조건 맞추기 위해서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오른쪽 화살표 2"/>
          <p:cNvSpPr>
            <a:spLocks noChangeArrowheads="1"/>
          </p:cNvSpPr>
          <p:nvPr/>
        </p:nvSpPr>
        <p:spPr bwMode="auto">
          <a:xfrm>
            <a:off x="2864710" y="3477129"/>
            <a:ext cx="648181" cy="35921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951517" y="1307250"/>
            <a:ext cx="5106052" cy="3298589"/>
            <a:chOff x="4333387" y="2522424"/>
            <a:chExt cx="5106052" cy="3298589"/>
          </a:xfrm>
        </p:grpSpPr>
        <p:grpSp>
          <p:nvGrpSpPr>
            <p:cNvPr id="2" name="그룹 1"/>
            <p:cNvGrpSpPr/>
            <p:nvPr/>
          </p:nvGrpSpPr>
          <p:grpSpPr>
            <a:xfrm>
              <a:off x="4373474" y="2522424"/>
              <a:ext cx="5065965" cy="3298589"/>
              <a:chOff x="4373474" y="2522424"/>
              <a:chExt cx="5065965" cy="3298589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8930" y="2996940"/>
                <a:ext cx="4232755" cy="2824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gray">
              <a:xfrm>
                <a:off x="4373474" y="2522424"/>
                <a:ext cx="5065965" cy="307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7" tIns="45713" rIns="91427" bIns="45713">
                <a:spAutoFit/>
              </a:bodyPr>
              <a:lstStyle>
                <a:lvl1pPr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CC0000"/>
                  </a:buClr>
                  <a:buSzPct val="150000"/>
                </a:pP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&lt;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지지후보 응답데이터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&gt;   &lt;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지지후보 없음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무응답데이터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1" name="직사각형 1"/>
            <p:cNvSpPr>
              <a:spLocks noChangeArrowheads="1"/>
            </p:cNvSpPr>
            <p:nvPr/>
          </p:nvSpPr>
          <p:spPr bwMode="auto">
            <a:xfrm>
              <a:off x="4333387" y="4390439"/>
              <a:ext cx="4633565" cy="23801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5673099" y="2539622"/>
            <a:ext cx="4077933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지지 </a:t>
            </a:r>
            <a:r>
              <a:rPr lang="ko-KR" altLang="en-US" sz="1800" b="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후보별로</a:t>
            </a: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데이터 확인결과 상대적으로 아래내용들에서 높은 응답을 확인할 수 있었음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확인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4911" y="1268700"/>
            <a:ext cx="5373499" cy="5328740"/>
            <a:chOff x="0" y="1412721"/>
            <a:chExt cx="5402159" cy="546132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2" y="1412721"/>
              <a:ext cx="4551697" cy="142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870" y="1484730"/>
              <a:ext cx="739288" cy="825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8" y="2809958"/>
              <a:ext cx="4562812" cy="130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095" y="2924930"/>
              <a:ext cx="602186" cy="73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6" y="4182509"/>
              <a:ext cx="4580209" cy="1324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960" y="4293120"/>
              <a:ext cx="507994" cy="575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26473"/>
              <a:ext cx="4665095" cy="1347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05" y="5661310"/>
              <a:ext cx="713154" cy="985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2" y="1436555"/>
              <a:ext cx="4551697" cy="142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870" y="1508564"/>
              <a:ext cx="739288" cy="825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8" y="2833792"/>
              <a:ext cx="4562812" cy="130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095" y="2948764"/>
              <a:ext cx="602186" cy="73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6" y="4206343"/>
              <a:ext cx="4580209" cy="1324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 bwMode="auto">
          <a:xfrm>
            <a:off x="184885" y="2665937"/>
            <a:ext cx="5167223" cy="0"/>
          </a:xfrm>
          <a:prstGeom prst="line">
            <a:avLst/>
          </a:prstGeom>
          <a:solidFill>
            <a:srgbClr val="BDCEE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189001" y="5283643"/>
            <a:ext cx="5167223" cy="0"/>
          </a:xfrm>
          <a:prstGeom prst="line">
            <a:avLst/>
          </a:prstGeom>
          <a:solidFill>
            <a:srgbClr val="BDCEE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193117" y="3959458"/>
            <a:ext cx="5167223" cy="0"/>
          </a:xfrm>
          <a:prstGeom prst="line">
            <a:avLst/>
          </a:prstGeom>
          <a:solidFill>
            <a:srgbClr val="BDCEE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63" y="3534128"/>
            <a:ext cx="4477590" cy="14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변수값 수정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gray">
          <a:xfrm>
            <a:off x="4845050" y="5805330"/>
            <a:ext cx="5060950" cy="7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DQ4 99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 '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모르겠다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 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값이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 있는데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사례수도</a:t>
            </a:r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적고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 '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 있어서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값을 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 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수정함</a:t>
            </a:r>
            <a:endParaRPr lang="ko-KR" altLang="en-US" sz="18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gray">
          <a:xfrm>
            <a:off x="430160" y="5898814"/>
            <a:ext cx="4450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</a:pPr>
            <a:r>
              <a:rPr lang="ko-KR" altLang="en-US" sz="18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독립변수 일부 변수들 </a:t>
            </a:r>
            <a:r>
              <a:rPr lang="ko-KR" altLang="en-US" sz="1600" b="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극단치</a:t>
            </a:r>
            <a:r>
              <a:rPr lang="ko-KR" altLang="en-US" sz="16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확인됨</a:t>
            </a: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314325" y="1224480"/>
            <a:ext cx="4674725" cy="4580850"/>
            <a:chOff x="314326" y="1481218"/>
            <a:chExt cx="5070734" cy="4730001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326" y="1481218"/>
              <a:ext cx="5070734" cy="47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DCEED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2"/>
            <p:cNvSpPr>
              <a:spLocks noChangeArrowheads="1"/>
            </p:cNvSpPr>
            <p:nvPr/>
          </p:nvSpPr>
          <p:spPr bwMode="auto">
            <a:xfrm>
              <a:off x="2809176" y="5877340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0" name="직사각형 10"/>
            <p:cNvSpPr>
              <a:spLocks noChangeArrowheads="1"/>
            </p:cNvSpPr>
            <p:nvPr/>
          </p:nvSpPr>
          <p:spPr bwMode="auto">
            <a:xfrm>
              <a:off x="3399105" y="5881303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1" name="직사각형 11"/>
            <p:cNvSpPr>
              <a:spLocks noChangeArrowheads="1"/>
            </p:cNvSpPr>
            <p:nvPr/>
          </p:nvSpPr>
          <p:spPr bwMode="auto">
            <a:xfrm>
              <a:off x="3695878" y="5880945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2" name="직사각형 12"/>
            <p:cNvSpPr>
              <a:spLocks noChangeArrowheads="1"/>
            </p:cNvSpPr>
            <p:nvPr/>
          </p:nvSpPr>
          <p:spPr bwMode="auto">
            <a:xfrm>
              <a:off x="4562130" y="5873065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3" name="직사각형 13"/>
            <p:cNvSpPr>
              <a:spLocks noChangeArrowheads="1"/>
            </p:cNvSpPr>
            <p:nvPr/>
          </p:nvSpPr>
          <p:spPr bwMode="auto">
            <a:xfrm>
              <a:off x="4269678" y="5877181"/>
              <a:ext cx="216030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4" name="직사각형 14"/>
            <p:cNvSpPr>
              <a:spLocks noChangeArrowheads="1"/>
            </p:cNvSpPr>
            <p:nvPr/>
          </p:nvSpPr>
          <p:spPr bwMode="auto">
            <a:xfrm>
              <a:off x="1577592" y="5873218"/>
              <a:ext cx="318036" cy="32991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51" y="1000826"/>
            <a:ext cx="3598230" cy="487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2"/>
          <p:cNvSpPr>
            <a:spLocks noChangeArrowheads="1"/>
          </p:cNvSpPr>
          <p:nvPr/>
        </p:nvSpPr>
        <p:spPr bwMode="auto">
          <a:xfrm>
            <a:off x="4916969" y="2931207"/>
            <a:ext cx="468091" cy="359217"/>
          </a:xfrm>
          <a:prstGeom prst="rightArrow">
            <a:avLst>
              <a:gd name="adj1" fmla="val 50000"/>
              <a:gd name="adj2" fmla="val 500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7" tIns="45713" rIns="91427" bIns="45713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8425"/>
            <a:ext cx="7096125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데이터 확인 및 전처리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gray">
          <a:xfrm>
            <a:off x="344488" y="758825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CC0000"/>
              </a:buClr>
              <a:buSzPct val="150000"/>
              <a:buFont typeface="Wingdings" pitchFamily="2" charset="2"/>
              <a:buChar char="ü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전처리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 변수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49244" y="1252465"/>
            <a:ext cx="6205560" cy="5414694"/>
            <a:chOff x="2982196" y="1145371"/>
            <a:chExt cx="6205560" cy="541469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356" y="1196690"/>
              <a:ext cx="5040700" cy="536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2982196" y="1145371"/>
              <a:ext cx="6192860" cy="24530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9" name="직사각형 1"/>
            <p:cNvSpPr>
              <a:spLocks noChangeArrowheads="1"/>
            </p:cNvSpPr>
            <p:nvPr/>
          </p:nvSpPr>
          <p:spPr bwMode="auto">
            <a:xfrm>
              <a:off x="2994896" y="3717040"/>
              <a:ext cx="6192860" cy="10128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10" name="직사각형 1"/>
            <p:cNvSpPr>
              <a:spLocks noChangeArrowheads="1"/>
            </p:cNvSpPr>
            <p:nvPr/>
          </p:nvSpPr>
          <p:spPr bwMode="auto">
            <a:xfrm>
              <a:off x="2982196" y="4869200"/>
              <a:ext cx="6205560" cy="165623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9111" y="2060421"/>
            <a:ext cx="2336095" cy="4057274"/>
            <a:chOff x="558539" y="2060421"/>
            <a:chExt cx="2336095" cy="4057274"/>
          </a:xfrm>
        </p:grpSpPr>
        <p:sp>
          <p:nvSpPr>
            <p:cNvPr id="11" name="오른쪽 화살표 2"/>
            <p:cNvSpPr>
              <a:spLocks noChangeArrowheads="1"/>
            </p:cNvSpPr>
            <p:nvPr/>
          </p:nvSpPr>
          <p:spPr bwMode="auto">
            <a:xfrm>
              <a:off x="2225281" y="2211011"/>
              <a:ext cx="648181" cy="359217"/>
            </a:xfrm>
            <a:prstGeom prst="rightArrow">
              <a:avLst>
                <a:gd name="adj1" fmla="val 50000"/>
                <a:gd name="adj2" fmla="val 50088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58539" y="2060421"/>
              <a:ext cx="1563489" cy="4057274"/>
              <a:chOff x="1264658" y="1780329"/>
              <a:chExt cx="1563489" cy="4057274"/>
            </a:xfrm>
          </p:grpSpPr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gray">
              <a:xfrm>
                <a:off x="1331217" y="1939469"/>
                <a:ext cx="1368193" cy="40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7" tIns="45713" rIns="91427" bIns="45713">
                <a:spAutoFit/>
              </a:bodyPr>
              <a:lstStyle>
                <a:lvl1pPr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CC0000"/>
                  </a:buClr>
                  <a:buSzPct val="150000"/>
                </a:pP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BSEXAGE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gray">
              <a:xfrm>
                <a:off x="1362488" y="3831915"/>
                <a:ext cx="1368193" cy="40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7" tIns="45713" rIns="91427" bIns="45713">
                <a:spAutoFit/>
              </a:bodyPr>
              <a:lstStyle>
                <a:lvl1pPr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CC0000"/>
                  </a:buClr>
                  <a:buSzPct val="150000"/>
                </a:pP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BDQ1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gray">
              <a:xfrm>
                <a:off x="1370360" y="5285326"/>
                <a:ext cx="1368193" cy="40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7" tIns="45713" rIns="91427" bIns="45713">
                <a:spAutoFit/>
              </a:bodyPr>
              <a:lstStyle>
                <a:lvl1pPr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eaLnBrk="0" hangingPunct="0"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CC0000"/>
                  </a:buClr>
                  <a:buSzPct val="150000"/>
                </a:pP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BDQ4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" name="타원 2"/>
              <p:cNvSpPr/>
              <p:nvPr/>
            </p:nvSpPr>
            <p:spPr bwMode="auto">
              <a:xfrm>
                <a:off x="1264658" y="1780329"/>
                <a:ext cx="1519877" cy="7201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27" tIns="45713" rIns="91427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 bwMode="auto">
              <a:xfrm>
                <a:off x="1296049" y="3652589"/>
                <a:ext cx="1519877" cy="7201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27" tIns="45713" rIns="91427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 bwMode="auto">
              <a:xfrm>
                <a:off x="1308270" y="5117503"/>
                <a:ext cx="1519877" cy="7201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27" tIns="45713" rIns="91427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2" name="오른쪽 화살표 2"/>
            <p:cNvSpPr>
              <a:spLocks noChangeArrowheads="1"/>
            </p:cNvSpPr>
            <p:nvPr/>
          </p:nvSpPr>
          <p:spPr bwMode="auto">
            <a:xfrm>
              <a:off x="2246453" y="4147753"/>
              <a:ext cx="648181" cy="359217"/>
            </a:xfrm>
            <a:prstGeom prst="rightArrow">
              <a:avLst>
                <a:gd name="adj1" fmla="val 50000"/>
                <a:gd name="adj2" fmla="val 50088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  <p:sp>
          <p:nvSpPr>
            <p:cNvPr id="23" name="오른쪽 화살표 2"/>
            <p:cNvSpPr>
              <a:spLocks noChangeArrowheads="1"/>
            </p:cNvSpPr>
            <p:nvPr/>
          </p:nvSpPr>
          <p:spPr bwMode="auto">
            <a:xfrm>
              <a:off x="2238214" y="5561142"/>
              <a:ext cx="648181" cy="359217"/>
            </a:xfrm>
            <a:prstGeom prst="rightArrow">
              <a:avLst>
                <a:gd name="adj1" fmla="val 50000"/>
                <a:gd name="adj2" fmla="val 50088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7" tIns="45713" rIns="91427" bIns="45713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DCEE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3" rIns="91427" bIns="45713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DCEE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3" rIns="91427" bIns="45713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108491</TotalTime>
  <Words>699</Words>
  <Application>Microsoft Office PowerPoint</Application>
  <PresentationFormat>A4 용지(210x297mm)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PowerPoint 프레젠테이션</vt:lpstr>
      <vt:lpstr> Contents</vt:lpstr>
      <vt:lpstr> 프로젝트 소개</vt:lpstr>
      <vt:lpstr> 분석 프로그램</vt:lpstr>
      <vt:lpstr> 데이터 설명</vt:lpstr>
      <vt:lpstr> 데이터 확인 및 전처리</vt:lpstr>
      <vt:lpstr> 데이터 확인 및 전처리</vt:lpstr>
      <vt:lpstr> 데이터 확인 및 전처리</vt:lpstr>
      <vt:lpstr> 데이터 확인 및 전처리</vt:lpstr>
      <vt:lpstr> 데이터 확인 및 전처리</vt:lpstr>
      <vt:lpstr> 데이터 확인 및 전처리</vt:lpstr>
      <vt:lpstr> 데이터 확인 및 전처리</vt:lpstr>
      <vt:lpstr> 머신러닝 모델링</vt:lpstr>
      <vt:lpstr> 머신러닝 모델링</vt:lpstr>
      <vt:lpstr> 머신러닝 모델링</vt:lpstr>
      <vt:lpstr> 머신러닝 모델링</vt:lpstr>
      <vt:lpstr> 머신러닝 모델링</vt:lpstr>
      <vt:lpstr> 보팅/스태킹 적용(모델링 추가연구)</vt:lpstr>
      <vt:lpstr> 예측결과 검증</vt:lpstr>
      <vt:lpstr> 예측결과 검증</vt:lpstr>
      <vt:lpstr> 결론 및 제언</vt:lpstr>
      <vt:lpstr>PowerPoint 프레젠테이션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기본교육</dc:title>
  <dc:subject>연구팀 SPSS 기본활용</dc:subject>
  <dc:creator>김무관</dc:creator>
  <cp:lastModifiedBy>mugwan</cp:lastModifiedBy>
  <cp:revision>4359</cp:revision>
  <cp:lastPrinted>2021-08-02T08:28:43Z</cp:lastPrinted>
  <dcterms:created xsi:type="dcterms:W3CDTF">2004-01-14T11:24:46Z</dcterms:created>
  <dcterms:modified xsi:type="dcterms:W3CDTF">2021-08-04T05:49:47Z</dcterms:modified>
</cp:coreProperties>
</file>