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2"/>
  </p:notesMasterIdLst>
  <p:handoutMasterIdLst>
    <p:handoutMasterId r:id="rId23"/>
  </p:handoutMasterIdLst>
  <p:sldIdLst>
    <p:sldId id="2420" r:id="rId2"/>
    <p:sldId id="2501" r:id="rId3"/>
    <p:sldId id="2502" r:id="rId4"/>
    <p:sldId id="2512" r:id="rId5"/>
    <p:sldId id="2503" r:id="rId6"/>
    <p:sldId id="2504" r:id="rId7"/>
    <p:sldId id="2515" r:id="rId8"/>
    <p:sldId id="2516" r:id="rId9"/>
    <p:sldId id="2514" r:id="rId10"/>
    <p:sldId id="2513" r:id="rId11"/>
    <p:sldId id="2517" r:id="rId12"/>
    <p:sldId id="2505" r:id="rId13"/>
    <p:sldId id="2506" r:id="rId14"/>
    <p:sldId id="2507" r:id="rId15"/>
    <p:sldId id="2508" r:id="rId16"/>
    <p:sldId id="2519" r:id="rId17"/>
    <p:sldId id="2509" r:id="rId18"/>
    <p:sldId id="2510" r:id="rId19"/>
    <p:sldId id="2511" r:id="rId20"/>
    <p:sldId id="2518" r:id="rId21"/>
  </p:sldIdLst>
  <p:sldSz cx="9906000" cy="6858000" type="A4"/>
  <p:notesSz cx="7104063" cy="102346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300" b="1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300" b="1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300" b="1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300" b="1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300" b="1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kumimoji="1" sz="1300" b="1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6pPr>
    <a:lvl7pPr marL="2743200" algn="l" defTabSz="914400" rtl="0" eaLnBrk="1" latinLnBrk="1" hangingPunct="1">
      <a:defRPr kumimoji="1" sz="1300" b="1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7pPr>
    <a:lvl8pPr marL="3200400" algn="l" defTabSz="914400" rtl="0" eaLnBrk="1" latinLnBrk="1" hangingPunct="1">
      <a:defRPr kumimoji="1" sz="1300" b="1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8pPr>
    <a:lvl9pPr marL="3657600" algn="l" defTabSz="914400" rtl="0" eaLnBrk="1" latinLnBrk="1" hangingPunct="1">
      <a:defRPr kumimoji="1" sz="1300" b="1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993300"/>
    <a:srgbClr val="CC0000"/>
    <a:srgbClr val="4D4D4D"/>
    <a:srgbClr val="777777"/>
    <a:srgbClr val="C0C0C0"/>
    <a:srgbClr val="969696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443" autoAdjust="0"/>
    <p:restoredTop sz="93727" autoAdjust="0"/>
  </p:normalViewPr>
  <p:slideViewPr>
    <p:cSldViewPr>
      <p:cViewPr varScale="1">
        <p:scale>
          <a:sx n="116" d="100"/>
          <a:sy n="116" d="100"/>
        </p:scale>
        <p:origin x="-1944" y="-102"/>
      </p:cViewPr>
      <p:guideLst>
        <p:guide orient="horz"/>
        <p:guide pos="62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4014" y="-102"/>
      </p:cViewPr>
      <p:guideLst>
        <p:guide orient="horz" pos="3222"/>
        <p:guide pos="2239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15" tIns="47148" rIns="94315" bIns="47148" numCol="1" anchor="t" anchorCtr="0" compatLnSpc="1">
            <a:prstTxWarp prst="textNoShape">
              <a:avLst/>
            </a:prstTxWarp>
          </a:bodyPr>
          <a:lstStyle>
            <a:lvl1pPr algn="l" defTabSz="945933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15" tIns="47148" rIns="94315" bIns="47148" numCol="1" anchor="t" anchorCtr="0" compatLnSpc="1">
            <a:prstTxWarp prst="textNoShape">
              <a:avLst/>
            </a:prstTxWarp>
          </a:bodyPr>
          <a:lstStyle>
            <a:lvl1pPr algn="r" defTabSz="945933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15" tIns="47148" rIns="94315" bIns="47148" numCol="1" anchor="b" anchorCtr="0" compatLnSpc="1">
            <a:prstTxWarp prst="textNoShape">
              <a:avLst/>
            </a:prstTxWarp>
          </a:bodyPr>
          <a:lstStyle>
            <a:lvl1pPr algn="l" defTabSz="945933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15" tIns="47148" rIns="94315" bIns="47148" numCol="1" anchor="b" anchorCtr="0" compatLnSpc="1">
            <a:prstTxWarp prst="textNoShape">
              <a:avLst/>
            </a:prstTxWarp>
          </a:bodyPr>
          <a:lstStyle>
            <a:lvl1pPr algn="r" defTabSz="945933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7A4B2A2-9FD3-497C-AAFE-8A874B5D3E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5895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7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56" tIns="47278" rIns="94556" bIns="47278" numCol="1" anchor="t" anchorCtr="0" compatLnSpc="1">
            <a:prstTxWarp prst="textNoShape">
              <a:avLst/>
            </a:prstTxWarp>
          </a:bodyPr>
          <a:lstStyle>
            <a:lvl1pPr algn="l" defTabSz="945933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36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97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56" tIns="47278" rIns="94556" bIns="47278" numCol="1" anchor="t" anchorCtr="0" compatLnSpc="1">
            <a:prstTxWarp prst="textNoShape">
              <a:avLst/>
            </a:prstTxWarp>
          </a:bodyPr>
          <a:lstStyle>
            <a:lvl1pPr algn="r" defTabSz="945933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6763"/>
            <a:ext cx="55483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36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56" tIns="47278" rIns="94556" bIns="472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536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97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56" tIns="47278" rIns="94556" bIns="47278" numCol="1" anchor="b" anchorCtr="0" compatLnSpc="1">
            <a:prstTxWarp prst="textNoShape">
              <a:avLst/>
            </a:prstTxWarp>
          </a:bodyPr>
          <a:lstStyle>
            <a:lvl1pPr algn="l" defTabSz="945933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36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97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56" tIns="47278" rIns="94556" bIns="47278" numCol="1" anchor="b" anchorCtr="0" compatLnSpc="1">
            <a:prstTxWarp prst="textNoShape">
              <a:avLst/>
            </a:prstTxWarp>
          </a:bodyPr>
          <a:lstStyle>
            <a:lvl1pPr algn="r" defTabSz="945933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C19E3AF-DBC5-445B-99CA-4BED19A49F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2447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85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8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326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87799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7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7947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7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79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34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02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2690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8660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WordArt 9"/>
          <p:cNvSpPr>
            <a:spLocks noChangeArrowheads="1" noChangeShapeType="1" noTextEdit="1"/>
          </p:cNvSpPr>
          <p:nvPr userDrawn="1"/>
        </p:nvSpPr>
        <p:spPr bwMode="auto">
          <a:xfrm>
            <a:off x="1441450" y="6451600"/>
            <a:ext cx="1562100" cy="73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l"/>
            <a:r>
              <a:rPr lang="en-US" altLang="ko-KR" sz="800" kern="10" spc="-40">
                <a:solidFill>
                  <a:schemeClr val="bg1">
                    <a:alpha val="50195"/>
                  </a:schemeClr>
                </a:solidFill>
                <a:latin typeface="Arial"/>
                <a:cs typeface="Arial"/>
              </a:rPr>
              <a:t>COMPANY LOGOTYPE INSERT</a:t>
            </a:r>
            <a:endParaRPr lang="ko-KR" altLang="en-US" sz="800" kern="10" spc="-40">
              <a:solidFill>
                <a:schemeClr val="bg1">
                  <a:alpha val="50195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704266" name="Rectangle 10"/>
          <p:cNvSpPr>
            <a:spLocks noChangeArrowheads="1"/>
          </p:cNvSpPr>
          <p:nvPr userDrawn="1"/>
        </p:nvSpPr>
        <p:spPr bwMode="gray">
          <a:xfrm>
            <a:off x="-3175" y="-1588"/>
            <a:ext cx="9896475" cy="6223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7" tIns="45713" rIns="91427" bIns="45713" anchor="ctr"/>
          <a:lstStyle/>
          <a:p>
            <a:pPr>
              <a:defRPr/>
            </a:pPr>
            <a:endParaRPr lang="ko-KR" altLang="ko-KR" sz="1000">
              <a:solidFill>
                <a:schemeClr val="bg1"/>
              </a:solidFill>
              <a:effectLst>
                <a:outerShdw blurRad="38100" dist="38100" dir="2700000" algn="tl">
                  <a:srgbClr val="808080"/>
                </a:outerShdw>
              </a:effectLst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4704268" name="Rectangle 12"/>
          <p:cNvSpPr>
            <a:spLocks noChangeArrowheads="1"/>
          </p:cNvSpPr>
          <p:nvPr userDrawn="1"/>
        </p:nvSpPr>
        <p:spPr bwMode="auto">
          <a:xfrm>
            <a:off x="9109075" y="6556375"/>
            <a:ext cx="79692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7" tIns="45707" rIns="91417" bIns="45707"/>
          <a:lstStyle/>
          <a:p>
            <a:pPr eaLnBrk="0" latinLnBrk="0" hangingPunct="0">
              <a:defRPr/>
            </a:pPr>
            <a:r>
              <a:rPr kumimoji="0" lang="en-US" altLang="ko-K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- </a:t>
            </a:r>
            <a:fld id="{E44F517E-7E83-4C21-936F-563970D87C44}" type="slidenum">
              <a:rPr kumimoji="0" lang="en-US" altLang="ko-KR" sz="14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pPr eaLnBrk="0" latinLnBrk="0" hangingPunct="0">
                <a:defRPr/>
              </a:pPr>
              <a:t>‹#›</a:t>
            </a:fld>
            <a:r>
              <a:rPr kumimoji="0" lang="en-US" altLang="ko-KR" sz="1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5"/>
          <p:cNvSpPr>
            <a:spLocks noChangeArrowheads="1"/>
          </p:cNvSpPr>
          <p:nvPr/>
        </p:nvSpPr>
        <p:spPr bwMode="gray">
          <a:xfrm>
            <a:off x="0" y="-25922"/>
            <a:ext cx="9906000" cy="68580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4400" y="9389"/>
            <a:ext cx="9910400" cy="6822689"/>
            <a:chOff x="-4400" y="9389"/>
            <a:chExt cx="9910400" cy="6822689"/>
          </a:xfrm>
        </p:grpSpPr>
        <p:sp>
          <p:nvSpPr>
            <p:cNvPr id="2051" name="Text Box 13"/>
            <p:cNvSpPr txBox="1">
              <a:spLocks noChangeArrowheads="1"/>
            </p:cNvSpPr>
            <p:nvPr/>
          </p:nvSpPr>
          <p:spPr bwMode="auto">
            <a:xfrm>
              <a:off x="2101850" y="1484313"/>
              <a:ext cx="6842125" cy="1800225"/>
            </a:xfrm>
            <a:prstGeom prst="rect">
              <a:avLst/>
            </a:prstGeom>
            <a:noFill/>
            <a:ln w="19050" algn="ctr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ko-KR" altLang="en-US" sz="4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머신러닝을</a:t>
              </a:r>
              <a:r>
                <a:rPr lang="ko-KR" altLang="en-US" sz="4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활용한</a:t>
              </a:r>
              <a:endPara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lnSpc>
                  <a:spcPct val="130000"/>
                </a:lnSpc>
              </a:pPr>
              <a:r>
                <a:rPr lang="ko-KR" altLang="en-US" sz="4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여론조사 무응답 예측</a:t>
              </a:r>
            </a:p>
          </p:txBody>
        </p:sp>
        <p:pic>
          <p:nvPicPr>
            <p:cNvPr id="205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400" y="9389"/>
              <a:ext cx="1592263" cy="237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5757611" y="4437140"/>
              <a:ext cx="3495285" cy="180022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ko-KR" altLang="en-US" sz="32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김무관</a:t>
              </a:r>
              <a:endPara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lnSpc>
                  <a:spcPct val="130000"/>
                </a:lnSpc>
              </a:pPr>
              <a:r>
                <a: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analyze79@naver.com</a:t>
              </a:r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9241" y="9389"/>
              <a:ext cx="8346759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934" y="6088373"/>
              <a:ext cx="3552825" cy="743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데이터 확인 및 전처리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gray">
          <a:xfrm>
            <a:off x="344488" y="758825"/>
            <a:ext cx="900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데이터 전처리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(3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개 변수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생성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520" y="1196690"/>
            <a:ext cx="5040700" cy="536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1"/>
          <p:cNvSpPr>
            <a:spLocks noChangeArrowheads="1"/>
          </p:cNvSpPr>
          <p:nvPr/>
        </p:nvSpPr>
        <p:spPr bwMode="auto">
          <a:xfrm>
            <a:off x="1153360" y="1145371"/>
            <a:ext cx="6192860" cy="245305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  <p:sp>
        <p:nvSpPr>
          <p:cNvPr id="9" name="직사각형 1"/>
          <p:cNvSpPr>
            <a:spLocks noChangeArrowheads="1"/>
          </p:cNvSpPr>
          <p:nvPr/>
        </p:nvSpPr>
        <p:spPr bwMode="auto">
          <a:xfrm>
            <a:off x="1166060" y="3717040"/>
            <a:ext cx="6192860" cy="101285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  <p:sp>
        <p:nvSpPr>
          <p:cNvPr id="10" name="직사각형 1"/>
          <p:cNvSpPr>
            <a:spLocks noChangeArrowheads="1"/>
          </p:cNvSpPr>
          <p:nvPr/>
        </p:nvSpPr>
        <p:spPr bwMode="auto">
          <a:xfrm>
            <a:off x="1153360" y="4869200"/>
            <a:ext cx="6205560" cy="165623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데이터 확인 및 전처리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gray">
          <a:xfrm>
            <a:off x="344488" y="758825"/>
            <a:ext cx="900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데이터 전처리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다중공선성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확인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gray">
          <a:xfrm>
            <a:off x="5450471" y="2146648"/>
            <a:ext cx="4389625" cy="2554531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/>
            <a:r>
              <a:rPr lang="ko-KR" altLang="en-US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lang="en-US" altLang="ko-KR" sz="1600" b="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vif</a:t>
            </a:r>
            <a:r>
              <a:rPr lang="ko-KR" altLang="en-US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이상이면 </a:t>
            </a:r>
            <a:r>
              <a:rPr lang="ko-KR" altLang="en-US" sz="1600" b="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다중공선성이</a:t>
            </a:r>
            <a:r>
              <a:rPr lang="ko-KR" altLang="en-US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존재해서</a:t>
            </a:r>
            <a:endParaRPr lang="en-US" altLang="ko-KR" sz="1600" b="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확인 후</a:t>
            </a:r>
            <a:r>
              <a:rPr lang="en-US" altLang="ko-KR" sz="16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16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삭제함</a:t>
            </a:r>
            <a:endParaRPr lang="en-US" altLang="ko-KR" sz="1600" b="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600" b="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* [SEX, AGE1, AGE, BSEXAGE] </a:t>
            </a:r>
          </a:p>
          <a:p>
            <a:pPr algn="l"/>
            <a:r>
              <a:rPr lang="en-US" altLang="ko-KR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-&gt; </a:t>
            </a:r>
            <a:r>
              <a:rPr lang="en-US" altLang="ko-KR" sz="16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[SEX, AGE1] </a:t>
            </a:r>
            <a:r>
              <a:rPr lang="ko-KR" altLang="en-US" sz="16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독립변수에서 삭제</a:t>
            </a:r>
            <a:endParaRPr lang="en-US" altLang="ko-KR" sz="1600" b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600" b="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6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* [DQ1, BDQ1] -&gt; </a:t>
            </a:r>
            <a:r>
              <a:rPr lang="en-US" altLang="ko-KR" sz="16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[DQ1] </a:t>
            </a:r>
            <a:r>
              <a:rPr lang="ko-KR" altLang="en-US" sz="16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독립변수에서 삭제</a:t>
            </a:r>
            <a:endParaRPr lang="en-US" altLang="ko-KR" sz="1600" b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600" b="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6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* [DQ4, BDQ4] -&gt; </a:t>
            </a:r>
            <a:r>
              <a:rPr lang="en-US" altLang="ko-KR" sz="16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[DQ4] </a:t>
            </a:r>
            <a:r>
              <a:rPr lang="ko-KR" altLang="en-US" sz="16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독립변수에서 삭제</a:t>
            </a:r>
            <a:endParaRPr lang="en-US" altLang="ko-KR" sz="1600" b="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600" b="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3" y="1216710"/>
            <a:ext cx="4071277" cy="466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339" y="2429254"/>
            <a:ext cx="2310132" cy="344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14"/>
          <p:cNvSpPr>
            <a:spLocks noChangeArrowheads="1"/>
          </p:cNvSpPr>
          <p:nvPr/>
        </p:nvSpPr>
        <p:spPr bwMode="auto">
          <a:xfrm>
            <a:off x="480198" y="2492870"/>
            <a:ext cx="1925721" cy="864120"/>
          </a:xfrm>
          <a:prstGeom prst="rect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  <p:sp>
        <p:nvSpPr>
          <p:cNvPr id="10" name="오른쪽 화살표 2"/>
          <p:cNvSpPr>
            <a:spLocks noChangeArrowheads="1"/>
          </p:cNvSpPr>
          <p:nvPr/>
        </p:nvSpPr>
        <p:spPr bwMode="auto">
          <a:xfrm>
            <a:off x="2648680" y="3682261"/>
            <a:ext cx="648181" cy="359217"/>
          </a:xfrm>
          <a:prstGeom prst="rightArrow">
            <a:avLst>
              <a:gd name="adj1" fmla="val 50000"/>
              <a:gd name="adj2" fmla="val 50088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614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머신러닝 모델링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gray">
          <a:xfrm>
            <a:off x="344488" y="758825"/>
            <a:ext cx="900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종속변수 확인과 다중분류 모델별 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accuracy </a:t>
            </a:r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23850" y="3752850"/>
            <a:ext cx="3692525" cy="241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DCEE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269" name="그룹 4"/>
          <p:cNvGrpSpPr>
            <a:grpSpLocks/>
          </p:cNvGrpSpPr>
          <p:nvPr/>
        </p:nvGrpSpPr>
        <p:grpSpPr bwMode="auto">
          <a:xfrm>
            <a:off x="855663" y="1379538"/>
            <a:ext cx="2628900" cy="1965325"/>
            <a:chOff x="6897270" y="958850"/>
            <a:chExt cx="2628906" cy="1966080"/>
          </a:xfrm>
        </p:grpSpPr>
        <p:sp>
          <p:nvSpPr>
            <p:cNvPr id="11273" name="타원형 설명선 5"/>
            <p:cNvSpPr>
              <a:spLocks noChangeArrowheads="1"/>
            </p:cNvSpPr>
            <p:nvPr/>
          </p:nvSpPr>
          <p:spPr bwMode="auto">
            <a:xfrm>
              <a:off x="6897270" y="958850"/>
              <a:ext cx="2628906" cy="1966080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BDC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7" tIns="45713" rIns="91427" bIns="45713" anchor="ctr"/>
            <a:lstStyle/>
            <a:p>
              <a:endParaRPr lang="ko-KR" altLang="en-US"/>
            </a:p>
          </p:txBody>
        </p:sp>
        <p:sp>
          <p:nvSpPr>
            <p:cNvPr id="11274" name="Text Box 3"/>
            <p:cNvSpPr txBox="1">
              <a:spLocks noChangeArrowheads="1"/>
            </p:cNvSpPr>
            <p:nvPr/>
          </p:nvSpPr>
          <p:spPr bwMode="gray">
            <a:xfrm>
              <a:off x="7094692" y="1493446"/>
              <a:ext cx="2232310" cy="923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7" tIns="45713" rIns="91427" bIns="45713">
              <a:spAutoFit/>
            </a:bodyPr>
            <a:lstStyle>
              <a:lvl1pPr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CC0000"/>
                </a:buClr>
                <a:buSzPct val="150000"/>
              </a:pPr>
              <a:r>
                <a:rPr lang="ko-KR" altLang="en-US" sz="1800" b="0">
                  <a:latin typeface="맑은 고딕" pitchFamily="50" charset="-127"/>
                  <a:ea typeface="맑은 고딕" pitchFamily="50" charset="-127"/>
                </a:rPr>
                <a:t>종속변수 확인결과 다중분류 모델 적용 필요함</a:t>
              </a:r>
              <a:r>
                <a:rPr lang="en-US" altLang="ko-KR" sz="1800" b="0">
                  <a:latin typeface="맑은 고딕" pitchFamily="50" charset="-127"/>
                  <a:ea typeface="맑은 고딕" pitchFamily="50" charset="-127"/>
                </a:rPr>
                <a:t>!</a:t>
              </a:r>
              <a:endParaRPr lang="ko-KR" altLang="en-US" sz="1800" b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272" name="Text Box 3"/>
          <p:cNvSpPr txBox="1">
            <a:spLocks noChangeArrowheads="1"/>
          </p:cNvSpPr>
          <p:nvPr/>
        </p:nvSpPr>
        <p:spPr bwMode="gray">
          <a:xfrm>
            <a:off x="4305300" y="5589588"/>
            <a:ext cx="5314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ko-KR" altLang="en-US" sz="18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lang="en-US" altLang="ko-KR" sz="1800" b="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XGBClassifier</a:t>
            </a:r>
            <a:r>
              <a:rPr lang="en-US" altLang="ko-KR" sz="18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모델이 가장 정확도가 높음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976" y="1379539"/>
            <a:ext cx="5157582" cy="3939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직사각형 1"/>
          <p:cNvSpPr>
            <a:spLocks noChangeArrowheads="1"/>
          </p:cNvSpPr>
          <p:nvPr/>
        </p:nvSpPr>
        <p:spPr bwMode="auto">
          <a:xfrm>
            <a:off x="4393214" y="4163443"/>
            <a:ext cx="5346700" cy="493935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머신러닝 모델링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gray">
          <a:xfrm>
            <a:off x="344488" y="758825"/>
            <a:ext cx="900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XGBBoost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2000" dirty="0" err="1" smtClean="0"/>
              <a:t>XGBClassifier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XGBRegressor</a:t>
            </a:r>
            <a:r>
              <a:rPr lang="en-US" altLang="ko-KR" sz="2000" dirty="0" smtClean="0"/>
              <a:t>)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모델 특징</a:t>
            </a:r>
          </a:p>
        </p:txBody>
      </p:sp>
      <p:pic>
        <p:nvPicPr>
          <p:cNvPr id="1229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712550" y="1185864"/>
            <a:ext cx="6958375" cy="5248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DCEE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gray">
          <a:xfrm>
            <a:off x="32953" y="6551722"/>
            <a:ext cx="7761390" cy="24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en-US" altLang="ko-KR" sz="10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자료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출처 </a:t>
            </a:r>
            <a:r>
              <a:rPr lang="en-US" altLang="ko-KR" sz="1000" b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https</a:t>
            </a:r>
            <a:r>
              <a:rPr lang="en-US" altLang="ko-KR" sz="1000" b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://injo.tistory.com/44</a:t>
            </a:r>
            <a:endParaRPr lang="ko-KR" altLang="en-US" sz="1000" b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머신러닝 모델링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gray">
          <a:xfrm>
            <a:off x="344488" y="758825"/>
            <a:ext cx="900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XGBClassifier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모델 최적화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0" y="1192330"/>
            <a:ext cx="4228443" cy="485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직사각형 13"/>
          <p:cNvSpPr>
            <a:spLocks noChangeArrowheads="1"/>
          </p:cNvSpPr>
          <p:nvPr/>
        </p:nvSpPr>
        <p:spPr bwMode="auto">
          <a:xfrm>
            <a:off x="1712551" y="5533766"/>
            <a:ext cx="1872260" cy="2159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  <p:sp>
        <p:nvSpPr>
          <p:cNvPr id="13323" name="오른쪽 화살표 2"/>
          <p:cNvSpPr>
            <a:spLocks noChangeArrowheads="1"/>
          </p:cNvSpPr>
          <p:nvPr/>
        </p:nvSpPr>
        <p:spPr bwMode="auto">
          <a:xfrm>
            <a:off x="4120402" y="3152489"/>
            <a:ext cx="647388" cy="359347"/>
          </a:xfrm>
          <a:prstGeom prst="rightArrow">
            <a:avLst>
              <a:gd name="adj1" fmla="val 50000"/>
              <a:gd name="adj2" fmla="val 50088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382" y="828946"/>
            <a:ext cx="4857268" cy="5588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직사각형 10"/>
          <p:cNvSpPr>
            <a:spLocks noChangeArrowheads="1"/>
          </p:cNvSpPr>
          <p:nvPr/>
        </p:nvSpPr>
        <p:spPr bwMode="auto">
          <a:xfrm>
            <a:off x="5939047" y="3945879"/>
            <a:ext cx="1727200" cy="10795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  <p:sp>
        <p:nvSpPr>
          <p:cNvPr id="13320" name="직사각형 11"/>
          <p:cNvSpPr>
            <a:spLocks noChangeArrowheads="1"/>
          </p:cNvSpPr>
          <p:nvPr/>
        </p:nvSpPr>
        <p:spPr bwMode="auto">
          <a:xfrm>
            <a:off x="5925746" y="2235650"/>
            <a:ext cx="1728788" cy="10795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  <p:sp>
        <p:nvSpPr>
          <p:cNvPr id="13321" name="직사각형 12"/>
          <p:cNvSpPr>
            <a:spLocks noChangeArrowheads="1"/>
          </p:cNvSpPr>
          <p:nvPr/>
        </p:nvSpPr>
        <p:spPr bwMode="auto">
          <a:xfrm>
            <a:off x="5929522" y="3088714"/>
            <a:ext cx="1728788" cy="10795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  <p:sp>
        <p:nvSpPr>
          <p:cNvPr id="12" name="직사각형 10"/>
          <p:cNvSpPr>
            <a:spLocks noChangeArrowheads="1"/>
          </p:cNvSpPr>
          <p:nvPr/>
        </p:nvSpPr>
        <p:spPr bwMode="auto">
          <a:xfrm>
            <a:off x="4845906" y="5908160"/>
            <a:ext cx="2520350" cy="17205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dirty="0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3000" b="1" dirty="0" err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머신러닝</a:t>
            </a:r>
            <a:r>
              <a:rPr lang="ko-KR" altLang="en-US" sz="3000" b="1" dirty="0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모델링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gray">
          <a:xfrm>
            <a:off x="344488" y="758825"/>
            <a:ext cx="900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XGBClassifier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모델로 예측분석</a:t>
            </a: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8330" y="1838033"/>
            <a:ext cx="5528219" cy="324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DCEE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오른쪽 화살표 2"/>
          <p:cNvSpPr>
            <a:spLocks noChangeArrowheads="1"/>
          </p:cNvSpPr>
          <p:nvPr/>
        </p:nvSpPr>
        <p:spPr bwMode="auto">
          <a:xfrm>
            <a:off x="5529080" y="2780910"/>
            <a:ext cx="647388" cy="359347"/>
          </a:xfrm>
          <a:prstGeom prst="rightArrow">
            <a:avLst>
              <a:gd name="adj1" fmla="val 50000"/>
              <a:gd name="adj2" fmla="val 50088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661" y="1519813"/>
            <a:ext cx="1107154" cy="489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gray">
          <a:xfrm>
            <a:off x="6420616" y="1075610"/>
            <a:ext cx="3456479" cy="27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en-US" altLang="ko-KR" sz="120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## </a:t>
            </a:r>
            <a:r>
              <a:rPr lang="en-US" altLang="ko-KR" sz="12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2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2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Q1 </a:t>
            </a:r>
            <a:r>
              <a:rPr lang="ko-KR" altLang="en-US" sz="1200" dirty="0" err="1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예측값</a:t>
            </a:r>
            <a:r>
              <a:rPr lang="ko-KR" altLang="en-US" sz="12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 결합해서 데이터 생성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dirty="0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3000" b="1" dirty="0" err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보팅</a:t>
            </a:r>
            <a:r>
              <a:rPr lang="en-US" altLang="ko-KR" sz="3000" b="1" dirty="0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3000" b="1" dirty="0" err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스태킹</a:t>
            </a:r>
            <a:r>
              <a:rPr lang="ko-KR" altLang="en-US" sz="3000" b="1" dirty="0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적용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344488" y="758825"/>
            <a:ext cx="3816401" cy="40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보팅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gray">
          <a:xfrm>
            <a:off x="362739" y="4764425"/>
            <a:ext cx="3816401" cy="40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스태킹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506" y="746355"/>
            <a:ext cx="5534044" cy="4018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10"/>
          <p:cNvSpPr>
            <a:spLocks noChangeArrowheads="1"/>
          </p:cNvSpPr>
          <p:nvPr/>
        </p:nvSpPr>
        <p:spPr bwMode="auto">
          <a:xfrm>
            <a:off x="2123178" y="4229348"/>
            <a:ext cx="2055962" cy="17205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479" y="4797190"/>
            <a:ext cx="6425996" cy="18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>
            <a:spLocks noChangeArrowheads="1"/>
          </p:cNvSpPr>
          <p:nvPr/>
        </p:nvSpPr>
        <p:spPr bwMode="auto">
          <a:xfrm>
            <a:off x="2136372" y="6425390"/>
            <a:ext cx="2055962" cy="17205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828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예측결과 검증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gray">
          <a:xfrm>
            <a:off x="344488" y="758825"/>
            <a:ext cx="900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검증시도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1 : Orange </a:t>
            </a:r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프로그램과 결과비교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4047" y="1424932"/>
            <a:ext cx="3515068" cy="253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DCEED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오른쪽 화살표 2"/>
          <p:cNvSpPr>
            <a:spLocks noChangeArrowheads="1"/>
          </p:cNvSpPr>
          <p:nvPr/>
        </p:nvSpPr>
        <p:spPr bwMode="auto">
          <a:xfrm>
            <a:off x="3296770" y="3429000"/>
            <a:ext cx="647388" cy="359347"/>
          </a:xfrm>
          <a:prstGeom prst="rightArrow">
            <a:avLst>
              <a:gd name="adj1" fmla="val 50000"/>
              <a:gd name="adj2" fmla="val 50088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gray">
          <a:xfrm>
            <a:off x="3959631" y="5387079"/>
            <a:ext cx="5813269" cy="64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/>
            <a:r>
              <a:rPr lang="ko-KR" altLang="en-US" sz="18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오렌지</a:t>
            </a: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프로그램으로 예측한 데이터 값이</a:t>
            </a:r>
            <a:endParaRPr lang="en-US" altLang="ko-KR" sz="1800" b="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8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서로 어느 정도 동일한지 확인함</a:t>
            </a:r>
            <a:endParaRPr lang="en-US" altLang="ko-KR" sz="1800" b="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3963472"/>
            <a:ext cx="3689872" cy="25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1"/>
          <p:cNvSpPr>
            <a:spLocks noChangeArrowheads="1"/>
          </p:cNvSpPr>
          <p:nvPr/>
        </p:nvSpPr>
        <p:spPr bwMode="auto">
          <a:xfrm>
            <a:off x="266466" y="5589300"/>
            <a:ext cx="3616965" cy="444095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870" y="1424932"/>
            <a:ext cx="5717773" cy="3516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"/>
          <p:cNvSpPr>
            <a:spLocks noChangeArrowheads="1"/>
          </p:cNvSpPr>
          <p:nvPr/>
        </p:nvSpPr>
        <p:spPr bwMode="auto">
          <a:xfrm>
            <a:off x="8102974" y="1827809"/>
            <a:ext cx="1584220" cy="166602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  <p:sp>
        <p:nvSpPr>
          <p:cNvPr id="14" name="직사각형 1"/>
          <p:cNvSpPr>
            <a:spLocks noChangeArrowheads="1"/>
          </p:cNvSpPr>
          <p:nvPr/>
        </p:nvSpPr>
        <p:spPr bwMode="auto">
          <a:xfrm>
            <a:off x="8102974" y="2625459"/>
            <a:ext cx="1584220" cy="166602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예측결과 검증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gray">
          <a:xfrm>
            <a:off x="344488" y="758825"/>
            <a:ext cx="9001125" cy="40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검증시도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 :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19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대 대선 개표결과와 여론조사결과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무응답보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포함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비교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9" y="1700760"/>
            <a:ext cx="8468907" cy="392484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결론 및 제언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gray">
          <a:xfrm>
            <a:off x="344489" y="1077698"/>
            <a:ext cx="4104442" cy="532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본 연구에서는 선거여론조사에서 지지후보의 득표율 예측정확도를 개선하기 위해서 무응답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없다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무응답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층을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머신러닝으로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예측을 시도해보았다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예측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무응답보정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한 결과를 개표결과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기존 여론조사와 비교해보니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전체적으로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후보별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득표율이 높아지는 것을 볼 수 있었다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하지만 기존에 득표율이 낮은 후보에서는 과잉 보정되는 경향을 보였다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이점은 다른 사례를 통해서 추가검증이 필요해 보인다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460" y="1844780"/>
            <a:ext cx="5290194" cy="3312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ko-KR" sz="3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Contents</a:t>
            </a:r>
            <a:endParaRPr lang="ko-KR" altLang="en-US" sz="3000" b="1" smtClean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gray">
          <a:xfrm>
            <a:off x="375383" y="908650"/>
            <a:ext cx="8569062" cy="575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3200" dirty="0">
                <a:latin typeface="굴림체" pitchFamily="49" charset="-127"/>
                <a:ea typeface="굴림체" pitchFamily="49" charset="-127"/>
              </a:rPr>
              <a:t> 1. </a:t>
            </a:r>
            <a:r>
              <a:rPr lang="ko-KR" altLang="en-US" sz="3200" dirty="0">
                <a:latin typeface="굴림체" pitchFamily="49" charset="-127"/>
                <a:ea typeface="굴림체" pitchFamily="49" charset="-127"/>
              </a:rPr>
              <a:t>프로젝트 </a:t>
            </a:r>
            <a:r>
              <a:rPr lang="ko-KR" altLang="en-US" sz="3200" dirty="0" smtClean="0">
                <a:latin typeface="굴림체" pitchFamily="49" charset="-127"/>
                <a:ea typeface="굴림체" pitchFamily="49" charset="-127"/>
              </a:rPr>
              <a:t>소개</a:t>
            </a:r>
            <a:endParaRPr lang="en-US" altLang="ko-KR" sz="3200" dirty="0" smtClean="0">
              <a:latin typeface="굴림체" pitchFamily="49" charset="-127"/>
              <a:ea typeface="굴림체" pitchFamily="49" charset="-127"/>
            </a:endParaRP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32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3200" dirty="0" smtClean="0"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3200" dirty="0" smtClean="0">
                <a:latin typeface="굴림체" pitchFamily="49" charset="-127"/>
                <a:ea typeface="굴림체" pitchFamily="49" charset="-127"/>
              </a:rPr>
              <a:t>분석프로그램</a:t>
            </a:r>
            <a:endParaRPr lang="en-US" altLang="ko-KR" sz="3200" dirty="0">
              <a:latin typeface="굴림체" pitchFamily="49" charset="-127"/>
              <a:ea typeface="굴림체" pitchFamily="49" charset="-127"/>
            </a:endParaRP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32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3200" dirty="0" smtClean="0"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3200" dirty="0">
                <a:latin typeface="굴림체" pitchFamily="49" charset="-127"/>
                <a:ea typeface="굴림체" pitchFamily="49" charset="-127"/>
              </a:rPr>
              <a:t>데이터 설명</a:t>
            </a:r>
            <a:endParaRPr lang="en-US" altLang="ko-KR" sz="3200" dirty="0">
              <a:latin typeface="굴림체" pitchFamily="49" charset="-127"/>
              <a:ea typeface="굴림체" pitchFamily="49" charset="-127"/>
            </a:endParaRP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32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3200" dirty="0" smtClean="0"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3200" dirty="0">
                <a:latin typeface="굴림체" pitchFamily="49" charset="-127"/>
                <a:ea typeface="굴림체" pitchFamily="49" charset="-127"/>
              </a:rPr>
              <a:t>데이터 확인 및 전처리</a:t>
            </a:r>
            <a:endParaRPr lang="en-US" altLang="ko-KR" sz="3200" dirty="0">
              <a:latin typeface="굴림체" pitchFamily="49" charset="-127"/>
              <a:ea typeface="굴림체" pitchFamily="49" charset="-127"/>
            </a:endParaRP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32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3200" dirty="0" smtClean="0"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3200" dirty="0" err="1">
                <a:latin typeface="굴림체" pitchFamily="49" charset="-127"/>
                <a:ea typeface="굴림체" pitchFamily="49" charset="-127"/>
              </a:rPr>
              <a:t>머신러닝</a:t>
            </a:r>
            <a:r>
              <a:rPr lang="ko-KR" altLang="en-US" sz="32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3200" dirty="0" smtClean="0">
                <a:latin typeface="굴림체" pitchFamily="49" charset="-127"/>
                <a:ea typeface="굴림체" pitchFamily="49" charset="-127"/>
              </a:rPr>
              <a:t>모델링</a:t>
            </a:r>
            <a:endParaRPr lang="en-US" altLang="ko-KR" sz="3200" dirty="0" smtClean="0">
              <a:latin typeface="굴림체" pitchFamily="49" charset="-127"/>
              <a:ea typeface="굴림체" pitchFamily="49" charset="-127"/>
            </a:endParaRP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32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3200" dirty="0" smtClean="0">
                <a:latin typeface="굴림체" pitchFamily="49" charset="-127"/>
                <a:ea typeface="굴림체" pitchFamily="49" charset="-127"/>
              </a:rPr>
              <a:t>6. </a:t>
            </a:r>
            <a:r>
              <a:rPr lang="ko-KR" altLang="en-US" sz="3200" dirty="0" err="1" smtClean="0">
                <a:latin typeface="굴림체" pitchFamily="49" charset="-127"/>
                <a:ea typeface="굴림체" pitchFamily="49" charset="-127"/>
              </a:rPr>
              <a:t>보팅</a:t>
            </a:r>
            <a:r>
              <a:rPr lang="en-US" altLang="ko-KR" sz="3200" dirty="0" smtClean="0"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3200" dirty="0" err="1" smtClean="0">
                <a:latin typeface="굴림체" pitchFamily="49" charset="-127"/>
                <a:ea typeface="굴림체" pitchFamily="49" charset="-127"/>
              </a:rPr>
              <a:t>스태킹</a:t>
            </a:r>
            <a:r>
              <a:rPr lang="ko-KR" altLang="en-US" sz="3200" dirty="0" smtClean="0">
                <a:latin typeface="굴림체" pitchFamily="49" charset="-127"/>
                <a:ea typeface="굴림체" pitchFamily="49" charset="-127"/>
              </a:rPr>
              <a:t> 적용</a:t>
            </a:r>
            <a:endParaRPr lang="en-US" altLang="ko-KR" sz="3200" dirty="0">
              <a:latin typeface="굴림체" pitchFamily="49" charset="-127"/>
              <a:ea typeface="굴림체" pitchFamily="49" charset="-127"/>
            </a:endParaRP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32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3200" dirty="0" smtClean="0">
                <a:latin typeface="굴림체" pitchFamily="49" charset="-127"/>
                <a:ea typeface="굴림체" pitchFamily="49" charset="-127"/>
              </a:rPr>
              <a:t>7. </a:t>
            </a:r>
            <a:r>
              <a:rPr lang="ko-KR" altLang="en-US" sz="3200" dirty="0" smtClean="0">
                <a:latin typeface="굴림체" pitchFamily="49" charset="-127"/>
                <a:ea typeface="굴림체" pitchFamily="49" charset="-127"/>
              </a:rPr>
              <a:t>예측결</a:t>
            </a:r>
            <a:r>
              <a:rPr lang="ko-KR" altLang="en-US" sz="3200" dirty="0">
                <a:latin typeface="굴림체" pitchFamily="49" charset="-127"/>
                <a:ea typeface="굴림체" pitchFamily="49" charset="-127"/>
              </a:rPr>
              <a:t>과</a:t>
            </a:r>
            <a:r>
              <a:rPr lang="ko-KR" altLang="en-US" sz="3200" dirty="0" smtClean="0">
                <a:latin typeface="굴림체" pitchFamily="49" charset="-127"/>
                <a:ea typeface="굴림체" pitchFamily="49" charset="-127"/>
              </a:rPr>
              <a:t> 검증</a:t>
            </a:r>
            <a:endParaRPr lang="en-US" altLang="ko-KR" sz="3200" dirty="0">
              <a:latin typeface="굴림체" pitchFamily="49" charset="-127"/>
              <a:ea typeface="굴림체" pitchFamily="49" charset="-127"/>
            </a:endParaRP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32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3200" dirty="0" smtClean="0">
                <a:latin typeface="굴림체" pitchFamily="49" charset="-127"/>
                <a:ea typeface="굴림체" pitchFamily="49" charset="-127"/>
              </a:rPr>
              <a:t>8. </a:t>
            </a:r>
            <a:r>
              <a:rPr lang="ko-KR" altLang="en-US" sz="3200" dirty="0">
                <a:latin typeface="굴림체" pitchFamily="49" charset="-127"/>
                <a:ea typeface="굴림체" pitchFamily="49" charset="-127"/>
              </a:rPr>
              <a:t>결론 및 제언</a:t>
            </a:r>
            <a:endParaRPr lang="en-US" altLang="ko-KR" sz="3200" dirty="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grpSp>
          <p:nvGrpSpPr>
            <p:cNvPr id="5" name="그룹 4"/>
            <p:cNvGrpSpPr/>
            <p:nvPr/>
          </p:nvGrpSpPr>
          <p:grpSpPr>
            <a:xfrm>
              <a:off x="0" y="0"/>
              <a:ext cx="9906000" cy="6858000"/>
              <a:chOff x="0" y="0"/>
              <a:chExt cx="9906000" cy="6858000"/>
            </a:xfrm>
          </p:grpSpPr>
          <p:pic>
            <p:nvPicPr>
              <p:cNvPr id="9222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906000" cy="685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24" name="Picture 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7805" y="1154178"/>
                <a:ext cx="7561725" cy="37870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225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580" y="1828304"/>
              <a:ext cx="5838825" cy="292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283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프로젝트 소개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gray">
          <a:xfrm>
            <a:off x="200340" y="1196690"/>
            <a:ext cx="4896551" cy="4462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정당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언론기관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조사기관 등 여론조사 관련 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기관에서는 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여론조사의 결과 및 선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거예측의 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정확성 제고를 위해 지속적으로 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노력하고 있다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유권자들의 선택을 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돕기 위해서 또는 정당이나 후보의 적절한 선거전략 수립을 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위해서 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여론조사를 통한 객관적이고 신뢰성 있는 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정보는 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매우 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중요하다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이번 연구에서는 </a:t>
            </a:r>
            <a:r>
              <a:rPr lang="ko-KR" altLang="en-US" sz="18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머신러닝을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활용해서 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지지후보가 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없다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무응답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응답한 </a:t>
            </a:r>
            <a:r>
              <a:rPr lang="ko-KR" altLang="en-US" sz="18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무응답층을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분류함으로써 득표율 예측의 정확도를 높이는 데 기여할 수 있는지를 살펴보고자 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00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222" y="1225378"/>
            <a:ext cx="4589539" cy="4330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분석 프로그램</a:t>
            </a:r>
          </a:p>
        </p:txBody>
      </p:sp>
      <p:pic>
        <p:nvPicPr>
          <p:cNvPr id="512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25" y="1557338"/>
            <a:ext cx="4197350" cy="4103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31825" y="1557338"/>
            <a:ext cx="4191000" cy="4111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DCEED"/>
                </a:solidFill>
              </a14:hiddenFill>
            </a:ext>
          </a:extLst>
        </p:spPr>
      </p:pic>
      <p:sp>
        <p:nvSpPr>
          <p:cNvPr id="5125" name="Text Box 3"/>
          <p:cNvSpPr txBox="1">
            <a:spLocks noChangeArrowheads="1"/>
          </p:cNvSpPr>
          <p:nvPr/>
        </p:nvSpPr>
        <p:spPr bwMode="gray">
          <a:xfrm>
            <a:off x="344488" y="758825"/>
            <a:ext cx="900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 Python, Orange </a:t>
            </a:r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프로그램으로 머신러닝 적용</a:t>
            </a:r>
            <a:endParaRPr lang="en-US" altLang="ko-KR" sz="2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데이터 설명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gray">
          <a:xfrm>
            <a:off x="344488" y="758825"/>
            <a:ext cx="9001125" cy="64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19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대 대통령선거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2~3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일전에 시행된 전화여론조사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(3000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회사 내부 데이터라서 외부공유 제한됨</a:t>
            </a:r>
            <a:r>
              <a:rPr lang="en-US" altLang="ko-KR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연구목적 사용</a:t>
            </a:r>
            <a:r>
              <a:rPr lang="en-US" altLang="ko-KR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50" y="1469812"/>
            <a:ext cx="5612200" cy="533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데이터 확인 및 전처리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gray">
          <a:xfrm>
            <a:off x="344488" y="758825"/>
            <a:ext cx="900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데이터 확인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47" y="1556740"/>
            <a:ext cx="4271604" cy="403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"/>
          <p:cNvSpPr>
            <a:spLocks noChangeArrowheads="1"/>
          </p:cNvSpPr>
          <p:nvPr/>
        </p:nvSpPr>
        <p:spPr bwMode="auto">
          <a:xfrm>
            <a:off x="352726" y="3476296"/>
            <a:ext cx="2223944" cy="36005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gray">
          <a:xfrm>
            <a:off x="3711147" y="4919893"/>
            <a:ext cx="5472760" cy="1338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- Q2, Q3 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변수에 </a:t>
            </a:r>
            <a:r>
              <a:rPr lang="ko-KR" altLang="en-US" sz="1800" b="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결측치가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있는데</a:t>
            </a: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Q1(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종속변수</a:t>
            </a: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지지후보 </a:t>
            </a: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없음</a:t>
            </a: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무응답</a:t>
            </a: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” </a:t>
            </a:r>
            <a:r>
              <a:rPr lang="ko-KR" altLang="en-US" sz="1800" b="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사례수에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해당함</a:t>
            </a:r>
            <a:endParaRPr lang="en-US" altLang="ko-KR" sz="1800" b="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독립변수에서 </a:t>
            </a: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Q2, Q3 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삭제 필요함</a:t>
            </a: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(train </a:t>
            </a:r>
            <a:r>
              <a:rPr lang="ko-KR" altLang="en-US" sz="1800" b="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데이터셋</a:t>
            </a: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test </a:t>
            </a:r>
            <a:r>
              <a:rPr lang="ko-KR" altLang="en-US" sz="1800" b="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데이터셋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동일조건 맞추기 위해서</a:t>
            </a: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b="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오른쪽 화살표 2"/>
          <p:cNvSpPr>
            <a:spLocks noChangeArrowheads="1"/>
          </p:cNvSpPr>
          <p:nvPr/>
        </p:nvSpPr>
        <p:spPr bwMode="auto">
          <a:xfrm>
            <a:off x="2864710" y="3477129"/>
            <a:ext cx="648181" cy="359217"/>
          </a:xfrm>
          <a:prstGeom prst="rightArrow">
            <a:avLst>
              <a:gd name="adj1" fmla="val 50000"/>
              <a:gd name="adj2" fmla="val 50088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951517" y="1307250"/>
            <a:ext cx="5106052" cy="3298589"/>
            <a:chOff x="4333387" y="2522424"/>
            <a:chExt cx="5106052" cy="3298589"/>
          </a:xfrm>
        </p:grpSpPr>
        <p:grpSp>
          <p:nvGrpSpPr>
            <p:cNvPr id="2" name="그룹 1"/>
            <p:cNvGrpSpPr/>
            <p:nvPr/>
          </p:nvGrpSpPr>
          <p:grpSpPr>
            <a:xfrm>
              <a:off x="4373474" y="2522424"/>
              <a:ext cx="5065965" cy="3298589"/>
              <a:chOff x="4373474" y="2522424"/>
              <a:chExt cx="5065965" cy="3298589"/>
            </a:xfrm>
          </p:grpSpPr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8930" y="2996940"/>
                <a:ext cx="4232755" cy="28240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Text Box 3"/>
              <p:cNvSpPr txBox="1">
                <a:spLocks noChangeArrowheads="1"/>
              </p:cNvSpPr>
              <p:nvPr/>
            </p:nvSpPr>
            <p:spPr bwMode="gray">
              <a:xfrm>
                <a:off x="4373474" y="2522424"/>
                <a:ext cx="5065965" cy="307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27" tIns="45713" rIns="91427" bIns="45713">
                <a:spAutoFit/>
              </a:bodyPr>
              <a:lstStyle>
                <a:lvl1pPr eaLnBrk="0" hangingPunct="0"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 eaLnBrk="0" hangingPunct="0"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 eaLnBrk="0" hangingPunct="0"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 eaLnBrk="0" hangingPunct="0"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eaLnBrk="0" hangingPunct="0"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Clr>
                    <a:srgbClr val="CC0000"/>
                  </a:buClr>
                  <a:buSzPct val="150000"/>
                </a:pPr>
                <a:r>
                  <a:rPr lang="en-US" altLang="ko-KR" sz="1400" dirty="0" smtClean="0">
                    <a:latin typeface="맑은 고딕" pitchFamily="50" charset="-127"/>
                    <a:ea typeface="맑은 고딕" pitchFamily="50" charset="-127"/>
                  </a:rPr>
                  <a:t>&lt;</a:t>
                </a:r>
                <a:r>
                  <a:rPr lang="ko-KR" altLang="en-US" sz="1400" dirty="0" smtClean="0">
                    <a:latin typeface="맑은 고딕" pitchFamily="50" charset="-127"/>
                    <a:ea typeface="맑은 고딕" pitchFamily="50" charset="-127"/>
                  </a:rPr>
                  <a:t>지지후보 응답데이터</a:t>
                </a:r>
                <a:r>
                  <a:rPr lang="en-US" altLang="ko-KR" sz="1400" dirty="0" smtClean="0">
                    <a:latin typeface="맑은 고딕" pitchFamily="50" charset="-127"/>
                    <a:ea typeface="맑은 고딕" pitchFamily="50" charset="-127"/>
                  </a:rPr>
                  <a:t>&gt;   &lt;</a:t>
                </a:r>
                <a:r>
                  <a:rPr lang="ko-KR" altLang="en-US" sz="1400" dirty="0" smtClean="0">
                    <a:latin typeface="맑은 고딕" pitchFamily="50" charset="-127"/>
                    <a:ea typeface="맑은 고딕" pitchFamily="50" charset="-127"/>
                  </a:rPr>
                  <a:t>지지후보 없음</a:t>
                </a:r>
                <a:r>
                  <a:rPr lang="en-US" altLang="ko-KR" sz="1400" dirty="0" smtClean="0">
                    <a:latin typeface="맑은 고딕" pitchFamily="50" charset="-127"/>
                    <a:ea typeface="맑은 고딕" pitchFamily="50" charset="-127"/>
                  </a:rPr>
                  <a:t>/</a:t>
                </a:r>
                <a:r>
                  <a:rPr lang="ko-KR" altLang="en-US" sz="1400" dirty="0" smtClean="0">
                    <a:latin typeface="맑은 고딕" pitchFamily="50" charset="-127"/>
                    <a:ea typeface="맑은 고딕" pitchFamily="50" charset="-127"/>
                  </a:rPr>
                  <a:t>무응답데이터</a:t>
                </a:r>
                <a:r>
                  <a:rPr lang="en-US" altLang="ko-KR" sz="1400" dirty="0" smtClean="0"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1" name="직사각형 1"/>
            <p:cNvSpPr>
              <a:spLocks noChangeArrowheads="1"/>
            </p:cNvSpPr>
            <p:nvPr/>
          </p:nvSpPr>
          <p:spPr bwMode="auto">
            <a:xfrm>
              <a:off x="4333387" y="4390439"/>
              <a:ext cx="4633565" cy="238017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7" tIns="45713" rIns="91427" bIns="45713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데이터 확인 및 전처리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gray">
          <a:xfrm>
            <a:off x="5673099" y="4122182"/>
            <a:ext cx="4077933" cy="92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ko-KR" altLang="en-US" sz="18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=&gt;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지지 </a:t>
            </a:r>
            <a:r>
              <a:rPr lang="ko-KR" altLang="en-US" sz="1800" b="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후보별로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독립변수 확인결과 상대적으로 아래내용에서 높은 응답을 확인할 수 있었음</a:t>
            </a:r>
            <a:endParaRPr lang="ko-KR" altLang="en-US" sz="1800" b="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344488" y="758825"/>
            <a:ext cx="900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데이터 확인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03616" y="1158875"/>
            <a:ext cx="5351322" cy="5601407"/>
            <a:chOff x="103616" y="1158875"/>
            <a:chExt cx="5351322" cy="560140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16" y="1158875"/>
              <a:ext cx="4928381" cy="5601407"/>
            </a:xfrm>
            <a:prstGeom prst="rect">
              <a:avLst/>
            </a:prstGeom>
          </p:spPr>
        </p:pic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371" y="1175350"/>
              <a:ext cx="865567" cy="901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292" y="2566722"/>
              <a:ext cx="733724" cy="79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729" y="3951159"/>
              <a:ext cx="562932" cy="607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4295" y="5340028"/>
              <a:ext cx="796548" cy="988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158" y="2303357"/>
            <a:ext cx="4503842" cy="1462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데이터 확인 및 전처리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gray">
          <a:xfrm>
            <a:off x="776418" y="6021360"/>
            <a:ext cx="8019965" cy="36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ko-KR" altLang="en-US" sz="18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=&gt;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종속변수 </a:t>
            </a: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과 상관관계가 높은 것은 </a:t>
            </a: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Q2, Q4, SEG 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변수임</a:t>
            </a:r>
            <a:endParaRPr lang="ko-KR" altLang="en-US" sz="1800" b="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344488" y="758825"/>
            <a:ext cx="900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데이터 확인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86905" y="1268700"/>
            <a:ext cx="8409480" cy="463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DCEED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 bwMode="auto">
          <a:xfrm>
            <a:off x="2874726" y="2891978"/>
            <a:ext cx="288040" cy="168734"/>
          </a:xfrm>
          <a:prstGeom prst="rect">
            <a:avLst/>
          </a:prstGeom>
          <a:noFill/>
          <a:ln w="222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7" tIns="45713" rIns="91427" bIns="4571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884742" y="3332276"/>
            <a:ext cx="288040" cy="168734"/>
          </a:xfrm>
          <a:prstGeom prst="rect">
            <a:avLst/>
          </a:prstGeom>
          <a:noFill/>
          <a:ln w="222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7" tIns="45713" rIns="91427" bIns="4571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886730" y="5500814"/>
            <a:ext cx="288040" cy="168734"/>
          </a:xfrm>
          <a:prstGeom prst="rect">
            <a:avLst/>
          </a:prstGeom>
          <a:noFill/>
          <a:ln w="222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7" tIns="45713" rIns="91427" bIns="4571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841774" y="1216542"/>
            <a:ext cx="366510" cy="474378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7" tIns="45713" rIns="91427" bIns="4571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77439" y="2883740"/>
            <a:ext cx="7565681" cy="44029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7" tIns="45713" rIns="91427" bIns="4571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455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데이터 확인 및 전처리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gray">
          <a:xfrm>
            <a:off x="344488" y="758825"/>
            <a:ext cx="900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데이터 전처리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변수값 수정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오른쪽 화살표 2"/>
          <p:cNvSpPr>
            <a:spLocks noChangeArrowheads="1"/>
          </p:cNvSpPr>
          <p:nvPr/>
        </p:nvSpPr>
        <p:spPr bwMode="auto">
          <a:xfrm>
            <a:off x="4664960" y="2781743"/>
            <a:ext cx="648181" cy="359217"/>
          </a:xfrm>
          <a:prstGeom prst="rightArrow">
            <a:avLst>
              <a:gd name="adj1" fmla="val 50000"/>
              <a:gd name="adj2" fmla="val 50088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gray">
          <a:xfrm>
            <a:off x="4845050" y="5805330"/>
            <a:ext cx="5060950" cy="7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=&gt; DQ4 99</a:t>
            </a:r>
            <a:r>
              <a:rPr lang="en-US" altLang="ko-KR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 '</a:t>
            </a:r>
            <a:r>
              <a:rPr lang="ko-KR" altLang="en-US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모르겠다</a:t>
            </a:r>
            <a:r>
              <a:rPr lang="en-US" altLang="ko-KR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' </a:t>
            </a:r>
            <a:r>
              <a:rPr lang="ko-KR" altLang="en-US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값이 </a:t>
            </a:r>
            <a:r>
              <a:rPr lang="en-US" altLang="ko-KR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 있는데</a:t>
            </a:r>
            <a:r>
              <a:rPr lang="en-US" altLang="ko-KR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ko-KR" altLang="en-US" sz="16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사례수도</a:t>
            </a:r>
            <a:endParaRPr lang="en-US" altLang="ko-KR" sz="1600" b="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ko-KR" altLang="en-US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ko-KR" altLang="en-US" sz="16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적고</a:t>
            </a:r>
            <a:r>
              <a:rPr lang="ko-KR" altLang="en-US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 '</a:t>
            </a:r>
            <a:r>
              <a:rPr lang="ko-KR" altLang="en-US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기타</a:t>
            </a:r>
            <a:r>
              <a:rPr lang="en-US" altLang="ko-KR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 있어서 </a:t>
            </a:r>
            <a:r>
              <a:rPr lang="en-US" altLang="ko-KR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99</a:t>
            </a:r>
            <a:r>
              <a:rPr lang="ko-KR" altLang="en-US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값을 </a:t>
            </a:r>
            <a:r>
              <a:rPr lang="en-US" altLang="ko-KR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으로 </a:t>
            </a:r>
            <a:r>
              <a:rPr lang="ko-KR" altLang="en-US" sz="16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수정함</a:t>
            </a:r>
            <a:endParaRPr lang="ko-KR" altLang="en-US" sz="1800" b="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gray">
          <a:xfrm>
            <a:off x="430160" y="6013110"/>
            <a:ext cx="445083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ko-KR" altLang="en-US" sz="18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lang="ko-KR" altLang="en-US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독립변수 일부 변수들 </a:t>
            </a:r>
            <a:r>
              <a:rPr lang="ko-KR" altLang="en-US" sz="1600" b="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극단치</a:t>
            </a:r>
            <a:r>
              <a:rPr lang="ko-KR" altLang="en-US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확인됨</a:t>
            </a:r>
          </a:p>
        </p:txBody>
      </p:sp>
      <p:grpSp>
        <p:nvGrpSpPr>
          <p:cNvPr id="17" name="그룹 5"/>
          <p:cNvGrpSpPr>
            <a:grpSpLocks/>
          </p:cNvGrpSpPr>
          <p:nvPr/>
        </p:nvGrpSpPr>
        <p:grpSpPr bwMode="auto">
          <a:xfrm>
            <a:off x="314325" y="1224479"/>
            <a:ext cx="4530725" cy="4472305"/>
            <a:chOff x="314326" y="1481218"/>
            <a:chExt cx="5070734" cy="4730001"/>
          </a:xfrm>
        </p:grpSpPr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14326" y="1481218"/>
              <a:ext cx="5070734" cy="47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DCEED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직사각형 2"/>
            <p:cNvSpPr>
              <a:spLocks noChangeArrowheads="1"/>
            </p:cNvSpPr>
            <p:nvPr/>
          </p:nvSpPr>
          <p:spPr bwMode="auto">
            <a:xfrm>
              <a:off x="2809176" y="5877340"/>
              <a:ext cx="216030" cy="329916"/>
            </a:xfrm>
            <a:prstGeom prst="rect">
              <a:avLst/>
            </a:prstGeom>
            <a:noFill/>
            <a:ln w="158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7" tIns="45713" rIns="91427" bIns="45713" anchor="ctr"/>
            <a:lstStyle/>
            <a:p>
              <a:endParaRPr lang="ko-KR" altLang="en-US"/>
            </a:p>
          </p:txBody>
        </p:sp>
        <p:sp>
          <p:nvSpPr>
            <p:cNvPr id="20" name="직사각형 10"/>
            <p:cNvSpPr>
              <a:spLocks noChangeArrowheads="1"/>
            </p:cNvSpPr>
            <p:nvPr/>
          </p:nvSpPr>
          <p:spPr bwMode="auto">
            <a:xfrm>
              <a:off x="3399105" y="5881303"/>
              <a:ext cx="216030" cy="329916"/>
            </a:xfrm>
            <a:prstGeom prst="rect">
              <a:avLst/>
            </a:prstGeom>
            <a:noFill/>
            <a:ln w="158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7" tIns="45713" rIns="91427" bIns="45713" anchor="ctr"/>
            <a:lstStyle/>
            <a:p>
              <a:endParaRPr lang="ko-KR" altLang="en-US"/>
            </a:p>
          </p:txBody>
        </p:sp>
        <p:sp>
          <p:nvSpPr>
            <p:cNvPr id="21" name="직사각형 11"/>
            <p:cNvSpPr>
              <a:spLocks noChangeArrowheads="1"/>
            </p:cNvSpPr>
            <p:nvPr/>
          </p:nvSpPr>
          <p:spPr bwMode="auto">
            <a:xfrm>
              <a:off x="3695878" y="5880945"/>
              <a:ext cx="216030" cy="329916"/>
            </a:xfrm>
            <a:prstGeom prst="rect">
              <a:avLst/>
            </a:prstGeom>
            <a:noFill/>
            <a:ln w="158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7" tIns="45713" rIns="91427" bIns="45713" anchor="ctr"/>
            <a:lstStyle/>
            <a:p>
              <a:endParaRPr lang="ko-KR" altLang="en-US"/>
            </a:p>
          </p:txBody>
        </p:sp>
        <p:sp>
          <p:nvSpPr>
            <p:cNvPr id="22" name="직사각형 12"/>
            <p:cNvSpPr>
              <a:spLocks noChangeArrowheads="1"/>
            </p:cNvSpPr>
            <p:nvPr/>
          </p:nvSpPr>
          <p:spPr bwMode="auto">
            <a:xfrm>
              <a:off x="4562130" y="5873065"/>
              <a:ext cx="216030" cy="329916"/>
            </a:xfrm>
            <a:prstGeom prst="rect">
              <a:avLst/>
            </a:prstGeom>
            <a:noFill/>
            <a:ln w="158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7" tIns="45713" rIns="91427" bIns="45713" anchor="ctr"/>
            <a:lstStyle/>
            <a:p>
              <a:endParaRPr lang="ko-KR" altLang="en-US"/>
            </a:p>
          </p:txBody>
        </p:sp>
        <p:sp>
          <p:nvSpPr>
            <p:cNvPr id="23" name="직사각형 13"/>
            <p:cNvSpPr>
              <a:spLocks noChangeArrowheads="1"/>
            </p:cNvSpPr>
            <p:nvPr/>
          </p:nvSpPr>
          <p:spPr bwMode="auto">
            <a:xfrm>
              <a:off x="4269678" y="5877181"/>
              <a:ext cx="216030" cy="329916"/>
            </a:xfrm>
            <a:prstGeom prst="rect">
              <a:avLst/>
            </a:prstGeom>
            <a:noFill/>
            <a:ln w="158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7" tIns="45713" rIns="91427" bIns="45713" anchor="ctr"/>
            <a:lstStyle/>
            <a:p>
              <a:endParaRPr lang="ko-KR" altLang="en-US"/>
            </a:p>
          </p:txBody>
        </p:sp>
        <p:sp>
          <p:nvSpPr>
            <p:cNvPr id="24" name="직사각형 14"/>
            <p:cNvSpPr>
              <a:spLocks noChangeArrowheads="1"/>
            </p:cNvSpPr>
            <p:nvPr/>
          </p:nvSpPr>
          <p:spPr bwMode="auto">
            <a:xfrm>
              <a:off x="1577592" y="5873218"/>
              <a:ext cx="318036" cy="329916"/>
            </a:xfrm>
            <a:prstGeom prst="rect">
              <a:avLst/>
            </a:prstGeom>
            <a:noFill/>
            <a:ln w="158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7" tIns="45713" rIns="91427" bIns="45713" anchor="ctr"/>
            <a:lstStyle/>
            <a:p>
              <a:endParaRPr lang="ko-KR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350" y="708413"/>
            <a:ext cx="3814263" cy="5162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DCEED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27" tIns="45713" rIns="91427" bIns="45713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나눔고딕" pitchFamily="50" charset="-127"/>
            <a:ea typeface="나눔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DCEED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27" tIns="45713" rIns="91427" bIns="45713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나눔고딕" pitchFamily="50" charset="-127"/>
            <a:ea typeface="나눔고딕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107490</TotalTime>
  <Words>548</Words>
  <Application>Microsoft Office PowerPoint</Application>
  <PresentationFormat>A4 용지(210x297mm)</PresentationFormat>
  <Paragraphs>80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디자인 사용자 지정</vt:lpstr>
      <vt:lpstr>PowerPoint 프레젠테이션</vt:lpstr>
      <vt:lpstr> Contents</vt:lpstr>
      <vt:lpstr> 프로젝트 소개</vt:lpstr>
      <vt:lpstr> 분석 프로그램</vt:lpstr>
      <vt:lpstr> 데이터 설명</vt:lpstr>
      <vt:lpstr> 데이터 확인 및 전처리</vt:lpstr>
      <vt:lpstr> 데이터 확인 및 전처리</vt:lpstr>
      <vt:lpstr> 데이터 확인 및 전처리</vt:lpstr>
      <vt:lpstr> 데이터 확인 및 전처리</vt:lpstr>
      <vt:lpstr> 데이터 확인 및 전처리</vt:lpstr>
      <vt:lpstr> 데이터 확인 및 전처리</vt:lpstr>
      <vt:lpstr> 머신러닝 모델링</vt:lpstr>
      <vt:lpstr> 머신러닝 모델링</vt:lpstr>
      <vt:lpstr> 머신러닝 모델링</vt:lpstr>
      <vt:lpstr> 머신러닝 모델링</vt:lpstr>
      <vt:lpstr> 보팅/스태킹 적용</vt:lpstr>
      <vt:lpstr> 예측결과 검증</vt:lpstr>
      <vt:lpstr> 예측결과 검증</vt:lpstr>
      <vt:lpstr> 결론 및 제언</vt:lpstr>
      <vt:lpstr>PowerPoint 프레젠테이션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SPSS 기본교육</dc:title>
  <dc:subject>연구팀 SPSS 기본활용</dc:subject>
  <dc:creator>김무관</dc:creator>
  <cp:lastModifiedBy>mugwan</cp:lastModifiedBy>
  <cp:revision>4293</cp:revision>
  <dcterms:created xsi:type="dcterms:W3CDTF">2004-01-14T11:24:46Z</dcterms:created>
  <dcterms:modified xsi:type="dcterms:W3CDTF">2021-08-02T05:21:21Z</dcterms:modified>
</cp:coreProperties>
</file>