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9" r:id="rId6"/>
    <p:sldId id="265" r:id="rId7"/>
    <p:sldId id="266" r:id="rId8"/>
    <p:sldId id="258" r:id="rId9"/>
    <p:sldId id="261" r:id="rId10"/>
    <p:sldId id="271" r:id="rId11"/>
    <p:sldId id="280" r:id="rId12"/>
    <p:sldId id="281" r:id="rId13"/>
    <p:sldId id="269" r:id="rId14"/>
    <p:sldId id="270" r:id="rId15"/>
    <p:sldId id="272" r:id="rId16"/>
    <p:sldId id="273" r:id="rId17"/>
    <p:sldId id="274" r:id="rId18"/>
    <p:sldId id="275" r:id="rId19"/>
    <p:sldId id="262" r:id="rId20"/>
    <p:sldId id="276" r:id="rId21"/>
    <p:sldId id="278" r:id="rId22"/>
    <p:sldId id="279" r:id="rId23"/>
    <p:sldId id="277" r:id="rId24"/>
    <p:sldId id="26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30D3F3-1F48-4187-AA14-576ECDAAD79E}">
          <p14:sldIdLst>
            <p14:sldId id="256"/>
            <p14:sldId id="267"/>
            <p14:sldId id="257"/>
            <p14:sldId id="268"/>
            <p14:sldId id="259"/>
            <p14:sldId id="265"/>
            <p14:sldId id="266"/>
            <p14:sldId id="258"/>
            <p14:sldId id="261"/>
            <p14:sldId id="271"/>
            <p14:sldId id="280"/>
            <p14:sldId id="281"/>
            <p14:sldId id="269"/>
            <p14:sldId id="270"/>
            <p14:sldId id="272"/>
            <p14:sldId id="273"/>
            <p14:sldId id="274"/>
            <p14:sldId id="275"/>
            <p14:sldId id="262"/>
            <p14:sldId id="276"/>
            <p14:sldId id="278"/>
            <p14:sldId id="279"/>
            <p14:sldId id="27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F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-50</a:t>
            </a:r>
            <a:r>
              <a:rPr lang="ko-KR" altLang="en-US" dirty="0" smtClean="0"/>
              <a:t>위 선호 </a:t>
            </a:r>
            <a:r>
              <a:rPr lang="ko-KR" altLang="en-US" dirty="0"/>
              <a:t>장르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0.06</c:v>
                </c:pt>
                <c:pt idx="1">
                  <c:v>0.27</c:v>
                </c:pt>
                <c:pt idx="2">
                  <c:v>0.15</c:v>
                </c:pt>
                <c:pt idx="3">
                  <c:v>0.09</c:v>
                </c:pt>
                <c:pt idx="4">
                  <c:v>0.4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1위-10위 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8.3299999999999999E-2</c:v>
                </c:pt>
                <c:pt idx="1">
                  <c:v>0.5</c:v>
                </c:pt>
                <c:pt idx="2">
                  <c:v>8.3299999999999999E-2</c:v>
                </c:pt>
                <c:pt idx="3">
                  <c:v>0.05</c:v>
                </c:pt>
                <c:pt idx="4">
                  <c:v>0.2666</c:v>
                </c:pt>
                <c:pt idx="5">
                  <c:v>1.66E-2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발매 연도별 곡 비중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2008</c:v>
                </c:pt>
                <c:pt idx="4">
                  <c:v>2011</c:v>
                </c:pt>
                <c:pt idx="5">
                  <c:v>2012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2</c:v>
                </c:pt>
                <c:pt idx="7">
                  <c:v>10</c:v>
                </c:pt>
                <c:pt idx="8">
                  <c:v>7</c:v>
                </c:pt>
                <c:pt idx="9">
                  <c:v>45</c:v>
                </c:pt>
                <c:pt idx="10">
                  <c:v>140</c:v>
                </c:pt>
                <c:pt idx="11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3-4543-976B-0F02717DF5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1365744"/>
        <c:axId val="2131367408"/>
      </c:lineChart>
      <c:catAx>
        <c:axId val="213136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1367408"/>
        <c:crosses val="autoZero"/>
        <c:auto val="1"/>
        <c:lblAlgn val="ctr"/>
        <c:lblOffset val="100"/>
        <c:noMultiLvlLbl val="0"/>
      </c:catAx>
      <c:valAx>
        <c:axId val="2131367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136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월간 장르 비중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랩/힙합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9-4F9E-B7D4-95A84D865D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발라드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</c:v>
                </c:pt>
                <c:pt idx="1">
                  <c:v>23</c:v>
                </c:pt>
                <c:pt idx="2">
                  <c:v>22</c:v>
                </c:pt>
                <c:pt idx="3">
                  <c:v>23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E9-4F9E-B7D4-95A84D865D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댄스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15</c:v>
                </c:pt>
                <c:pt idx="5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E9-4F9E-B7D4-95A84D865D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포크/블루스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E9-4F9E-B7D4-95A84D865DE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록/메탈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E9-4F9E-B7D4-95A84D865DE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R&amp;B/Soul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E9-4F9E-B7D4-95A84D865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195728"/>
        <c:axId val="2133198224"/>
      </c:lineChart>
      <c:catAx>
        <c:axId val="213319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3198224"/>
        <c:crosses val="autoZero"/>
        <c:auto val="1"/>
        <c:lblAlgn val="ctr"/>
        <c:lblOffset val="100"/>
        <c:noMultiLvlLbl val="0"/>
      </c:catAx>
      <c:valAx>
        <c:axId val="2133198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319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2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0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772D-BE49-4D41-8FD6-63A54862DC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435629"/>
            <a:ext cx="12192000" cy="4422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973243"/>
            <a:ext cx="9144000" cy="99255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멜론 차트 분석</a:t>
            </a:r>
            <a:endParaRPr lang="ko-KR" altLang="en-US" dirty="0">
              <a:solidFill>
                <a:schemeClr val="bg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2900" y="5402648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LEE EUI GWANG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289" y1="38601" x2="51289" y2="38601"/>
                        <a14:foregroundMark x1="30412" y1="68394" x2="30412" y2="68394"/>
                        <a14:foregroundMark x1="45876" y1="69948" x2="45876" y2="69948"/>
                        <a14:foregroundMark x1="52835" y1="68135" x2="52835" y2="68135"/>
                        <a14:foregroundMark x1="63402" y1="66321" x2="63402" y2="66321"/>
                        <a14:foregroundMark x1="66237" y1="61917" x2="66237" y2="61917"/>
                        <a14:foregroundMark x1="74742" y1="66839" x2="74742" y2="6683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96" y="-58737"/>
            <a:ext cx="4654808" cy="463081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7900" y="5181600"/>
            <a:ext cx="279400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467702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238675" y="3857223"/>
            <a:ext cx="284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댄스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(50%)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/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649934354"/>
              </p:ext>
            </p:extLst>
          </p:nvPr>
        </p:nvGraphicFramePr>
        <p:xfrm>
          <a:off x="536121" y="2077581"/>
          <a:ext cx="5036457" cy="346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6734628" y="2928783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11482" y="3198167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발매 연도별 곡 비중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2586" y="3823014"/>
            <a:ext cx="432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7C80"/>
                </a:solidFill>
              </a:rPr>
              <a:t>2019-2021</a:t>
            </a:r>
            <a:r>
              <a:rPr lang="ko-KR" altLang="en-US" sz="4000" b="1" dirty="0" smtClean="0">
                <a:solidFill>
                  <a:srgbClr val="FF7C80"/>
                </a:solidFill>
              </a:rPr>
              <a:t>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86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80998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16194" y="608081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월간 장르 비중</a:t>
            </a:r>
            <a:endParaRPr lang="en-US" altLang="ko-KR" sz="2400" b="1" dirty="0" smtClean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019211803"/>
              </p:ext>
            </p:extLst>
          </p:nvPr>
        </p:nvGraphicFramePr>
        <p:xfrm>
          <a:off x="2358493" y="1561608"/>
          <a:ext cx="7164736" cy="4196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70004" y="5946792"/>
            <a:ext cx="174171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38299"/>
            <a:ext cx="6026150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517" y="3198167"/>
            <a:ext cx="400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순위권에</a:t>
            </a:r>
            <a:r>
              <a:rPr lang="ko-KR" altLang="en-US" sz="2400" b="1" dirty="0" smtClean="0"/>
              <a:t> 가장 많이 든 가수 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13325" y="3848491"/>
            <a:ext cx="3347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아이유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(14%)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1638299"/>
            <a:ext cx="4448176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9632" y="3198167"/>
            <a:ext cx="325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가장 많이 사용된 명사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62750" y="3848491"/>
            <a:ext cx="325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사랑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(16.3%)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46550"/>
            <a:ext cx="2222500" cy="50851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07175" y="3966258"/>
            <a:ext cx="31432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40312" y="4432300"/>
            <a:ext cx="6276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latin typeface="+mn-ea"/>
              </a:rPr>
              <a:t>300 </a:t>
            </a:r>
            <a:r>
              <a:rPr lang="ko-KR" altLang="en-US" sz="2500" b="1" dirty="0" smtClean="0">
                <a:latin typeface="+mn-ea"/>
              </a:rPr>
              <a:t>개의 노래 중</a:t>
            </a:r>
            <a:endParaRPr lang="en-US" altLang="ko-KR" sz="2500" b="1" dirty="0" smtClean="0">
              <a:latin typeface="+mn-ea"/>
            </a:endParaRPr>
          </a:p>
          <a:p>
            <a:endParaRPr lang="en-US" altLang="ko-KR" sz="2500" b="1" dirty="0" smtClean="0">
              <a:latin typeface="+mn-ea"/>
            </a:endParaRPr>
          </a:p>
          <a:p>
            <a:r>
              <a:rPr lang="en-US" altLang="ko-KR" sz="2500" b="1" dirty="0" smtClean="0">
                <a:latin typeface="+mn-ea"/>
              </a:rPr>
              <a:t>49 </a:t>
            </a:r>
            <a:r>
              <a:rPr lang="ko-KR" altLang="en-US" sz="2500" b="1" dirty="0" smtClean="0">
                <a:latin typeface="+mn-ea"/>
              </a:rPr>
              <a:t>개의 노래 안에 </a:t>
            </a:r>
            <a:r>
              <a:rPr lang="en-US" altLang="ko-KR" sz="2500" b="1" dirty="0" smtClean="0">
                <a:latin typeface="+mn-ea"/>
              </a:rPr>
              <a:t>‘</a:t>
            </a:r>
            <a:r>
              <a:rPr lang="ko-KR" altLang="en-US" sz="2500" b="1" dirty="0" smtClean="0">
                <a:latin typeface="+mn-ea"/>
              </a:rPr>
              <a:t>사랑</a:t>
            </a:r>
            <a:r>
              <a:rPr lang="en-US" altLang="ko-KR" sz="2500" b="1" dirty="0" smtClean="0">
                <a:latin typeface="+mn-ea"/>
              </a:rPr>
              <a:t>’ </a:t>
            </a:r>
            <a:r>
              <a:rPr lang="ko-KR" altLang="en-US" sz="2500" b="1" dirty="0" smtClean="0">
                <a:latin typeface="+mn-ea"/>
              </a:rPr>
              <a:t>이라는 단어 포함</a:t>
            </a:r>
            <a:endParaRPr lang="ko-KR" altLang="en-US" sz="2500" b="1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40425" y="1446550"/>
            <a:ext cx="4476750" cy="2330681"/>
            <a:chOff x="5940425" y="1446550"/>
            <a:chExt cx="4476750" cy="2330681"/>
          </a:xfrm>
        </p:grpSpPr>
        <p:grpSp>
          <p:nvGrpSpPr>
            <p:cNvPr id="8" name="그룹 7"/>
            <p:cNvGrpSpPr/>
            <p:nvPr/>
          </p:nvGrpSpPr>
          <p:grpSpPr>
            <a:xfrm>
              <a:off x="5940425" y="1446550"/>
              <a:ext cx="4476750" cy="2330681"/>
              <a:chOff x="5006975" y="1446548"/>
              <a:chExt cx="4476750" cy="233068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5006975" y="1446550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5753100" y="1446550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6499225" y="1446549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7245350" y="1446548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7991475" y="1446548"/>
                <a:ext cx="1492250" cy="2330679"/>
              </a:xfrm>
              <a:prstGeom prst="rect">
                <a:avLst/>
              </a:prstGeom>
            </p:spPr>
          </p:pic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550" y="1559931"/>
              <a:ext cx="677564" cy="37592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79" y="1559931"/>
              <a:ext cx="677564" cy="37592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800" y="1559931"/>
              <a:ext cx="677564" cy="37592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688" y="1559931"/>
              <a:ext cx="677564" cy="37592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5330" y="1580624"/>
              <a:ext cx="677564" cy="375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" y="2448491"/>
            <a:ext cx="5092688" cy="26574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015908" y="2166232"/>
            <a:ext cx="3683849" cy="3221992"/>
            <a:chOff x="6096000" y="1914267"/>
            <a:chExt cx="3683849" cy="3221992"/>
          </a:xfrm>
        </p:grpSpPr>
        <p:sp>
          <p:nvSpPr>
            <p:cNvPr id="8" name="TextBox 7"/>
            <p:cNvSpPr txBox="1"/>
            <p:nvPr/>
          </p:nvSpPr>
          <p:spPr>
            <a:xfrm>
              <a:off x="6096000" y="1914267"/>
              <a:ext cx="3683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가장 많이 사용된 대명사</a:t>
              </a:r>
              <a:endParaRPr lang="en-US" altLang="ko-KR" sz="2400" b="1" dirty="0" smtClean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210300" y="2375932"/>
              <a:ext cx="25908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210300" y="3353216"/>
              <a:ext cx="3115551" cy="1008774"/>
              <a:chOff x="6210300" y="3353216"/>
              <a:chExt cx="3115551" cy="100877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10300" y="3523300"/>
                <a:ext cx="23218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92D050"/>
                    </a:solidFill>
                  </a:rPr>
                  <a:t>YOU (21%)</a:t>
                </a:r>
                <a:endParaRPr lang="ko-KR" altLang="en-US" sz="3200" b="1" dirty="0">
                  <a:solidFill>
                    <a:srgbClr val="92D050"/>
                  </a:solidFill>
                </a:endParaRP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84" t="18526" r="59226" b="45208"/>
              <a:stretch/>
            </p:blipFill>
            <p:spPr>
              <a:xfrm>
                <a:off x="8532184" y="3353216"/>
                <a:ext cx="793667" cy="1008774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6210300" y="4160533"/>
              <a:ext cx="3131406" cy="975726"/>
              <a:chOff x="6210300" y="4160533"/>
              <a:chExt cx="3131406" cy="97572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210300" y="4324578"/>
                <a:ext cx="259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00B050"/>
                    </a:solidFill>
                  </a:rPr>
                  <a:t>WE (13.6%)</a:t>
                </a:r>
                <a:endParaRPr lang="ko-KR" altLang="en-US" sz="3200" b="1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89" t="58426" r="45421" b="7175"/>
              <a:stretch/>
            </p:blipFill>
            <p:spPr>
              <a:xfrm>
                <a:off x="8532383" y="4160533"/>
                <a:ext cx="809323" cy="975726"/>
              </a:xfrm>
              <a:prstGeom prst="rect">
                <a:avLst/>
              </a:prstGeom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6210300" y="2495116"/>
              <a:ext cx="2108283" cy="1038587"/>
              <a:chOff x="6210300" y="2495116"/>
              <a:chExt cx="2108283" cy="10385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210300" y="2722023"/>
                <a:ext cx="20892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002060"/>
                    </a:solidFill>
                  </a:rPr>
                  <a:t>I (48%)</a:t>
                </a:r>
                <a:endParaRPr lang="ko-KR" altLang="en-US" sz="3200" b="1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038" r="81150" b="45695"/>
              <a:stretch/>
            </p:blipFill>
            <p:spPr>
              <a:xfrm>
                <a:off x="7642742" y="2495116"/>
                <a:ext cx="675841" cy="10385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08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175657" y="2018909"/>
            <a:ext cx="9840685" cy="2598057"/>
            <a:chOff x="1103086" y="2061029"/>
            <a:chExt cx="9840685" cy="259805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103086" y="2061029"/>
              <a:ext cx="9840685" cy="25980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000208" y="2840763"/>
              <a:ext cx="932626" cy="1038587"/>
              <a:chOff x="6210300" y="2495116"/>
              <a:chExt cx="932626" cy="103858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210300" y="2722023"/>
                <a:ext cx="2567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002060"/>
                    </a:solidFill>
                  </a:rPr>
                  <a:t>I</a:t>
                </a:r>
                <a:endParaRPr lang="ko-KR" altLang="en-US" sz="3200" b="1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038" r="81150" b="45695"/>
              <a:stretch/>
            </p:blipFill>
            <p:spPr>
              <a:xfrm>
                <a:off x="6467085" y="2495116"/>
                <a:ext cx="675841" cy="1038587"/>
              </a:xfrm>
              <a:prstGeom prst="rect">
                <a:avLst/>
              </a:prstGeom>
            </p:spPr>
          </p:pic>
        </p:grpSp>
        <p:grpSp>
          <p:nvGrpSpPr>
            <p:cNvPr id="20" name="그룹 19"/>
            <p:cNvGrpSpPr/>
            <p:nvPr/>
          </p:nvGrpSpPr>
          <p:grpSpPr>
            <a:xfrm>
              <a:off x="4914278" y="2925485"/>
              <a:ext cx="1835337" cy="1008774"/>
              <a:chOff x="6210300" y="3385715"/>
              <a:chExt cx="1835337" cy="100877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210300" y="3523300"/>
                <a:ext cx="1041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92D050"/>
                    </a:solidFill>
                  </a:rPr>
                  <a:t>YOU</a:t>
                </a:r>
                <a:endParaRPr lang="ko-KR" altLang="en-US" sz="3200" b="1" dirty="0">
                  <a:solidFill>
                    <a:srgbClr val="92D050"/>
                  </a:solidFill>
                </a:endParaRPr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84" t="18526" r="59226" b="45208"/>
              <a:stretch/>
            </p:blipFill>
            <p:spPr>
              <a:xfrm>
                <a:off x="7251970" y="3385715"/>
                <a:ext cx="793667" cy="1008774"/>
              </a:xfrm>
              <a:prstGeom prst="rect">
                <a:avLst/>
              </a:prstGeom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8314766" y="3039519"/>
              <a:ext cx="1734563" cy="839831"/>
              <a:chOff x="8474238" y="3150598"/>
              <a:chExt cx="1734563" cy="83983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8474238" y="3247898"/>
                <a:ext cx="10054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0000"/>
                    </a:solidFill>
                  </a:rPr>
                  <a:t>사랑</a:t>
                </a:r>
                <a:endParaRPr lang="ko-KR" altLang="en-US" sz="32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68970" y="3150598"/>
                <a:ext cx="839831" cy="839831"/>
              </a:xfrm>
              <a:prstGeom prst="rect">
                <a:avLst/>
              </a:prstGeom>
            </p:spPr>
          </p:pic>
        </p:grpSp>
      </p:grpSp>
      <p:sp>
        <p:nvSpPr>
          <p:cNvPr id="28" name="직사각형 27"/>
          <p:cNvSpPr/>
          <p:nvPr/>
        </p:nvSpPr>
        <p:spPr>
          <a:xfrm>
            <a:off x="4245427" y="5076867"/>
            <a:ext cx="370114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58654" y="5341793"/>
            <a:ext cx="247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KEYWORD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375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93" y="1690688"/>
            <a:ext cx="4116614" cy="4116614"/>
          </a:xfrm>
        </p:spPr>
      </p:pic>
    </p:spTree>
    <p:extLst>
      <p:ext uri="{BB962C8B-B14F-4D97-AF65-F5344CB8AC3E}">
        <p14:creationId xmlns:p14="http://schemas.microsoft.com/office/powerpoint/2010/main" val="1912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828800"/>
            <a:ext cx="4978399" cy="2781301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60" y="1828800"/>
            <a:ext cx="4978399" cy="2804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9510" y="52265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92967" y="5226566"/>
            <a:ext cx="359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Collaborative Filtering</a:t>
            </a:r>
            <a:endParaRPr lang="ko-KR" altLang="en-US" sz="25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25160" y="4973322"/>
            <a:ext cx="2362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10061" y="4985269"/>
            <a:ext cx="2362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5071" y="3058210"/>
            <a:ext cx="1132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“</a:t>
            </a:r>
            <a:r>
              <a:rPr lang="ko-KR" altLang="en-US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실제 어떤 음악들의 가사가 대중들의 인기를 끌까</a:t>
            </a:r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?”</a:t>
            </a:r>
            <a:endParaRPr lang="ko-KR" altLang="en-US" sz="3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0900" y="8196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647950" y="2266216"/>
            <a:ext cx="6896100" cy="2743418"/>
            <a:chOff x="2647950" y="2780566"/>
            <a:chExt cx="6896100" cy="274341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647950" y="2780566"/>
              <a:ext cx="6896100" cy="27434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57550" y="4027061"/>
              <a:ext cx="567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가사 단어가 </a:t>
              </a:r>
              <a:r>
                <a:rPr lang="ko-KR" altLang="en-US" sz="2000" b="1" dirty="0" smtClean="0"/>
                <a:t>비슷한 노래를 추천해주면 어떨까</a:t>
              </a:r>
              <a:r>
                <a:rPr lang="en-US" altLang="ko-KR" sz="2000" b="1" dirty="0" smtClean="0"/>
                <a:t>?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81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0900" y="8196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74" y="1912437"/>
            <a:ext cx="1825552" cy="447967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216575" y="3930337"/>
            <a:ext cx="1155700" cy="4438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5" y="3344440"/>
            <a:ext cx="4711700" cy="16156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6944" y="3361480"/>
            <a:ext cx="243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870 </a:t>
            </a:r>
            <a:r>
              <a:rPr lang="ko-KR" altLang="en-US" b="1" dirty="0" smtClean="0"/>
              <a:t>개의 단어 </a:t>
            </a:r>
            <a:r>
              <a:rPr lang="ko-KR" altLang="en-US" b="1" dirty="0" err="1" smtClean="0"/>
              <a:t>벡터화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2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0900" y="8196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7" y="2527282"/>
            <a:ext cx="4636766" cy="200364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396854" y="3307168"/>
            <a:ext cx="1155700" cy="4438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9600" y="4940300"/>
            <a:ext cx="3022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29650" y="5140467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코사인 유사도 측정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67649" y="1784442"/>
            <a:ext cx="2179738" cy="663888"/>
            <a:chOff x="6405462" y="2643280"/>
            <a:chExt cx="5348749" cy="17940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6405462" y="2643280"/>
              <a:ext cx="1381079" cy="17716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7747288" y="2643280"/>
              <a:ext cx="1381079" cy="177165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9032720" y="2654485"/>
              <a:ext cx="1381079" cy="17716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10373132" y="2665690"/>
              <a:ext cx="1381079" cy="177165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5" y="2527281"/>
            <a:ext cx="4636766" cy="201194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597208" y="4894581"/>
            <a:ext cx="3022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97037" y="5110993"/>
            <a:ext cx="122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노래 추천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25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30900" y="767546"/>
            <a:ext cx="359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Collaborative Filtering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362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53085" y="-172423"/>
            <a:ext cx="6763869" cy="3183051"/>
            <a:chOff x="153085" y="-172423"/>
            <a:chExt cx="6763869" cy="3183051"/>
          </a:xfrm>
        </p:grpSpPr>
        <p:sp>
          <p:nvSpPr>
            <p:cNvPr id="14" name="TextBox 13"/>
            <p:cNvSpPr txBox="1"/>
            <p:nvPr/>
          </p:nvSpPr>
          <p:spPr>
            <a:xfrm>
              <a:off x="153085" y="-17242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C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1036" y="36512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O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3795" y="-13387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92843" y="29201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50731" y="53908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E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2980" y="271772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14850" y="609971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4000" y="2540000"/>
              <a:ext cx="36703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9457" y="2897485"/>
            <a:ext cx="238398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u="sng" dirty="0" smtClean="0"/>
              <a:t>01 </a:t>
            </a:r>
            <a:r>
              <a:rPr lang="ko-KR" altLang="en-US" sz="2500" b="1" u="sng" dirty="0" smtClean="0"/>
              <a:t>웹 </a:t>
            </a:r>
            <a:r>
              <a:rPr lang="ko-KR" altLang="en-US" sz="2500" b="1" u="sng" dirty="0" err="1" smtClean="0"/>
              <a:t>크롤링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02 </a:t>
            </a:r>
            <a:r>
              <a:rPr lang="ko-KR" altLang="en-US" sz="2500" b="1" u="sng" dirty="0" smtClean="0"/>
              <a:t>데이터 </a:t>
            </a:r>
            <a:r>
              <a:rPr lang="en-US" altLang="ko-KR" sz="2500" b="1" u="sng" dirty="0" smtClean="0"/>
              <a:t>EDA</a:t>
            </a:r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03 </a:t>
            </a:r>
            <a:r>
              <a:rPr lang="ko-KR" altLang="en-US" sz="2500" b="1" u="sng" dirty="0" smtClean="0"/>
              <a:t>추천 시스템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04 </a:t>
            </a:r>
            <a:r>
              <a:rPr lang="ko-KR" altLang="en-US" sz="2500" b="1" u="sng" dirty="0" err="1" smtClean="0"/>
              <a:t>시계열</a:t>
            </a:r>
            <a:r>
              <a:rPr lang="ko-KR" altLang="en-US" sz="2500" b="1" u="sng" dirty="0" smtClean="0"/>
              <a:t> 분석</a:t>
            </a:r>
            <a:endParaRPr lang="en-US" altLang="ko-KR" sz="2500" b="1" u="sng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963246" y="185062"/>
            <a:ext cx="24021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S</a:t>
            </a:r>
            <a:endParaRPr lang="ko-KR" altLang="en-US" sz="150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7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0" b="97500" l="42250" r="96000">
                        <a14:foregroundMark x1="52750" y1="84250" x2="52750" y2="84250"/>
                        <a14:foregroundMark x1="50500" y1="82500" x2="50500" y2="82500"/>
                        <a14:foregroundMark x1="57250" y1="89500" x2="57250" y2="89500"/>
                        <a14:foregroundMark x1="82250" y1="91750" x2="82250" y2="91750"/>
                        <a14:foregroundMark x1="86500" y1="91500" x2="86500" y2="91500"/>
                        <a14:foregroundMark x1="83000" y1="94000" x2="83000" y2="94000"/>
                        <a14:foregroundMark x1="46500" y1="89000" x2="46500" y2="89000"/>
                        <a14:foregroundMark x1="59250" y1="50500" x2="59250" y2="50500"/>
                        <a14:foregroundMark x1="50250" y1="54750" x2="50250" y2="54750"/>
                        <a14:foregroundMark x1="93750" y1="60750" x2="93750" y2="60750"/>
                        <a14:foregroundMark x1="86000" y1="44500" x2="8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81" t="39498"/>
          <a:stretch/>
        </p:blipFill>
        <p:spPr>
          <a:xfrm>
            <a:off x="5765800" y="1193021"/>
            <a:ext cx="4318000" cy="4471957"/>
          </a:xfrm>
        </p:spPr>
      </p:pic>
    </p:spTree>
    <p:extLst>
      <p:ext uri="{BB962C8B-B14F-4D97-AF65-F5344CB8AC3E}">
        <p14:creationId xmlns:p14="http://schemas.microsoft.com/office/powerpoint/2010/main" val="799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50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628958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웹 </a:t>
            </a:r>
            <a:r>
              <a:rPr lang="ko-KR" altLang="en-US" sz="2000" b="1" dirty="0" err="1" smtClean="0"/>
              <a:t>크롤링을</a:t>
            </a:r>
            <a:r>
              <a:rPr lang="ko-KR" altLang="en-US" sz="2000" b="1" dirty="0" smtClean="0"/>
              <a:t> 하기 위한 관련 코드 작성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3398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49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65600" y="6289585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자동화 제어를 통한 데이터 수집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4554"/>
            <a:ext cx="7949600" cy="4030841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7750" y="6291837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관련 </a:t>
            </a:r>
            <a:r>
              <a:rPr lang="en-US" altLang="ko-KR" sz="2000" b="1" dirty="0" smtClean="0"/>
              <a:t>CSV </a:t>
            </a:r>
            <a:r>
              <a:rPr lang="ko-KR" altLang="en-US" sz="2000" b="1" dirty="0" smtClean="0"/>
              <a:t>파일 생성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778" l="0" r="100000">
                        <a14:foregroundMark x1="83111" y1="64889" x2="83111" y2="64889"/>
                        <a14:foregroundMark x1="85333" y1="57333" x2="71556" y2="68000"/>
                        <a14:foregroundMark x1="82667" y1="49333" x2="82667" y2="49333"/>
                        <a14:foregroundMark x1="82667" y1="47556" x2="82667" y2="47556"/>
                        <a14:foregroundMark x1="90222" y1="44000" x2="90222" y2="44000"/>
                        <a14:foregroundMark x1="84889" y1="44889" x2="88000" y2="26667"/>
                        <a14:foregroundMark x1="88444" y1="58222" x2="75111" y2="67111"/>
                        <a14:foregroundMark x1="69778" y1="61333" x2="52444" y2="57778"/>
                        <a14:foregroundMark x1="96444" y1="49778" x2="90222" y2="39556"/>
                        <a14:foregroundMark x1="56000" y1="54667" x2="51111" y2="28889"/>
                        <a14:foregroundMark x1="91111" y1="60000" x2="68444" y2="72889"/>
                        <a14:foregroundMark x1="69333" y1="29778" x2="69333" y2="29778"/>
                        <a14:foregroundMark x1="70667" y1="36000" x2="70667" y2="36000"/>
                        <a14:foregroundMark x1="70222" y1="41333" x2="35111" y2="47111"/>
                        <a14:foregroundMark x1="35111" y1="64889" x2="38667" y2="33778"/>
                        <a14:foregroundMark x1="67111" y1="60889" x2="61333" y2="36000"/>
                        <a14:foregroundMark x1="74222" y1="62667" x2="85778" y2="48000"/>
                        <a14:foregroundMark x1="67556" y1="42667" x2="58667" y2="29333"/>
                        <a14:foregroundMark x1="60000" y1="34667" x2="36444" y2="33333"/>
                        <a14:foregroundMark x1="15111" y1="47556" x2="17778" y2="25333"/>
                        <a14:foregroundMark x1="11111" y1="47111" x2="15556" y2="33778"/>
                        <a14:foregroundMark x1="9778" y1="41333" x2="12000" y2="32000"/>
                      </a14:backgroundRemoval>
                    </a14:imgEffect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69850"/>
            <a:ext cx="6718300" cy="6718300"/>
          </a:xfrm>
        </p:spPr>
      </p:pic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6148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41399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35152" y="3829049"/>
            <a:ext cx="400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발라드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(40%)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241</Words>
  <Application>Microsoft Office PowerPoint</Application>
  <PresentationFormat>와이드스크린</PresentationFormat>
  <Paragraphs>78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HY나무B</vt:lpstr>
      <vt:lpstr>맑은 고딕</vt:lpstr>
      <vt:lpstr>Arial</vt:lpstr>
      <vt:lpstr>Office 테마</vt:lpstr>
      <vt:lpstr>멜론 차트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미스터빈미스터빈</dc:creator>
  <cp:lastModifiedBy>미스터빈미스터빈</cp:lastModifiedBy>
  <cp:revision>60</cp:revision>
  <dcterms:created xsi:type="dcterms:W3CDTF">2021-07-24T06:14:10Z</dcterms:created>
  <dcterms:modified xsi:type="dcterms:W3CDTF">2021-07-28T08:54:09Z</dcterms:modified>
</cp:coreProperties>
</file>