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70" r:id="rId3"/>
    <p:sldId id="257" r:id="rId4"/>
    <p:sldId id="258" r:id="rId5"/>
    <p:sldId id="259" r:id="rId6"/>
    <p:sldId id="260" r:id="rId7"/>
    <p:sldId id="266" r:id="rId8"/>
    <p:sldId id="261" r:id="rId9"/>
    <p:sldId id="268" r:id="rId10"/>
    <p:sldId id="263" r:id="rId11"/>
    <p:sldId id="264" r:id="rId12"/>
    <p:sldId id="269"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71" d="100"/>
          <a:sy n="71" d="100"/>
        </p:scale>
        <p:origin x="-17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5BCAD085-E8A6-8845-BD4E-CB4CCA059FC4}" type="datetimeFigureOut">
              <a:rPr lang="en-US" smtClean="0"/>
              <a:t>7/9/2025</a:t>
            </a:fld>
            <a:endParaRPr lang="en-US"/>
          </a:p>
        </p:txBody>
      </p:sp>
      <p:sp>
        <p:nvSpPr>
          <p:cNvPr id="17" name="Slide Number Placeholder 16"/>
          <p:cNvSpPr>
            <a:spLocks noGrp="1"/>
          </p:cNvSpPr>
          <p:nvPr>
            <p:ph type="sldNum" sz="quarter" idx="11"/>
          </p:nvPr>
        </p:nvSpPr>
        <p:spPr/>
        <p:txBody>
          <a:bodyPr/>
          <a:lstStyle/>
          <a:p>
            <a:fld id="{C1FF6DA9-008F-8B48-92A6-B652298478BF}"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5BCAD085-E8A6-8845-BD4E-CB4CCA059FC4}" type="datetimeFigureOut">
              <a:rPr lang="en-US" smtClean="0"/>
              <a:t>7/9/2025</a:t>
            </a:fld>
            <a:endParaRPr lang="en-US"/>
          </a:p>
        </p:txBody>
      </p:sp>
      <p:sp>
        <p:nvSpPr>
          <p:cNvPr id="12" name="Slide Number Placeholder 11"/>
          <p:cNvSpPr>
            <a:spLocks noGrp="1"/>
          </p:cNvSpPr>
          <p:nvPr>
            <p:ph type="sldNum" sz="quarter" idx="15"/>
          </p:nvPr>
        </p:nvSpPr>
        <p:spPr/>
        <p:txBody>
          <a:bodyPr/>
          <a:lstStyle/>
          <a:p>
            <a:fld id="{C1FF6DA9-008F-8B48-92A6-B652298478BF}"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5BCAD085-E8A6-8845-BD4E-CB4CCA059FC4}" type="datetimeFigureOut">
              <a:rPr lang="en-US" smtClean="0"/>
              <a:t>7/9/2025</a:t>
            </a:fld>
            <a:endParaRPr lang="en-US"/>
          </a:p>
        </p:txBody>
      </p:sp>
      <p:sp>
        <p:nvSpPr>
          <p:cNvPr id="14" name="Slide Number Placeholder 13"/>
          <p:cNvSpPr>
            <a:spLocks noGrp="1"/>
          </p:cNvSpPr>
          <p:nvPr>
            <p:ph type="sldNum" sz="quarter" idx="11"/>
          </p:nvPr>
        </p:nvSpPr>
        <p:spPr/>
        <p:txBody>
          <a:bodyPr/>
          <a:lstStyle/>
          <a:p>
            <a:fld id="{C1FF6DA9-008F-8B48-92A6-B652298478BF}"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5BCAD085-E8A6-8845-BD4E-CB4CCA059FC4}" type="datetimeFigureOut">
              <a:rPr lang="en-US" smtClean="0"/>
              <a:t>7/9/2025</a:t>
            </a:fld>
            <a:endParaRPr lang="en-US"/>
          </a:p>
        </p:txBody>
      </p:sp>
      <p:sp>
        <p:nvSpPr>
          <p:cNvPr id="12" name="Slide Number Placeholder 11"/>
          <p:cNvSpPr>
            <a:spLocks noGrp="1"/>
          </p:cNvSpPr>
          <p:nvPr>
            <p:ph type="sldNum" sz="quarter" idx="16"/>
          </p:nvPr>
        </p:nvSpPr>
        <p:spPr/>
        <p:txBody>
          <a:bodyPr/>
          <a:lstStyle/>
          <a:p>
            <a:fld id="{C1FF6DA9-008F-8B48-92A6-B652298478BF}"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5BCAD085-E8A6-8845-BD4E-CB4CCA059FC4}" type="datetimeFigureOut">
              <a:rPr lang="en-US" smtClean="0"/>
              <a:t>7/9/2025</a:t>
            </a:fld>
            <a:endParaRPr lang="en-US"/>
          </a:p>
        </p:txBody>
      </p:sp>
      <p:sp>
        <p:nvSpPr>
          <p:cNvPr id="12" name="Slide Number Placeholder 11"/>
          <p:cNvSpPr>
            <a:spLocks noGrp="1"/>
          </p:cNvSpPr>
          <p:nvPr>
            <p:ph type="sldNum" sz="quarter" idx="17"/>
          </p:nvPr>
        </p:nvSpPr>
        <p:spPr/>
        <p:txBody>
          <a:bodyPr/>
          <a:lstStyle/>
          <a:p>
            <a:fld id="{C1FF6DA9-008F-8B48-92A6-B652298478BF}"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5BCAD085-E8A6-8845-BD4E-CB4CCA059FC4}" type="datetimeFigureOut">
              <a:rPr lang="en-US" smtClean="0"/>
              <a:t>7/9/2025</a:t>
            </a:fld>
            <a:endParaRPr lang="en-US"/>
          </a:p>
        </p:txBody>
      </p:sp>
      <p:sp>
        <p:nvSpPr>
          <p:cNvPr id="16" name="Slide Number Placeholder 15"/>
          <p:cNvSpPr>
            <a:spLocks noGrp="1"/>
          </p:cNvSpPr>
          <p:nvPr>
            <p:ph type="sldNum" sz="quarter" idx="11"/>
          </p:nvPr>
        </p:nvSpPr>
        <p:spPr/>
        <p:txBody>
          <a:bodyPr/>
          <a:lstStyle/>
          <a:p>
            <a:fld id="{C1FF6DA9-008F-8B48-92A6-B652298478BF}"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Slide Number Placeholder 7"/>
          <p:cNvSpPr>
            <a:spLocks noGrp="1"/>
          </p:cNvSpPr>
          <p:nvPr>
            <p:ph type="sldNum" sz="quarter" idx="11"/>
          </p:nvPr>
        </p:nvSpPr>
        <p:spPr/>
        <p:txBody>
          <a:bodyPr/>
          <a:lstStyle/>
          <a:p>
            <a:fld id="{C1FF6DA9-008F-8B48-92A6-B652298478B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5BCAD085-E8A6-8845-BD4E-CB4CCA059FC4}" type="datetimeFigureOut">
              <a:rPr lang="en-US" smtClean="0"/>
              <a:t>7/9/2025</a:t>
            </a:fld>
            <a:endParaRPr lang="en-US"/>
          </a:p>
        </p:txBody>
      </p:sp>
      <p:sp>
        <p:nvSpPr>
          <p:cNvPr id="19" name="Slide Number Placeholder 18"/>
          <p:cNvSpPr>
            <a:spLocks noGrp="1"/>
          </p:cNvSpPr>
          <p:nvPr>
            <p:ph type="sldNum" sz="quarter" idx="16"/>
          </p:nvPr>
        </p:nvSpPr>
        <p:spPr/>
        <p:txBody>
          <a:bodyPr/>
          <a:lstStyle/>
          <a:p>
            <a:fld id="{C1FF6DA9-008F-8B48-92A6-B652298478BF}"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5BCAD085-E8A6-8845-BD4E-CB4CCA059FC4}" type="datetimeFigureOut">
              <a:rPr lang="en-US" smtClean="0"/>
              <a:t>7/9/2025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C1FF6DA9-008F-8B48-92A6-B652298478BF}"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1FF6DA9-008F-8B48-92A6-B652298478BF}"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4036" y="4121225"/>
            <a:ext cx="4013200" cy="428625"/>
          </a:xfrm>
        </p:spPr>
        <p:txBody>
          <a:bodyPr>
            <a:noAutofit/>
          </a:bodyPr>
          <a:lstStyle/>
          <a:p>
            <a:r>
              <a:rPr sz="2400" dirty="0">
                <a:solidFill>
                  <a:schemeClr val="accent2"/>
                </a:solidFill>
              </a:rPr>
              <a:t>Presented by: </a:t>
            </a:r>
            <a:r>
              <a:rPr lang="en-GB" sz="2400" dirty="0" err="1" smtClean="0">
                <a:solidFill>
                  <a:schemeClr val="accent2"/>
                </a:solidFill>
              </a:rPr>
              <a:t>Sudipta</a:t>
            </a:r>
            <a:r>
              <a:rPr lang="en-GB" sz="2400" dirty="0" smtClean="0">
                <a:solidFill>
                  <a:schemeClr val="accent2"/>
                </a:solidFill>
              </a:rPr>
              <a:t> Das</a:t>
            </a:r>
            <a:endParaRPr sz="2400" dirty="0">
              <a:solidFill>
                <a:schemeClr val="accent2"/>
              </a:solidFill>
            </a:endParaRPr>
          </a:p>
          <a:p>
            <a:r>
              <a:rPr sz="2400" dirty="0">
                <a:solidFill>
                  <a:schemeClr val="accent2"/>
                </a:solidFill>
              </a:rPr>
              <a:t>ID: </a:t>
            </a:r>
            <a:r>
              <a:rPr lang="en-GB" sz="2400" dirty="0" smtClean="0">
                <a:solidFill>
                  <a:schemeClr val="accent2"/>
                </a:solidFill>
              </a:rPr>
              <a:t>0562210005101040</a:t>
            </a:r>
            <a:endParaRPr sz="2400" dirty="0">
              <a:solidFill>
                <a:schemeClr val="accent2"/>
              </a:solidFill>
            </a:endParaRPr>
          </a:p>
        </p:txBody>
      </p:sp>
      <p:sp>
        <p:nvSpPr>
          <p:cNvPr id="2" name="Title 1"/>
          <p:cNvSpPr>
            <a:spLocks noGrp="1"/>
          </p:cNvSpPr>
          <p:nvPr>
            <p:ph type="title"/>
          </p:nvPr>
        </p:nvSpPr>
        <p:spPr>
          <a:xfrm>
            <a:off x="2565400" y="2603948"/>
            <a:ext cx="4013200" cy="599440"/>
          </a:xfrm>
        </p:spPr>
        <p:txBody>
          <a:bodyPr>
            <a:noAutofit/>
          </a:bodyPr>
          <a:lstStyle/>
          <a:p>
            <a:r>
              <a:rPr sz="2400" u="sng" dirty="0"/>
              <a:t>AI-Powered Resume Screening </a:t>
            </a:r>
            <a:r>
              <a:rPr lang="en-GB" sz="2400" u="sng" dirty="0" smtClean="0"/>
              <a:t>Tool</a:t>
            </a:r>
            <a:endParaRPr sz="24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39271" y="1891552"/>
            <a:ext cx="8229600" cy="4258236"/>
          </a:xfrm>
        </p:spPr>
        <p:txBody>
          <a:bodyPr/>
          <a:lstStyle/>
          <a:p>
            <a:pPr marL="342900" indent="-342900" algn="l">
              <a:buFont typeface="Arial" pitchFamily="34" charset="0"/>
              <a:buChar char="•"/>
            </a:pPr>
            <a:r>
              <a:rPr lang="en-GB" dirty="0"/>
              <a:t>Shows how much your resume matches the job (e.g., </a:t>
            </a:r>
            <a:r>
              <a:rPr lang="en-GB" b="1" dirty="0"/>
              <a:t>Match Score: </a:t>
            </a:r>
            <a:r>
              <a:rPr lang="en-GB" b="1" dirty="0" smtClean="0"/>
              <a:t>75%</a:t>
            </a:r>
            <a:r>
              <a:rPr lang="en-GB" dirty="0" smtClean="0"/>
              <a:t>).</a:t>
            </a:r>
            <a:endParaRPr lang="en-GB" dirty="0"/>
          </a:p>
          <a:p>
            <a:pPr marL="342900" indent="-342900" algn="l">
              <a:buFont typeface="Arial" pitchFamily="34" charset="0"/>
              <a:buChar char="•"/>
            </a:pPr>
            <a:r>
              <a:rPr lang="en-GB" dirty="0"/>
              <a:t>Lists </a:t>
            </a:r>
            <a:r>
              <a:rPr lang="en-GB" b="1" dirty="0"/>
              <a:t>matching</a:t>
            </a:r>
            <a:r>
              <a:rPr lang="en-GB" dirty="0"/>
              <a:t> and </a:t>
            </a:r>
            <a:r>
              <a:rPr lang="en-GB" b="1" dirty="0"/>
              <a:t>missing</a:t>
            </a:r>
            <a:r>
              <a:rPr lang="en-GB" dirty="0"/>
              <a:t> skills from the job description.</a:t>
            </a:r>
          </a:p>
          <a:p>
            <a:pPr marL="342900" indent="-342900" algn="l">
              <a:buFont typeface="Arial" pitchFamily="34" charset="0"/>
              <a:buChar char="•"/>
            </a:pPr>
            <a:r>
              <a:rPr lang="en-GB" dirty="0"/>
              <a:t>Provides </a:t>
            </a:r>
            <a:r>
              <a:rPr lang="en-GB" b="1" dirty="0"/>
              <a:t>tips</a:t>
            </a:r>
            <a:r>
              <a:rPr lang="en-GB" dirty="0"/>
              <a:t> to improve your resume (e.g., "Add Python", "Highlight SQL experience").</a:t>
            </a:r>
          </a:p>
          <a:p>
            <a:pPr marL="342900" indent="-342900" algn="l">
              <a:buFont typeface="Arial" pitchFamily="34" charset="0"/>
              <a:buChar char="•"/>
            </a:pPr>
            <a:r>
              <a:rPr lang="en-GB" dirty="0"/>
              <a:t>Helps you understand what </a:t>
            </a:r>
            <a:r>
              <a:rPr lang="en-GB" b="1" dirty="0"/>
              <a:t>skills to focus on</a:t>
            </a:r>
            <a:r>
              <a:rPr lang="en-GB" dirty="0"/>
              <a:t> for better job fit.</a:t>
            </a:r>
          </a:p>
          <a:p>
            <a:pPr algn="l"/>
            <a:endParaRPr dirty="0"/>
          </a:p>
        </p:txBody>
      </p:sp>
      <p:sp>
        <p:nvSpPr>
          <p:cNvPr id="2" name="Title 1"/>
          <p:cNvSpPr>
            <a:spLocks noGrp="1"/>
          </p:cNvSpPr>
          <p:nvPr>
            <p:ph type="title"/>
          </p:nvPr>
        </p:nvSpPr>
        <p:spPr/>
        <p:txBody>
          <a:bodyPr/>
          <a:lstStyle/>
          <a:p>
            <a:r>
              <a:rPr dirty="0"/>
              <a:t>Output </a:t>
            </a:r>
            <a:r>
              <a:rPr lang="en-GB" dirty="0" smtClean="0"/>
              <a:t> Section</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70" y="3962400"/>
            <a:ext cx="6517341" cy="26094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l"/>
            <a:r>
              <a:rPr dirty="0"/>
              <a:t>• Summary:</a:t>
            </a:r>
          </a:p>
          <a:p>
            <a:pPr algn="l"/>
            <a:r>
              <a:rPr dirty="0"/>
              <a:t>  - Reduced screening time</a:t>
            </a:r>
          </a:p>
          <a:p>
            <a:pPr algn="l"/>
            <a:r>
              <a:rPr dirty="0"/>
              <a:t>  - Improved accuracy</a:t>
            </a:r>
          </a:p>
          <a:p>
            <a:pPr algn="l"/>
            <a:r>
              <a:rPr dirty="0"/>
              <a:t>  - Eliminated human bias</a:t>
            </a:r>
          </a:p>
          <a:p>
            <a:pPr algn="l"/>
            <a:endParaRPr dirty="0"/>
          </a:p>
          <a:p>
            <a:pPr algn="l"/>
            <a:r>
              <a:rPr dirty="0"/>
              <a:t>• Future Improvements:</a:t>
            </a:r>
          </a:p>
          <a:p>
            <a:pPr algn="l"/>
            <a:r>
              <a:rPr dirty="0"/>
              <a:t>  - Resume PDF parsing</a:t>
            </a:r>
          </a:p>
          <a:p>
            <a:pPr algn="l"/>
            <a:r>
              <a:rPr dirty="0"/>
              <a:t>  - Deep learning classifier</a:t>
            </a:r>
          </a:p>
          <a:p>
            <a:pPr algn="l"/>
            <a:r>
              <a:rPr dirty="0"/>
              <a:t>  - HR dashboard with analytics</a:t>
            </a:r>
          </a:p>
        </p:txBody>
      </p:sp>
      <p:sp>
        <p:nvSpPr>
          <p:cNvPr id="2" name="Title 1"/>
          <p:cNvSpPr>
            <a:spLocks noGrp="1"/>
          </p:cNvSpPr>
          <p:nvPr>
            <p:ph type="title"/>
          </p:nvPr>
        </p:nvSpPr>
        <p:spPr/>
        <p:txBody>
          <a:bodyPr/>
          <a:lstStyle/>
          <a:p>
            <a:r>
              <a:t>Summary &amp; Future Scope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endParaRPr lang="en-GB" dirty="0" smtClean="0"/>
          </a:p>
          <a:p>
            <a:pPr algn="l"/>
            <a:r>
              <a:rPr lang="en-GB" dirty="0"/>
              <a:t> </a:t>
            </a:r>
            <a:r>
              <a:rPr lang="en-GB" dirty="0" smtClean="0"/>
              <a:t>             -In </a:t>
            </a:r>
            <a:r>
              <a:rPr lang="en-GB" dirty="0"/>
              <a:t>conclusion, this project effectively automates the resume screening process using NLP techniques. It helps recruiters save time by identifying the most relevant candidates and guides job seekers to improve their resumes with skill-based recommendations. This tool demonstrates a practical and impactful use of AI in modern recruitment.</a:t>
            </a:r>
            <a:endParaRPr lang="en-US" dirty="0"/>
          </a:p>
        </p:txBody>
      </p:sp>
      <p:sp>
        <p:nvSpPr>
          <p:cNvPr id="3" name="Title 2"/>
          <p:cNvSpPr>
            <a:spLocks noGrp="1"/>
          </p:cNvSpPr>
          <p:nvPr>
            <p:ph type="title"/>
          </p:nvPr>
        </p:nvSpPr>
        <p:spPr/>
        <p:txBody>
          <a:bodyPr/>
          <a:lstStyle/>
          <a:p>
            <a:r>
              <a:rPr lang="en-GB" dirty="0" smtClean="0"/>
              <a:t>Conclusion</a:t>
            </a:r>
            <a:endParaRPr lang="en-US" dirty="0"/>
          </a:p>
        </p:txBody>
      </p:sp>
    </p:spTree>
    <p:extLst>
      <p:ext uri="{BB962C8B-B14F-4D97-AF65-F5344CB8AC3E}">
        <p14:creationId xmlns:p14="http://schemas.microsoft.com/office/powerpoint/2010/main" val="406556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sz="2400" dirty="0" smtClean="0"/>
              <a:t>Any Question?</a:t>
            </a:r>
            <a:endParaRPr lang="en-US" sz="2400" dirty="0"/>
          </a:p>
        </p:txBody>
      </p:sp>
      <p:sp>
        <p:nvSpPr>
          <p:cNvPr id="3" name="Title 2"/>
          <p:cNvSpPr>
            <a:spLocks noGrp="1"/>
          </p:cNvSpPr>
          <p:nvPr>
            <p:ph type="title"/>
          </p:nvPr>
        </p:nvSpPr>
        <p:spPr/>
        <p:txBody>
          <a:bodyPr/>
          <a:lstStyle/>
          <a:p>
            <a:r>
              <a:rPr lang="en-GB" dirty="0" smtClean="0"/>
              <a:t>Thank  you</a:t>
            </a:r>
            <a:endParaRPr lang="en-US" dirty="0"/>
          </a:p>
        </p:txBody>
      </p:sp>
    </p:spTree>
    <p:extLst>
      <p:ext uri="{BB962C8B-B14F-4D97-AF65-F5344CB8AC3E}">
        <p14:creationId xmlns:p14="http://schemas.microsoft.com/office/powerpoint/2010/main" val="1945176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
            </a:pPr>
            <a:r>
              <a:rPr lang="en-GB" dirty="0" smtClean="0"/>
              <a:t>Introduction</a:t>
            </a:r>
          </a:p>
          <a:p>
            <a:pPr marL="342900" indent="-342900" algn="l">
              <a:buFont typeface="Wingdings" pitchFamily="2" charset="2"/>
              <a:buChar char="§"/>
            </a:pPr>
            <a:r>
              <a:rPr lang="en-GB" dirty="0" smtClean="0"/>
              <a:t>Problem &amp; Solution</a:t>
            </a:r>
          </a:p>
          <a:p>
            <a:pPr marL="342900" indent="-342900" algn="l">
              <a:buFont typeface="Wingdings" pitchFamily="2" charset="2"/>
              <a:buChar char="§"/>
            </a:pPr>
            <a:r>
              <a:rPr lang="en-GB" dirty="0" smtClean="0"/>
              <a:t>Tech Stack</a:t>
            </a:r>
          </a:p>
          <a:p>
            <a:pPr marL="342900" indent="-342900" algn="l">
              <a:buFont typeface="Wingdings" pitchFamily="2" charset="2"/>
              <a:buChar char="§"/>
            </a:pPr>
            <a:r>
              <a:rPr lang="en-GB" dirty="0" smtClean="0"/>
              <a:t>Dataset Summary</a:t>
            </a:r>
          </a:p>
          <a:p>
            <a:pPr marL="342900" indent="-342900" algn="l">
              <a:buFont typeface="Wingdings" pitchFamily="2" charset="2"/>
              <a:buChar char="§"/>
            </a:pPr>
            <a:r>
              <a:rPr lang="en-GB" dirty="0" smtClean="0"/>
              <a:t>NLP Methodology</a:t>
            </a:r>
          </a:p>
          <a:p>
            <a:pPr marL="342900" indent="-342900" algn="l">
              <a:buFont typeface="Wingdings" pitchFamily="2" charset="2"/>
              <a:buChar char="§"/>
            </a:pPr>
            <a:r>
              <a:rPr lang="en-GB" dirty="0" smtClean="0"/>
              <a:t>System </a:t>
            </a:r>
            <a:r>
              <a:rPr lang="en-GB" dirty="0" err="1" smtClean="0"/>
              <a:t>Architechture</a:t>
            </a:r>
            <a:endParaRPr lang="en-GB" dirty="0" smtClean="0"/>
          </a:p>
          <a:p>
            <a:pPr marL="342900" indent="-342900" algn="l">
              <a:buFont typeface="Wingdings" pitchFamily="2" charset="2"/>
              <a:buChar char="§"/>
            </a:pPr>
            <a:r>
              <a:rPr lang="en-GB" dirty="0" smtClean="0"/>
              <a:t>User Input Interface</a:t>
            </a:r>
          </a:p>
          <a:p>
            <a:pPr marL="342900" indent="-342900" algn="l">
              <a:buFont typeface="Wingdings" pitchFamily="2" charset="2"/>
              <a:buChar char="§"/>
            </a:pPr>
            <a:r>
              <a:rPr lang="en-GB" dirty="0" smtClean="0"/>
              <a:t>Output Section</a:t>
            </a:r>
          </a:p>
          <a:p>
            <a:pPr marL="342900" indent="-342900" algn="l">
              <a:buFont typeface="Wingdings" pitchFamily="2" charset="2"/>
              <a:buChar char="§"/>
            </a:pPr>
            <a:r>
              <a:rPr lang="en-GB" dirty="0" smtClean="0"/>
              <a:t>Summary &amp; </a:t>
            </a:r>
            <a:r>
              <a:rPr lang="en-GB" dirty="0" err="1" smtClean="0"/>
              <a:t>Futurescope</a:t>
            </a:r>
            <a:endParaRPr lang="en-GB" dirty="0" smtClean="0"/>
          </a:p>
          <a:p>
            <a:pPr marL="342900" indent="-342900" algn="l">
              <a:buFont typeface="Wingdings" pitchFamily="2" charset="2"/>
              <a:buChar char="§"/>
            </a:pPr>
            <a:r>
              <a:rPr lang="en-GB" dirty="0" smtClean="0"/>
              <a:t>Conclusion</a:t>
            </a:r>
          </a:p>
          <a:p>
            <a:pPr marL="342900" indent="-342900" algn="l">
              <a:buFont typeface="Arial" pitchFamily="34" charset="0"/>
              <a:buChar char="•"/>
            </a:pPr>
            <a:endParaRPr lang="en-GB" dirty="0" smtClean="0"/>
          </a:p>
          <a:p>
            <a:pPr marL="342900" indent="-342900" algn="l">
              <a:buFont typeface="Arial" pitchFamily="34" charset="0"/>
              <a:buChar char="•"/>
            </a:pPr>
            <a:endParaRPr lang="en-GB" dirty="0" smtClean="0"/>
          </a:p>
          <a:p>
            <a:pPr marL="342900" indent="-342900" algn="l">
              <a:buFont typeface="Arial" pitchFamily="34" charset="0"/>
              <a:buChar char="•"/>
            </a:pPr>
            <a:endParaRPr lang="en-GB" dirty="0" smtClean="0"/>
          </a:p>
        </p:txBody>
      </p:sp>
      <p:sp>
        <p:nvSpPr>
          <p:cNvPr id="3" name="Title 2"/>
          <p:cNvSpPr>
            <a:spLocks noGrp="1"/>
          </p:cNvSpPr>
          <p:nvPr>
            <p:ph type="title"/>
          </p:nvPr>
        </p:nvSpPr>
        <p:spPr/>
        <p:txBody>
          <a:bodyPr/>
          <a:lstStyle/>
          <a:p>
            <a:r>
              <a:rPr lang="en-GB" dirty="0" smtClean="0"/>
              <a:t>Contents</a:t>
            </a:r>
            <a:endParaRPr lang="en-US" dirty="0"/>
          </a:p>
        </p:txBody>
      </p:sp>
    </p:spTree>
    <p:extLst>
      <p:ext uri="{BB962C8B-B14F-4D97-AF65-F5344CB8AC3E}">
        <p14:creationId xmlns:p14="http://schemas.microsoft.com/office/powerpoint/2010/main" val="3946789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379413"/>
            <a:ext cx="8229600" cy="4075176"/>
          </a:xfrm>
        </p:spPr>
        <p:txBody>
          <a:bodyPr/>
          <a:lstStyle/>
          <a:p>
            <a:pPr algn="l"/>
            <a:r>
              <a:rPr dirty="0"/>
              <a:t>• What is it?</a:t>
            </a:r>
          </a:p>
          <a:p>
            <a:pPr algn="l"/>
            <a:r>
              <a:rPr dirty="0"/>
              <a:t>  </a:t>
            </a:r>
            <a:r>
              <a:rPr lang="en-GB" dirty="0" smtClean="0"/>
              <a:t>-</a:t>
            </a:r>
            <a:r>
              <a:rPr dirty="0" smtClean="0"/>
              <a:t>An </a:t>
            </a:r>
            <a:r>
              <a:rPr dirty="0"/>
              <a:t>AI-based tool for automatically screening resumes based on job descriptions.</a:t>
            </a:r>
          </a:p>
          <a:p>
            <a:pPr algn="l"/>
            <a:endParaRPr dirty="0"/>
          </a:p>
          <a:p>
            <a:pPr algn="l"/>
            <a:r>
              <a:rPr dirty="0"/>
              <a:t>• Why this project?</a:t>
            </a:r>
          </a:p>
          <a:p>
            <a:pPr algn="l"/>
            <a:r>
              <a:rPr dirty="0"/>
              <a:t>  </a:t>
            </a:r>
            <a:r>
              <a:rPr lang="en-GB" dirty="0" smtClean="0"/>
              <a:t>-</a:t>
            </a:r>
            <a:r>
              <a:rPr dirty="0" smtClean="0"/>
              <a:t>Manual </a:t>
            </a:r>
            <a:r>
              <a:rPr dirty="0"/>
              <a:t>screening is time-consuming, inconsistent, and prone to human bias.</a:t>
            </a:r>
          </a:p>
        </p:txBody>
      </p:sp>
      <p:sp>
        <p:nvSpPr>
          <p:cNvPr id="2" name="Title 1"/>
          <p:cNvSpPr>
            <a:spLocks noGrp="1"/>
          </p:cNvSpPr>
          <p:nvPr>
            <p:ph type="title"/>
          </p:nvPr>
        </p:nvSpPr>
        <p:spPr/>
        <p:txBody>
          <a:bodyPr/>
          <a:lstStyle/>
          <a:p>
            <a: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3"/>
            <a:ext cx="8229600" cy="4720635"/>
          </a:xfrm>
        </p:spPr>
        <p:txBody>
          <a:bodyPr>
            <a:normAutofit/>
          </a:bodyPr>
          <a:lstStyle/>
          <a:p>
            <a:pPr algn="l"/>
            <a:r>
              <a:rPr dirty="0"/>
              <a:t>• </a:t>
            </a:r>
            <a:r>
              <a:rPr sz="2400" dirty="0"/>
              <a:t>Problem:</a:t>
            </a:r>
          </a:p>
          <a:p>
            <a:pPr algn="l"/>
            <a:r>
              <a:rPr lang="en-GB" dirty="0" smtClean="0"/>
              <a:t>     </a:t>
            </a:r>
            <a:r>
              <a:rPr lang="en-GB" sz="1800" dirty="0" smtClean="0"/>
              <a:t>-</a:t>
            </a:r>
            <a:r>
              <a:rPr lang="en-GB" sz="1800" dirty="0" smtClean="0"/>
              <a:t>Recruiters </a:t>
            </a:r>
            <a:r>
              <a:rPr lang="en-GB" sz="1800" dirty="0"/>
              <a:t>spend a lot of time manually reviewing resumes for each job role.</a:t>
            </a:r>
          </a:p>
          <a:p>
            <a:pPr algn="l"/>
            <a:r>
              <a:rPr lang="en-GB" sz="1800" dirty="0" smtClean="0"/>
              <a:t>    -Many </a:t>
            </a:r>
            <a:r>
              <a:rPr lang="en-GB" sz="1800" dirty="0"/>
              <a:t>qualified candidates are rejected due to missing keywords or poor resume </a:t>
            </a:r>
            <a:r>
              <a:rPr lang="en-GB" sz="1800" dirty="0" smtClean="0"/>
              <a:t>       formatting</a:t>
            </a:r>
            <a:r>
              <a:rPr lang="en-GB" sz="1800" dirty="0"/>
              <a:t>.</a:t>
            </a:r>
          </a:p>
          <a:p>
            <a:pPr algn="l"/>
            <a:r>
              <a:rPr lang="en-GB" sz="1800" dirty="0" smtClean="0"/>
              <a:t>      -Job </a:t>
            </a:r>
            <a:r>
              <a:rPr lang="en-GB" sz="1800" dirty="0"/>
              <a:t>seekers are often unaware of how well their resume matches the job </a:t>
            </a:r>
            <a:r>
              <a:rPr lang="en-GB" sz="1800" dirty="0" smtClean="0"/>
              <a:t>   description.</a:t>
            </a:r>
          </a:p>
          <a:p>
            <a:pPr algn="l">
              <a:lnSpc>
                <a:spcPct val="110000"/>
              </a:lnSpc>
            </a:pPr>
            <a:endParaRPr dirty="0"/>
          </a:p>
          <a:p>
            <a:pPr algn="l"/>
            <a:r>
              <a:rPr dirty="0"/>
              <a:t>• </a:t>
            </a:r>
            <a:r>
              <a:rPr sz="2400" dirty="0"/>
              <a:t>Solution:</a:t>
            </a:r>
          </a:p>
          <a:p>
            <a:pPr algn="l"/>
            <a:r>
              <a:rPr dirty="0"/>
              <a:t>  </a:t>
            </a:r>
            <a:r>
              <a:rPr dirty="0" smtClean="0"/>
              <a:t>-</a:t>
            </a:r>
            <a:r>
              <a:rPr lang="en-GB" sz="1800" dirty="0"/>
              <a:t>A web-based Resume Screening Tool that </a:t>
            </a:r>
            <a:r>
              <a:rPr lang="en-GB" sz="1800" dirty="0" err="1"/>
              <a:t>analyzes</a:t>
            </a:r>
            <a:r>
              <a:rPr lang="en-GB" sz="1800" dirty="0"/>
              <a:t> resumes using Natural </a:t>
            </a:r>
            <a:r>
              <a:rPr lang="en-GB" sz="1800" dirty="0" smtClean="0"/>
              <a:t>  Language </a:t>
            </a:r>
            <a:r>
              <a:rPr lang="en-GB" sz="1800" dirty="0"/>
              <a:t>Processing (NLP).</a:t>
            </a:r>
          </a:p>
          <a:p>
            <a:pPr algn="l"/>
            <a:r>
              <a:rPr lang="en-GB" sz="1800" dirty="0" smtClean="0"/>
              <a:t> -Automatically </a:t>
            </a:r>
            <a:r>
              <a:rPr lang="en-GB" sz="1800" dirty="0"/>
              <a:t>compares the resume with a job description and provides a match percentage.</a:t>
            </a:r>
          </a:p>
          <a:p>
            <a:pPr algn="l"/>
            <a:r>
              <a:rPr lang="en-GB" sz="1800" dirty="0" smtClean="0"/>
              <a:t>  -Highlights </a:t>
            </a:r>
            <a:r>
              <a:rPr lang="en-GB" sz="1800" dirty="0"/>
              <a:t>missing skills and gives smart recommendations to improve the resume.</a:t>
            </a:r>
          </a:p>
          <a:p>
            <a:pPr algn="l"/>
            <a:endParaRPr dirty="0"/>
          </a:p>
        </p:txBody>
      </p:sp>
      <p:sp>
        <p:nvSpPr>
          <p:cNvPr id="2" name="Title 1"/>
          <p:cNvSpPr>
            <a:spLocks noGrp="1"/>
          </p:cNvSpPr>
          <p:nvPr>
            <p:ph type="title"/>
          </p:nvPr>
        </p:nvSpPr>
        <p:spPr/>
        <p:txBody>
          <a:bodyPr/>
          <a:lstStyle/>
          <a:p>
            <a:r>
              <a:t>Problem &amp; Solution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l"/>
            <a:r>
              <a:rPr dirty="0"/>
              <a:t>• Frontend:</a:t>
            </a:r>
          </a:p>
          <a:p>
            <a:pPr algn="l"/>
            <a:r>
              <a:rPr dirty="0"/>
              <a:t>  - HTML, CSS, JavaScript</a:t>
            </a:r>
          </a:p>
          <a:p>
            <a:pPr algn="l"/>
            <a:endParaRPr dirty="0"/>
          </a:p>
          <a:p>
            <a:pPr algn="l"/>
            <a:r>
              <a:rPr dirty="0"/>
              <a:t>• Backend:</a:t>
            </a:r>
          </a:p>
          <a:p>
            <a:pPr algn="l"/>
            <a:r>
              <a:rPr dirty="0"/>
              <a:t>  - Python (Flask, Pandas, </a:t>
            </a:r>
            <a:r>
              <a:rPr dirty="0" err="1"/>
              <a:t>Scikit</a:t>
            </a:r>
            <a:r>
              <a:rPr dirty="0"/>
              <a:t>-learn, NLP)</a:t>
            </a:r>
          </a:p>
          <a:p>
            <a:pPr algn="l"/>
            <a:endParaRPr dirty="0"/>
          </a:p>
          <a:p>
            <a:pPr algn="l"/>
            <a:r>
              <a:rPr dirty="0"/>
              <a:t>• Development Tools:</a:t>
            </a:r>
          </a:p>
          <a:p>
            <a:pPr algn="l"/>
            <a:r>
              <a:rPr dirty="0"/>
              <a:t>  - Visual Studio Code (VS Code)</a:t>
            </a:r>
          </a:p>
        </p:txBody>
      </p:sp>
      <p:sp>
        <p:nvSpPr>
          <p:cNvPr id="2" name="Title 1"/>
          <p:cNvSpPr>
            <a:spLocks noGrp="1"/>
          </p:cNvSpPr>
          <p:nvPr>
            <p:ph type="title"/>
          </p:nvPr>
        </p:nvSpPr>
        <p:spPr/>
        <p:txBody>
          <a:bodyPr/>
          <a:lstStyle/>
          <a:p>
            <a:r>
              <a:t>Tech Stack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l"/>
            <a:r>
              <a:rPr dirty="0"/>
              <a:t>• Dataset Used:</a:t>
            </a:r>
          </a:p>
          <a:p>
            <a:pPr algn="l"/>
            <a:r>
              <a:rPr dirty="0"/>
              <a:t>  - </a:t>
            </a:r>
            <a:r>
              <a:rPr dirty="0" err="1"/>
              <a:t>UpdatedResumeDataSet</a:t>
            </a:r>
            <a:endParaRPr dirty="0"/>
          </a:p>
          <a:p>
            <a:pPr algn="l"/>
            <a:endParaRPr dirty="0"/>
          </a:p>
          <a:p>
            <a:pPr algn="l"/>
            <a:r>
              <a:rPr dirty="0"/>
              <a:t>• Fields:</a:t>
            </a:r>
          </a:p>
          <a:p>
            <a:pPr algn="l"/>
            <a:r>
              <a:rPr dirty="0"/>
              <a:t>  - Resume text</a:t>
            </a:r>
          </a:p>
          <a:p>
            <a:pPr algn="l"/>
            <a:r>
              <a:rPr dirty="0"/>
              <a:t>  - Category (Job Role)</a:t>
            </a:r>
          </a:p>
          <a:p>
            <a:pPr algn="l"/>
            <a:r>
              <a:rPr dirty="0"/>
              <a:t>  - Skills</a:t>
            </a:r>
          </a:p>
          <a:p>
            <a:pPr algn="l"/>
            <a:endParaRPr dirty="0"/>
          </a:p>
          <a:p>
            <a:pPr algn="l"/>
            <a:r>
              <a:rPr dirty="0"/>
              <a:t>• Job Role Distribution </a:t>
            </a:r>
          </a:p>
        </p:txBody>
      </p:sp>
      <p:sp>
        <p:nvSpPr>
          <p:cNvPr id="2" name="Title 1"/>
          <p:cNvSpPr>
            <a:spLocks noGrp="1"/>
          </p:cNvSpPr>
          <p:nvPr>
            <p:ph type="title"/>
          </p:nvPr>
        </p:nvSpPr>
        <p:spPr/>
        <p:txBody>
          <a:bodyPr/>
          <a:lstStyle/>
          <a:p>
            <a:r>
              <a:t>Dataset Summary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845" y="2456329"/>
            <a:ext cx="4363955" cy="29404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250140"/>
            <a:ext cx="8229600" cy="3845859"/>
          </a:xfrm>
        </p:spPr>
        <p:txBody>
          <a:bodyPr/>
          <a:lstStyle/>
          <a:p>
            <a:pPr algn="l"/>
            <a:r>
              <a:rPr lang="en-US" dirty="0"/>
              <a:t>Explain NLP pipeline used:</a:t>
            </a:r>
          </a:p>
          <a:p>
            <a:pPr marL="342900" indent="-342900" algn="l">
              <a:buFont typeface="Arial" pitchFamily="34" charset="0"/>
              <a:buChar char="•"/>
            </a:pPr>
            <a:r>
              <a:rPr lang="en-US" dirty="0"/>
              <a:t>Text cleaning (punctuation, </a:t>
            </a:r>
            <a:r>
              <a:rPr lang="en-US" dirty="0" err="1"/>
              <a:t>stopwords</a:t>
            </a:r>
            <a:r>
              <a:rPr lang="en-US" dirty="0"/>
              <a:t> removal)</a:t>
            </a:r>
          </a:p>
          <a:p>
            <a:pPr marL="342900" indent="-342900" algn="l">
              <a:buFont typeface="Arial" pitchFamily="34" charset="0"/>
              <a:buChar char="•"/>
            </a:pPr>
            <a:r>
              <a:rPr lang="en-US" dirty="0"/>
              <a:t>Tokenization</a:t>
            </a:r>
          </a:p>
          <a:p>
            <a:pPr marL="342900" indent="-342900" algn="l">
              <a:buFont typeface="Arial" pitchFamily="34" charset="0"/>
              <a:buChar char="•"/>
            </a:pPr>
            <a:r>
              <a:rPr lang="en-US" dirty="0"/>
              <a:t>Lemmatization or stemming</a:t>
            </a:r>
          </a:p>
          <a:p>
            <a:pPr marL="342900" indent="-342900" algn="l">
              <a:buFont typeface="Arial" pitchFamily="34" charset="0"/>
              <a:buChar char="•"/>
            </a:pPr>
            <a:r>
              <a:rPr lang="en-US" dirty="0"/>
              <a:t>TF-IDF </a:t>
            </a:r>
            <a:r>
              <a:rPr lang="en-US" dirty="0" err="1"/>
              <a:t>vectorization</a:t>
            </a:r>
            <a:endParaRPr lang="en-US" dirty="0"/>
          </a:p>
          <a:p>
            <a:pPr marL="342900" indent="-342900" algn="l">
              <a:buFont typeface="Arial" pitchFamily="34" charset="0"/>
              <a:buChar char="•"/>
            </a:pPr>
            <a:r>
              <a:rPr lang="en-US" dirty="0"/>
              <a:t>Classification using traditional ML (e.g., Logistic Regression or Naive Bayes)</a:t>
            </a:r>
          </a:p>
          <a:p>
            <a:endParaRPr lang="en-US" dirty="0"/>
          </a:p>
        </p:txBody>
      </p:sp>
      <p:sp>
        <p:nvSpPr>
          <p:cNvPr id="3" name="Title 2"/>
          <p:cNvSpPr>
            <a:spLocks noGrp="1"/>
          </p:cNvSpPr>
          <p:nvPr>
            <p:ph type="title"/>
          </p:nvPr>
        </p:nvSpPr>
        <p:spPr/>
        <p:txBody>
          <a:bodyPr/>
          <a:lstStyle/>
          <a:p>
            <a:r>
              <a:rPr lang="en-US" dirty="0"/>
              <a:t>NLP Methodology</a:t>
            </a:r>
          </a:p>
        </p:txBody>
      </p:sp>
    </p:spTree>
    <p:extLst>
      <p:ext uri="{BB962C8B-B14F-4D97-AF65-F5344CB8AC3E}">
        <p14:creationId xmlns:p14="http://schemas.microsoft.com/office/powerpoint/2010/main" val="85479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5" name="Rectangle 4"/>
          <p:cNvSpPr/>
          <p:nvPr/>
        </p:nvSpPr>
        <p:spPr>
          <a:xfrm>
            <a:off x="177053" y="3213898"/>
            <a:ext cx="4728882" cy="1015663"/>
          </a:xfrm>
          <a:prstGeom prst="rect">
            <a:avLst/>
          </a:prstGeom>
        </p:spPr>
        <p:txBody>
          <a:bodyPr wrap="square">
            <a:spAutoFit/>
          </a:bodyPr>
          <a:lstStyle/>
          <a:p>
            <a:r>
              <a:rPr lang="en-US" sz="2000" dirty="0"/>
              <a:t>Visual pipeline from resume input → NLP preprocessing → Classification → Skill Extraction → Output</a:t>
            </a:r>
          </a:p>
        </p:txBody>
      </p:sp>
      <p:pic>
        <p:nvPicPr>
          <p:cNvPr id="12" name="Content Placeholder 1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56094" y="1973698"/>
            <a:ext cx="3784260" cy="42657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2020824"/>
            <a:ext cx="8229600" cy="4406870"/>
          </a:xfrm>
        </p:spPr>
        <p:txBody>
          <a:bodyPr/>
          <a:lstStyle/>
          <a:p>
            <a:pPr marL="342900" indent="-342900" algn="l">
              <a:buFont typeface="Wingdings" pitchFamily="2" charset="2"/>
              <a:buChar char="§"/>
            </a:pPr>
            <a:r>
              <a:rPr lang="en-GB" dirty="0" smtClean="0"/>
              <a:t>Users </a:t>
            </a:r>
            <a:r>
              <a:rPr lang="en-GB" dirty="0"/>
              <a:t>upload their resume and enter a job description into the interface.</a:t>
            </a:r>
            <a:br>
              <a:rPr lang="en-GB" dirty="0"/>
            </a:br>
            <a:r>
              <a:rPr lang="en-GB" dirty="0"/>
              <a:t>Both inputs are </a:t>
            </a:r>
            <a:r>
              <a:rPr lang="en-GB" dirty="0" err="1"/>
              <a:t>analyzed</a:t>
            </a:r>
            <a:r>
              <a:rPr lang="en-GB" dirty="0"/>
              <a:t> using NLP to extract, match, and evaluate </a:t>
            </a:r>
            <a:r>
              <a:rPr lang="en-GB" dirty="0" smtClean="0"/>
              <a:t>relevant </a:t>
            </a:r>
            <a:r>
              <a:rPr lang="en-GB" dirty="0"/>
              <a:t>skills</a:t>
            </a:r>
            <a:r>
              <a:rPr lang="en-GB" dirty="0" smtClean="0"/>
              <a:t>.  </a:t>
            </a:r>
          </a:p>
          <a:p>
            <a:pPr marL="342900" indent="-342900" algn="l">
              <a:buFont typeface="Wingdings" pitchFamily="2" charset="2"/>
              <a:buChar char="§"/>
            </a:pPr>
            <a:r>
              <a:rPr lang="en-GB" dirty="0"/>
              <a:t>Click "</a:t>
            </a:r>
            <a:r>
              <a:rPr lang="en-GB" dirty="0" err="1" smtClean="0"/>
              <a:t>Analyze</a:t>
            </a:r>
            <a:r>
              <a:rPr lang="en-GB" dirty="0" smtClean="0"/>
              <a:t> Resume" </a:t>
            </a:r>
            <a:r>
              <a:rPr lang="en-GB" dirty="0"/>
              <a:t>to get </a:t>
            </a:r>
            <a:r>
              <a:rPr lang="en-GB" dirty="0" smtClean="0"/>
              <a:t> </a:t>
            </a:r>
            <a:r>
              <a:rPr lang="en-GB" dirty="0"/>
              <a:t>resume checked and see the results.                                                                                                                                                      </a:t>
            </a:r>
            <a:endParaRPr lang="en-US" dirty="0"/>
          </a:p>
        </p:txBody>
      </p:sp>
      <p:sp>
        <p:nvSpPr>
          <p:cNvPr id="3" name="Title 2"/>
          <p:cNvSpPr>
            <a:spLocks noGrp="1"/>
          </p:cNvSpPr>
          <p:nvPr>
            <p:ph type="title"/>
          </p:nvPr>
        </p:nvSpPr>
        <p:spPr/>
        <p:txBody>
          <a:bodyPr>
            <a:normAutofit fontScale="90000"/>
          </a:bodyPr>
          <a:lstStyle/>
          <a:p>
            <a:r>
              <a:rPr lang="en-GB" dirty="0" smtClean="0"/>
              <a:t>                                                                         </a:t>
            </a:r>
            <a:r>
              <a:rPr lang="en-US" sz="2400" dirty="0"/>
              <a:t>User Input Interface</a:t>
            </a:r>
            <a:r>
              <a:rPr lang="en-GB" sz="2200" dirty="0" smtClean="0"/>
              <a:t/>
            </a:r>
            <a:br>
              <a:rPr lang="en-GB" sz="2200" dirty="0" smtClean="0"/>
            </a:br>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65" y="3579632"/>
            <a:ext cx="5531223" cy="196952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65" y="5549153"/>
            <a:ext cx="5531223" cy="1015687"/>
          </a:xfrm>
          <a:prstGeom prst="rect">
            <a:avLst/>
          </a:prstGeom>
        </p:spPr>
      </p:pic>
    </p:spTree>
    <p:extLst>
      <p:ext uri="{BB962C8B-B14F-4D97-AF65-F5344CB8AC3E}">
        <p14:creationId xmlns:p14="http://schemas.microsoft.com/office/powerpoint/2010/main" val="921716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832</TotalTime>
  <Words>477</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BlackTie</vt:lpstr>
      <vt:lpstr>AI-Powered Resume Screening Tool</vt:lpstr>
      <vt:lpstr>Contents</vt:lpstr>
      <vt:lpstr>Introduction</vt:lpstr>
      <vt:lpstr>Problem &amp; Solution</vt:lpstr>
      <vt:lpstr>Tech Stack</vt:lpstr>
      <vt:lpstr>Dataset Summary</vt:lpstr>
      <vt:lpstr>NLP Methodology</vt:lpstr>
      <vt:lpstr>System Architecture</vt:lpstr>
      <vt:lpstr>                                                                         User Input Interface </vt:lpstr>
      <vt:lpstr>Output  Section</vt:lpstr>
      <vt:lpstr>Summary &amp; Future Scope</vt:lpstr>
      <vt:lpstr>Conclusion</vt:lpstr>
      <vt:lpstr>Thank  you</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Resume Screening Tool</dc:title>
  <dc:creator>ACER</dc:creator>
  <dc:description>generated using python-pptx</dc:description>
  <cp:lastModifiedBy>ACER</cp:lastModifiedBy>
  <cp:revision>14</cp:revision>
  <dcterms:created xsi:type="dcterms:W3CDTF">2013-01-27T09:14:16Z</dcterms:created>
  <dcterms:modified xsi:type="dcterms:W3CDTF">2025-07-09T18:26:15Z</dcterms:modified>
</cp:coreProperties>
</file>