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f0fbfa4d3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f0fbfa4d3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f0fbfa4d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f0fbfa4d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f0fbfa4d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f0fbfa4d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f0fbfa4d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f0fbfa4d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f0fbfa4d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f0fbfa4d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f0fbfa4d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f0fbfa4d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f0fbfa4d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f0fbfa4d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f0fbfa4d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f0fbfa4d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f0fbfa4d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f0fbfa4d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f0fbfa4d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f0fbfa4d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f0fbfa4d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f0fbfa4d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f0fbfa4d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f0fbfa4d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nvSpPr>
        <p:spPr>
          <a:xfrm>
            <a:off x="30425" y="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09090"/>
              </a:lnSpc>
              <a:spcBef>
                <a:spcPts val="1200"/>
              </a:spcBef>
              <a:spcAft>
                <a:spcPts val="0"/>
              </a:spcAft>
              <a:buNone/>
            </a:pPr>
            <a:r>
              <a:t/>
            </a:r>
            <a:endParaRPr b="1" sz="1600">
              <a:solidFill>
                <a:srgbClr val="0000FF"/>
              </a:solidFill>
            </a:endParaRPr>
          </a:p>
          <a:p>
            <a:pPr indent="0" lvl="0" marL="0" rtl="0" algn="l">
              <a:lnSpc>
                <a:spcPct val="109090"/>
              </a:lnSpc>
              <a:spcBef>
                <a:spcPts val="1200"/>
              </a:spcBef>
              <a:spcAft>
                <a:spcPts val="0"/>
              </a:spcAft>
              <a:buNone/>
            </a:pPr>
            <a:r>
              <a:t/>
            </a:r>
            <a:endParaRPr b="1" sz="1600">
              <a:solidFill>
                <a:srgbClr val="0000FF"/>
              </a:solidFill>
            </a:endParaRPr>
          </a:p>
          <a:p>
            <a:pPr indent="0" lvl="0" marL="0" rtl="0" algn="ctr">
              <a:lnSpc>
                <a:spcPct val="109090"/>
              </a:lnSpc>
              <a:spcBef>
                <a:spcPts val="1200"/>
              </a:spcBef>
              <a:spcAft>
                <a:spcPts val="0"/>
              </a:spcAft>
              <a:buNone/>
            </a:pPr>
            <a:r>
              <a:rPr b="1" lang="en" sz="3000">
                <a:solidFill>
                  <a:srgbClr val="0000FF"/>
                </a:solidFill>
              </a:rPr>
              <a:t>SDA-LUND</a:t>
            </a:r>
            <a:endParaRPr b="1" sz="900">
              <a:solidFill>
                <a:srgbClr val="0000FF"/>
              </a:solidFill>
            </a:endParaRPr>
          </a:p>
          <a:p>
            <a:pPr indent="0" lvl="0" marL="0" rtl="0" algn="ctr">
              <a:lnSpc>
                <a:spcPct val="109090"/>
              </a:lnSpc>
              <a:spcBef>
                <a:spcPts val="1200"/>
              </a:spcBef>
              <a:spcAft>
                <a:spcPts val="0"/>
              </a:spcAft>
              <a:buNone/>
            </a:pPr>
            <a:r>
              <a:rPr b="1" i="1" lang="en" sz="2400">
                <a:solidFill>
                  <a:srgbClr val="0000FF"/>
                </a:solidFill>
              </a:rPr>
              <a:t>GROUP 2 – CENTRAL SYSTEM ADMINISTRATOR</a:t>
            </a:r>
            <a:endParaRPr b="1" i="1" sz="2400">
              <a:solidFill>
                <a:srgbClr val="0000FF"/>
              </a:solidFill>
            </a:endParaRPr>
          </a:p>
          <a:p>
            <a:pPr indent="0" lvl="0" marL="0" rtl="0" algn="ctr">
              <a:lnSpc>
                <a:spcPct val="109090"/>
              </a:lnSpc>
              <a:spcBef>
                <a:spcPts val="1200"/>
              </a:spcBef>
              <a:spcAft>
                <a:spcPts val="0"/>
              </a:spcAft>
              <a:buNone/>
            </a:pPr>
            <a:r>
              <a:t/>
            </a:r>
            <a:endParaRPr b="1" i="1" sz="800">
              <a:solidFill>
                <a:srgbClr val="0000FF"/>
              </a:solidFill>
            </a:endParaRPr>
          </a:p>
          <a:p>
            <a:pPr indent="0" lvl="0" marL="0" rtl="0" algn="ctr">
              <a:lnSpc>
                <a:spcPct val="109090"/>
              </a:lnSpc>
              <a:spcBef>
                <a:spcPts val="1200"/>
              </a:spcBef>
              <a:spcAft>
                <a:spcPts val="0"/>
              </a:spcAft>
              <a:buNone/>
            </a:pPr>
            <a:r>
              <a:rPr b="1" lang="en" sz="1800" u="sng">
                <a:solidFill>
                  <a:srgbClr val="FF0000"/>
                </a:solidFill>
              </a:rPr>
              <a:t>PROJECT DOCUMENTATION</a:t>
            </a:r>
            <a:endParaRPr sz="1100">
              <a:solidFill>
                <a:srgbClr val="FF0000"/>
              </a:solidFill>
            </a:endParaRPr>
          </a:p>
          <a:p>
            <a:pPr indent="0" lvl="0" marL="0" rtl="0" algn="ctr">
              <a:lnSpc>
                <a:spcPct val="109090"/>
              </a:lnSpc>
              <a:spcBef>
                <a:spcPts val="1200"/>
              </a:spcBef>
              <a:spcAft>
                <a:spcPts val="0"/>
              </a:spcAft>
              <a:buNone/>
            </a:pPr>
            <a:r>
              <a:rPr b="1" i="1" lang="en" sz="2400">
                <a:solidFill>
                  <a:srgbClr val="38761D"/>
                </a:solidFill>
              </a:rPr>
              <a:t>TITLE: CALL HANDLING SYSTEM</a:t>
            </a:r>
            <a:endParaRPr b="1" i="1" sz="2400">
              <a:solidFill>
                <a:srgbClr val="38761D"/>
              </a:solidFill>
            </a:endParaRPr>
          </a:p>
          <a:p>
            <a:pPr indent="0" lvl="0" marL="0" rtl="0" algn="ctr">
              <a:lnSpc>
                <a:spcPct val="109090"/>
              </a:lnSpc>
              <a:spcBef>
                <a:spcPts val="1200"/>
              </a:spcBef>
              <a:spcAft>
                <a:spcPts val="0"/>
              </a:spcAft>
              <a:buNone/>
            </a:pPr>
            <a:r>
              <a:t/>
            </a:r>
            <a:endParaRPr b="1" i="1">
              <a:solidFill>
                <a:srgbClr val="0000FF"/>
              </a:solidFill>
            </a:endParaRPr>
          </a:p>
        </p:txBody>
      </p:sp>
      <p:pic>
        <p:nvPicPr>
          <p:cNvPr id="55" name="Google Shape;55;p13"/>
          <p:cNvPicPr preferRelativeResize="0"/>
          <p:nvPr/>
        </p:nvPicPr>
        <p:blipFill>
          <a:blip r:embed="rId3">
            <a:alphaModFix/>
          </a:blip>
          <a:stretch>
            <a:fillRect/>
          </a:stretch>
        </p:blipFill>
        <p:spPr>
          <a:xfrm>
            <a:off x="3992963" y="4041100"/>
            <a:ext cx="1370042" cy="822025"/>
          </a:xfrm>
          <a:prstGeom prst="rect">
            <a:avLst/>
          </a:prstGeom>
          <a:noFill/>
          <a:ln>
            <a:noFill/>
          </a:ln>
        </p:spPr>
      </p:pic>
      <p:pic>
        <p:nvPicPr>
          <p:cNvPr id="56" name="Google Shape;56;p13"/>
          <p:cNvPicPr preferRelativeResize="0"/>
          <p:nvPr/>
        </p:nvPicPr>
        <p:blipFill>
          <a:blip r:embed="rId4">
            <a:alphaModFix/>
          </a:blip>
          <a:stretch>
            <a:fillRect/>
          </a:stretch>
        </p:blipFill>
        <p:spPr>
          <a:xfrm>
            <a:off x="6861400" y="4041100"/>
            <a:ext cx="1382450" cy="822025"/>
          </a:xfrm>
          <a:prstGeom prst="rect">
            <a:avLst/>
          </a:prstGeom>
          <a:noFill/>
          <a:ln>
            <a:noFill/>
          </a:ln>
        </p:spPr>
      </p:pic>
      <p:pic>
        <p:nvPicPr>
          <p:cNvPr id="57" name="Google Shape;57;p13"/>
          <p:cNvPicPr preferRelativeResize="0"/>
          <p:nvPr/>
        </p:nvPicPr>
        <p:blipFill>
          <a:blip r:embed="rId5">
            <a:alphaModFix/>
          </a:blip>
          <a:stretch>
            <a:fillRect/>
          </a:stretch>
        </p:blipFill>
        <p:spPr>
          <a:xfrm>
            <a:off x="1062077" y="4041101"/>
            <a:ext cx="1290198" cy="822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52400" y="91475"/>
            <a:ext cx="5970350" cy="4991024"/>
          </a:xfrm>
          <a:prstGeom prst="rect">
            <a:avLst/>
          </a:prstGeom>
          <a:noFill/>
          <a:ln>
            <a:noFill/>
          </a:ln>
        </p:spPr>
      </p:pic>
      <p:sp>
        <p:nvSpPr>
          <p:cNvPr id="110" name="Google Shape;110;p22"/>
          <p:cNvSpPr txBox="1"/>
          <p:nvPr/>
        </p:nvSpPr>
        <p:spPr>
          <a:xfrm>
            <a:off x="6525950" y="935175"/>
            <a:ext cx="21651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UI/UX Prototype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14" name="Shape 114"/>
        <p:cNvGrpSpPr/>
        <p:nvPr/>
      </p:nvGrpSpPr>
      <p:grpSpPr>
        <a:xfrm>
          <a:off x="0" y="0"/>
          <a:ext cx="0" cy="0"/>
          <a:chOff x="0" y="0"/>
          <a:chExt cx="0" cy="0"/>
        </a:xfrm>
      </p:grpSpPr>
      <p:sp>
        <p:nvSpPr>
          <p:cNvPr id="115" name="Google Shape;115;p23"/>
          <p:cNvSpPr txBox="1"/>
          <p:nvPr/>
        </p:nvSpPr>
        <p:spPr>
          <a:xfrm>
            <a:off x="6292150" y="4147325"/>
            <a:ext cx="25209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Flow Chart of the whole call handling system project.</a:t>
            </a:r>
            <a:endParaRPr/>
          </a:p>
        </p:txBody>
      </p:sp>
      <p:sp>
        <p:nvSpPr>
          <p:cNvPr id="116" name="Google Shape;116;p23"/>
          <p:cNvSpPr/>
          <p:nvPr/>
        </p:nvSpPr>
        <p:spPr>
          <a:xfrm>
            <a:off x="6495450" y="1636575"/>
            <a:ext cx="223500" cy="15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a:off x="6495450" y="1839800"/>
            <a:ext cx="223500" cy="152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a:off x="6495450" y="2043025"/>
            <a:ext cx="223500" cy="1524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a:off x="6495450" y="2246250"/>
            <a:ext cx="223500" cy="1524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a:off x="6495438" y="2449475"/>
            <a:ext cx="223500" cy="152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a:off x="6495438" y="2652700"/>
            <a:ext cx="223500" cy="152400"/>
          </a:xfrm>
          <a:prstGeom prst="roundRect">
            <a:avLst>
              <a:gd fmla="val 16667" name="adj"/>
            </a:avLst>
          </a:prstGeom>
          <a:solidFill>
            <a:srgbClr val="B45F0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a:off x="6495450" y="2855925"/>
            <a:ext cx="223500" cy="152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nvSpPr>
        <p:spPr>
          <a:xfrm>
            <a:off x="6718950" y="1743325"/>
            <a:ext cx="18804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Customer</a:t>
            </a:r>
            <a:endParaRPr sz="900"/>
          </a:p>
        </p:txBody>
      </p:sp>
      <p:sp>
        <p:nvSpPr>
          <p:cNvPr id="124" name="Google Shape;124;p23"/>
          <p:cNvSpPr txBox="1"/>
          <p:nvPr/>
        </p:nvSpPr>
        <p:spPr>
          <a:xfrm>
            <a:off x="6718950" y="1524825"/>
            <a:ext cx="18804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Central Administration Model</a:t>
            </a:r>
            <a:endParaRPr sz="900"/>
          </a:p>
        </p:txBody>
      </p:sp>
      <p:sp>
        <p:nvSpPr>
          <p:cNvPr id="125" name="Google Shape;125;p23"/>
          <p:cNvSpPr txBox="1"/>
          <p:nvPr/>
        </p:nvSpPr>
        <p:spPr>
          <a:xfrm>
            <a:off x="6718950" y="1961813"/>
            <a:ext cx="18804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Department Managers</a:t>
            </a:r>
            <a:endParaRPr sz="900"/>
          </a:p>
        </p:txBody>
      </p:sp>
      <p:sp>
        <p:nvSpPr>
          <p:cNvPr id="126" name="Google Shape;126;p23"/>
          <p:cNvSpPr txBox="1"/>
          <p:nvPr/>
        </p:nvSpPr>
        <p:spPr>
          <a:xfrm>
            <a:off x="6718950" y="2165025"/>
            <a:ext cx="20940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Project Management Handler</a:t>
            </a:r>
            <a:r>
              <a:rPr lang="en" sz="900"/>
              <a:t> Model</a:t>
            </a:r>
            <a:endParaRPr sz="900"/>
          </a:p>
        </p:txBody>
      </p:sp>
      <p:sp>
        <p:nvSpPr>
          <p:cNvPr id="127" name="Google Shape;127;p23"/>
          <p:cNvSpPr txBox="1"/>
          <p:nvPr/>
        </p:nvSpPr>
        <p:spPr>
          <a:xfrm>
            <a:off x="6718950" y="2352925"/>
            <a:ext cx="18804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Technical Employee</a:t>
            </a:r>
            <a:endParaRPr sz="900"/>
          </a:p>
        </p:txBody>
      </p:sp>
      <p:sp>
        <p:nvSpPr>
          <p:cNvPr id="128" name="Google Shape;128;p23"/>
          <p:cNvSpPr txBox="1"/>
          <p:nvPr/>
        </p:nvSpPr>
        <p:spPr>
          <a:xfrm>
            <a:off x="6718950" y="2744025"/>
            <a:ext cx="18804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Call/Schedule Handler Model</a:t>
            </a:r>
            <a:endParaRPr sz="900"/>
          </a:p>
        </p:txBody>
      </p:sp>
      <p:sp>
        <p:nvSpPr>
          <p:cNvPr id="129" name="Google Shape;129;p23"/>
          <p:cNvSpPr txBox="1"/>
          <p:nvPr/>
        </p:nvSpPr>
        <p:spPr>
          <a:xfrm>
            <a:off x="6718950" y="2548475"/>
            <a:ext cx="20940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Customer/Contract Handler Model</a:t>
            </a:r>
            <a:endParaRPr sz="900"/>
          </a:p>
        </p:txBody>
      </p:sp>
      <p:pic>
        <p:nvPicPr>
          <p:cNvPr id="130" name="Google Shape;130;p23"/>
          <p:cNvPicPr preferRelativeResize="0"/>
          <p:nvPr/>
        </p:nvPicPr>
        <p:blipFill>
          <a:blip r:embed="rId3">
            <a:alphaModFix/>
          </a:blip>
          <a:stretch>
            <a:fillRect/>
          </a:stretch>
        </p:blipFill>
        <p:spPr>
          <a:xfrm>
            <a:off x="152400" y="61000"/>
            <a:ext cx="5174075" cy="50316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34" name="Shape 134"/>
        <p:cNvGrpSpPr/>
        <p:nvPr/>
      </p:nvGrpSpPr>
      <p:grpSpPr>
        <a:xfrm>
          <a:off x="0" y="0"/>
          <a:ext cx="0" cy="0"/>
          <a:chOff x="0" y="0"/>
          <a:chExt cx="0" cy="0"/>
        </a:xfrm>
      </p:grpSpPr>
      <p:sp>
        <p:nvSpPr>
          <p:cNvPr id="135" name="Google Shape;135;p24"/>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just">
              <a:lnSpc>
                <a:spcPct val="109090"/>
              </a:lnSpc>
              <a:spcBef>
                <a:spcPts val="1200"/>
              </a:spcBef>
              <a:spcAft>
                <a:spcPts val="0"/>
              </a:spcAft>
              <a:buNone/>
            </a:pPr>
            <a:r>
              <a:rPr b="1" lang="en" sz="1200" u="sng">
                <a:solidFill>
                  <a:schemeClr val="dk1"/>
                </a:solidFill>
              </a:rPr>
              <a:t>CONCLUSION</a:t>
            </a:r>
            <a:endParaRPr b="1" sz="1200" u="sng">
              <a:solidFill>
                <a:schemeClr val="dk1"/>
              </a:solidFill>
            </a:endParaRPr>
          </a:p>
          <a:p>
            <a:pPr indent="0" lvl="0" marL="0" rtl="0" algn="just">
              <a:lnSpc>
                <a:spcPct val="109090"/>
              </a:lnSpc>
              <a:spcBef>
                <a:spcPts val="1200"/>
              </a:spcBef>
              <a:spcAft>
                <a:spcPts val="0"/>
              </a:spcAft>
              <a:buNone/>
            </a:pPr>
            <a:r>
              <a:rPr lang="en" sz="1100">
                <a:solidFill>
                  <a:schemeClr val="dk1"/>
                </a:solidFill>
              </a:rPr>
              <a:t>From the previous slide we can see how well we function together with the other modules especially as we are the System and System admins which provide the other modules details on how they interact in the system. </a:t>
            </a:r>
            <a:endParaRPr sz="1100">
              <a:solidFill>
                <a:schemeClr val="dk1"/>
              </a:solidFill>
            </a:endParaRPr>
          </a:p>
          <a:p>
            <a:pPr indent="0" lvl="0" marL="0" rtl="0" algn="just">
              <a:lnSpc>
                <a:spcPct val="109090"/>
              </a:lnSpc>
              <a:spcBef>
                <a:spcPts val="1200"/>
              </a:spcBef>
              <a:spcAft>
                <a:spcPts val="0"/>
              </a:spcAft>
              <a:buNone/>
            </a:pPr>
            <a:r>
              <a:rPr b="1" lang="en" sz="1200" u="sng">
                <a:solidFill>
                  <a:schemeClr val="dk1"/>
                </a:solidFill>
              </a:rPr>
              <a:t>Areas of Improvement:</a:t>
            </a:r>
            <a:endParaRPr sz="1200">
              <a:solidFill>
                <a:schemeClr val="dk1"/>
              </a:solidFill>
            </a:endParaRPr>
          </a:p>
          <a:p>
            <a:pPr indent="0" lvl="0" marL="0" rtl="0" algn="just">
              <a:lnSpc>
                <a:spcPct val="109090"/>
              </a:lnSpc>
              <a:spcBef>
                <a:spcPts val="1200"/>
              </a:spcBef>
              <a:spcAft>
                <a:spcPts val="0"/>
              </a:spcAft>
              <a:buNone/>
            </a:pPr>
            <a:r>
              <a:rPr lang="en" sz="1100">
                <a:solidFill>
                  <a:schemeClr val="dk1"/>
                </a:solidFill>
              </a:rPr>
              <a:t>Here I would like to highlight some areas where things could have been done better:</a:t>
            </a:r>
            <a:endParaRPr sz="1100">
              <a:solidFill>
                <a:schemeClr val="dk1"/>
              </a:solidFill>
            </a:endParaRPr>
          </a:p>
          <a:p>
            <a:pPr indent="-298450" lvl="0" marL="457200" rtl="0" algn="just">
              <a:lnSpc>
                <a:spcPct val="109090"/>
              </a:lnSpc>
              <a:spcBef>
                <a:spcPts val="1200"/>
              </a:spcBef>
              <a:spcAft>
                <a:spcPts val="0"/>
              </a:spcAft>
              <a:buClr>
                <a:schemeClr val="dk1"/>
              </a:buClr>
              <a:buSzPts val="1100"/>
              <a:buChar char="-"/>
            </a:pPr>
            <a:r>
              <a:rPr lang="en" sz="1100">
                <a:solidFill>
                  <a:schemeClr val="dk1"/>
                </a:solidFill>
              </a:rPr>
              <a:t>We could have collaborated more especially at the </a:t>
            </a:r>
            <a:r>
              <a:rPr lang="en" sz="1100">
                <a:solidFill>
                  <a:schemeClr val="dk1"/>
                </a:solidFill>
              </a:rPr>
              <a:t>beginning</a:t>
            </a:r>
            <a:r>
              <a:rPr lang="en" sz="1100">
                <a:solidFill>
                  <a:schemeClr val="dk1"/>
                </a:solidFill>
              </a:rPr>
              <a:t> of the project to better define what each module’s roles and tasks are.</a:t>
            </a:r>
            <a:endParaRPr sz="1100">
              <a:solidFill>
                <a:schemeClr val="dk1"/>
              </a:solidFill>
            </a:endParaRPr>
          </a:p>
          <a:p>
            <a:pPr indent="-298450" lvl="0" marL="457200" rtl="0" algn="just">
              <a:lnSpc>
                <a:spcPct val="109090"/>
              </a:lnSpc>
              <a:spcBef>
                <a:spcPts val="0"/>
              </a:spcBef>
              <a:spcAft>
                <a:spcPts val="0"/>
              </a:spcAft>
              <a:buClr>
                <a:schemeClr val="dk1"/>
              </a:buClr>
              <a:buSzPts val="1100"/>
              <a:buChar char="-"/>
            </a:pPr>
            <a:r>
              <a:rPr lang="en" sz="1100">
                <a:solidFill>
                  <a:schemeClr val="dk1"/>
                </a:solidFill>
              </a:rPr>
              <a:t>If we had more time we would have </a:t>
            </a:r>
            <a:r>
              <a:rPr lang="en" sz="1100" u="sng">
                <a:solidFill>
                  <a:schemeClr val="dk1"/>
                </a:solidFill>
              </a:rPr>
              <a:t>added more system functions</a:t>
            </a:r>
            <a:r>
              <a:rPr lang="en" sz="1100">
                <a:solidFill>
                  <a:schemeClr val="dk1"/>
                </a:solidFill>
              </a:rPr>
              <a:t> to further ease the use of the system.</a:t>
            </a:r>
            <a:endParaRPr sz="1100">
              <a:solidFill>
                <a:schemeClr val="dk1"/>
              </a:solidFill>
            </a:endParaRPr>
          </a:p>
          <a:p>
            <a:pPr indent="-298450" lvl="0" marL="457200" rtl="0" algn="just">
              <a:lnSpc>
                <a:spcPct val="109090"/>
              </a:lnSpc>
              <a:spcBef>
                <a:spcPts val="0"/>
              </a:spcBef>
              <a:spcAft>
                <a:spcPts val="0"/>
              </a:spcAft>
              <a:buClr>
                <a:schemeClr val="dk1"/>
              </a:buClr>
              <a:buSzPts val="1100"/>
              <a:buChar char="-"/>
            </a:pPr>
            <a:r>
              <a:rPr lang="en" sz="1100">
                <a:solidFill>
                  <a:schemeClr val="dk1"/>
                </a:solidFill>
              </a:rPr>
              <a:t>In addition to the above documentation we could add a detailed user manual for the employees which will further explain how a particular employee in a department will use all functions of the system. </a:t>
            </a:r>
            <a:endParaRPr sz="1100">
              <a:solidFill>
                <a:schemeClr val="dk1"/>
              </a:solidFill>
            </a:endParaRPr>
          </a:p>
          <a:p>
            <a:pPr indent="-298450" lvl="0" marL="457200" rtl="0" algn="just">
              <a:lnSpc>
                <a:spcPct val="109090"/>
              </a:lnSpc>
              <a:spcBef>
                <a:spcPts val="0"/>
              </a:spcBef>
              <a:spcAft>
                <a:spcPts val="0"/>
              </a:spcAft>
              <a:buClr>
                <a:schemeClr val="dk1"/>
              </a:buClr>
              <a:buSzPts val="1100"/>
              <a:buChar char="-"/>
            </a:pPr>
            <a:r>
              <a:rPr lang="en" sz="1100">
                <a:solidFill>
                  <a:schemeClr val="dk1"/>
                </a:solidFill>
              </a:rPr>
              <a:t>Also we started working waterfall at the </a:t>
            </a:r>
            <a:r>
              <a:rPr lang="en" sz="1100">
                <a:solidFill>
                  <a:schemeClr val="dk1"/>
                </a:solidFill>
              </a:rPr>
              <a:t>beginning</a:t>
            </a:r>
            <a:r>
              <a:rPr lang="en" sz="1100">
                <a:solidFill>
                  <a:schemeClr val="dk1"/>
                </a:solidFill>
              </a:rPr>
              <a:t> but later adopted the agile model for more efficient and collaborative.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538750" y="484450"/>
            <a:ext cx="8056924" cy="4150800"/>
          </a:xfrm>
          <a:prstGeom prst="rect">
            <a:avLst/>
          </a:prstGeom>
          <a:noFill/>
          <a:ln>
            <a:noFill/>
          </a:ln>
        </p:spPr>
      </p:pic>
      <p:sp>
        <p:nvSpPr>
          <p:cNvPr id="141" name="Google Shape;141;p25"/>
          <p:cNvSpPr txBox="1"/>
          <p:nvPr/>
        </p:nvSpPr>
        <p:spPr>
          <a:xfrm>
            <a:off x="3633375" y="169550"/>
            <a:ext cx="18045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61" name="Shape 61"/>
        <p:cNvGrpSpPr/>
        <p:nvPr/>
      </p:nvGrpSpPr>
      <p:grpSpPr>
        <a:xfrm>
          <a:off x="0" y="0"/>
          <a:ext cx="0" cy="0"/>
          <a:chOff x="0" y="0"/>
          <a:chExt cx="0" cy="0"/>
        </a:xfrm>
      </p:grpSpPr>
      <p:sp>
        <p:nvSpPr>
          <p:cNvPr id="62" name="Google Shape;62;p14"/>
          <p:cNvSpPr txBox="1"/>
          <p:nvPr/>
        </p:nvSpPr>
        <p:spPr>
          <a:xfrm>
            <a:off x="0" y="0"/>
            <a:ext cx="9059100" cy="5086800"/>
          </a:xfrm>
          <a:prstGeom prst="rect">
            <a:avLst/>
          </a:prstGeom>
          <a:noFill/>
          <a:ln>
            <a:noFill/>
          </a:ln>
        </p:spPr>
        <p:txBody>
          <a:bodyPr anchorCtr="0" anchor="t" bIns="91425" lIns="91425" spcFirstLastPara="1" rIns="91425" wrap="square" tIns="91425">
            <a:noAutofit/>
          </a:bodyPr>
          <a:lstStyle/>
          <a:p>
            <a:pPr indent="0" lvl="0" marL="0" rtl="0" algn="just">
              <a:lnSpc>
                <a:spcPct val="109090"/>
              </a:lnSpc>
              <a:spcBef>
                <a:spcPts val="1200"/>
              </a:spcBef>
              <a:spcAft>
                <a:spcPts val="0"/>
              </a:spcAft>
              <a:buNone/>
            </a:pPr>
            <a:r>
              <a:rPr b="1" lang="en" sz="1200" u="sng">
                <a:solidFill>
                  <a:schemeClr val="dk1"/>
                </a:solidFill>
              </a:rPr>
              <a:t>B</a:t>
            </a:r>
            <a:r>
              <a:rPr b="1" lang="en" sz="1200" u="sng">
                <a:solidFill>
                  <a:schemeClr val="dk1"/>
                </a:solidFill>
              </a:rPr>
              <a:t>usiness Requirements from Customer:</a:t>
            </a:r>
            <a:endParaRPr b="1" sz="1200" u="sng">
              <a:solidFill>
                <a:schemeClr val="dk1"/>
              </a:solidFill>
            </a:endParaRPr>
          </a:p>
          <a:p>
            <a:pPr indent="0" lvl="0" marL="0" rtl="0" algn="just">
              <a:lnSpc>
                <a:spcPct val="109090"/>
              </a:lnSpc>
              <a:spcBef>
                <a:spcPts val="1200"/>
              </a:spcBef>
              <a:spcAft>
                <a:spcPts val="0"/>
              </a:spcAft>
              <a:buNone/>
            </a:pPr>
            <a:r>
              <a:rPr lang="en" sz="1100">
                <a:solidFill>
                  <a:schemeClr val="dk1"/>
                </a:solidFill>
              </a:rPr>
              <a:t>Requirements document of the project was received on 2</a:t>
            </a:r>
            <a:r>
              <a:rPr baseline="30000" lang="en" sz="1100">
                <a:solidFill>
                  <a:schemeClr val="dk1"/>
                </a:solidFill>
              </a:rPr>
              <a:t>nd</a:t>
            </a:r>
            <a:r>
              <a:rPr lang="en" sz="1100">
                <a:solidFill>
                  <a:schemeClr val="dk1"/>
                </a:solidFill>
              </a:rPr>
              <a:t> March 2020 from the customer/client CIO. After initial reading to capture business requirements and chalking out the understanding, a meeting with CIO took place to clarify a few points. Based on the clarifications received another round of drafting and enhancing business requirements collection was done.</a:t>
            </a:r>
            <a:endParaRPr sz="1100">
              <a:solidFill>
                <a:schemeClr val="dk1"/>
              </a:solidFill>
            </a:endParaRPr>
          </a:p>
          <a:p>
            <a:pPr indent="0" lvl="0" marL="0" rtl="0" algn="just">
              <a:lnSpc>
                <a:spcPct val="109090"/>
              </a:lnSpc>
              <a:spcBef>
                <a:spcPts val="1200"/>
              </a:spcBef>
              <a:spcAft>
                <a:spcPts val="0"/>
              </a:spcAft>
              <a:buNone/>
            </a:pPr>
            <a:r>
              <a:rPr lang="en" sz="1100">
                <a:solidFill>
                  <a:schemeClr val="dk1"/>
                </a:solidFill>
              </a:rPr>
              <a:t>After a few iterations and spending a day without reaching a conclusive satisfactory set of business requirements, it was realized that a meeting should take place between all the different groups managing different solution areas of the project, and collaborate on requirements.</a:t>
            </a:r>
            <a:endParaRPr sz="1100">
              <a:solidFill>
                <a:schemeClr val="dk1"/>
              </a:solidFill>
            </a:endParaRPr>
          </a:p>
          <a:p>
            <a:pPr indent="0" lvl="0" marL="0" rtl="0" algn="just">
              <a:lnSpc>
                <a:spcPct val="109090"/>
              </a:lnSpc>
              <a:spcBef>
                <a:spcPts val="1200"/>
              </a:spcBef>
              <a:spcAft>
                <a:spcPts val="0"/>
              </a:spcAft>
              <a:buNone/>
            </a:pPr>
            <a:r>
              <a:rPr b="1" lang="en" sz="1200" u="sng">
                <a:solidFill>
                  <a:schemeClr val="dk1"/>
                </a:solidFill>
              </a:rPr>
              <a:t>Groups Collaboration:</a:t>
            </a:r>
            <a:endParaRPr b="1" sz="1200" u="sng">
              <a:solidFill>
                <a:schemeClr val="dk1"/>
              </a:solidFill>
            </a:endParaRPr>
          </a:p>
          <a:p>
            <a:pPr indent="0" lvl="0" marL="0" rtl="0" algn="just">
              <a:lnSpc>
                <a:spcPct val="109090"/>
              </a:lnSpc>
              <a:spcBef>
                <a:spcPts val="1200"/>
              </a:spcBef>
              <a:spcAft>
                <a:spcPts val="0"/>
              </a:spcAft>
              <a:buNone/>
            </a:pPr>
            <a:r>
              <a:rPr lang="en" sz="1100">
                <a:solidFill>
                  <a:schemeClr val="dk1"/>
                </a:solidFill>
              </a:rPr>
              <a:t>A proposal to call such a meeting was sent to all the groups, which was warmly welcomed and a meeting happened on day 2. After several debate sessions on how each group is looking at the business requirements, it was agreed and one person from one of the group was nominated to gather this understandings of each group in order to chalk out one single solution diagram of the whole solution. The first round gave a very good clarity, and by 4</a:t>
            </a:r>
            <a:r>
              <a:rPr baseline="30000" lang="en" sz="1100">
                <a:solidFill>
                  <a:schemeClr val="dk1"/>
                </a:solidFill>
              </a:rPr>
              <a:t>th</a:t>
            </a:r>
            <a:r>
              <a:rPr lang="en" sz="1100">
                <a:solidFill>
                  <a:schemeClr val="dk1"/>
                </a:solidFill>
              </a:rPr>
              <a:t> iteration of this exercise a crisp solution diagram was in place, which was then shared with customer CIO who agreed to it. From this solution diagram, each group picked their take away of business requirements by end of 2</a:t>
            </a:r>
            <a:r>
              <a:rPr baseline="30000" lang="en" sz="1100">
                <a:solidFill>
                  <a:schemeClr val="dk1"/>
                </a:solidFill>
              </a:rPr>
              <a:t>nd</a:t>
            </a:r>
            <a:r>
              <a:rPr lang="en" sz="1100">
                <a:solidFill>
                  <a:schemeClr val="dk1"/>
                </a:solidFill>
              </a:rPr>
              <a:t> day.</a:t>
            </a:r>
            <a:endParaRPr sz="1100">
              <a:solidFill>
                <a:schemeClr val="dk1"/>
              </a:solidFill>
            </a:endParaRPr>
          </a:p>
          <a:p>
            <a:pPr indent="0" lvl="0" marL="0" rtl="0" algn="just">
              <a:lnSpc>
                <a:spcPct val="109090"/>
              </a:lnSpc>
              <a:spcBef>
                <a:spcPts val="1200"/>
              </a:spcBef>
              <a:spcAft>
                <a:spcPts val="0"/>
              </a:spcAft>
              <a:buNone/>
            </a:pPr>
            <a:r>
              <a:rPr b="1" lang="en" sz="1200" u="sng">
                <a:solidFill>
                  <a:schemeClr val="dk1"/>
                </a:solidFill>
              </a:rPr>
              <a:t>Translating Business Requirements:</a:t>
            </a:r>
            <a:endParaRPr b="1" sz="1200" u="sng">
              <a:solidFill>
                <a:schemeClr val="dk1"/>
              </a:solidFill>
            </a:endParaRPr>
          </a:p>
          <a:p>
            <a:pPr indent="0" lvl="0" marL="0" rtl="0" algn="just">
              <a:lnSpc>
                <a:spcPct val="109090"/>
              </a:lnSpc>
              <a:spcBef>
                <a:spcPts val="1200"/>
              </a:spcBef>
              <a:spcAft>
                <a:spcPts val="0"/>
              </a:spcAft>
              <a:buNone/>
            </a:pPr>
            <a:r>
              <a:rPr lang="en" sz="1100">
                <a:solidFill>
                  <a:schemeClr val="dk1"/>
                </a:solidFill>
              </a:rPr>
              <a:t>Our team used these business requirements for translating them into functional and non-functional requirements of the solution and a flow chart with activity diagram was chalked out for the administration and security module of the solution.</a:t>
            </a:r>
            <a:endParaRPr sz="1100">
              <a:solidFill>
                <a:schemeClr val="dk1"/>
              </a:solidFill>
            </a:endParaRPr>
          </a:p>
          <a:p>
            <a:pPr indent="0" lvl="0" marL="0" rtl="0" algn="just">
              <a:lnSpc>
                <a:spcPct val="109090"/>
              </a:lnSpc>
              <a:spcBef>
                <a:spcPts val="1200"/>
              </a:spcBef>
              <a:spcAft>
                <a:spcPts val="0"/>
              </a:spcAft>
              <a:buNone/>
            </a:pPr>
            <a:r>
              <a:rPr lang="en" sz="1100">
                <a:solidFill>
                  <a:schemeClr val="dk1"/>
                </a:solidFill>
              </a:rPr>
              <a:t>Initially 2 teams in our group started working on a flow diagram based on their understanding, this was later reconciled and a final flow diagram was chalked out using both of it. A lot of ambiguity was clarified in numerous meetings with the customer CIO and a clear flow was finalized.</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66" name="Shape 66"/>
        <p:cNvGrpSpPr/>
        <p:nvPr/>
      </p:nvGrpSpPr>
      <p:grpSpPr>
        <a:xfrm>
          <a:off x="0" y="0"/>
          <a:ext cx="0" cy="0"/>
          <a:chOff x="0" y="0"/>
          <a:chExt cx="0" cy="0"/>
        </a:xfrm>
      </p:grpSpPr>
      <p:sp>
        <p:nvSpPr>
          <p:cNvPr id="67" name="Google Shape;67;p15"/>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just">
              <a:lnSpc>
                <a:spcPct val="109090"/>
              </a:lnSpc>
              <a:spcBef>
                <a:spcPts val="1200"/>
              </a:spcBef>
              <a:spcAft>
                <a:spcPts val="0"/>
              </a:spcAft>
              <a:buNone/>
            </a:pPr>
            <a:r>
              <a:rPr b="1" lang="en" sz="1200" u="sng">
                <a:solidFill>
                  <a:schemeClr val="dk1"/>
                </a:solidFill>
              </a:rPr>
              <a:t>Project Documentation Stage:</a:t>
            </a:r>
            <a:endParaRPr b="1" sz="1200" u="sng">
              <a:solidFill>
                <a:schemeClr val="dk1"/>
              </a:solidFill>
            </a:endParaRPr>
          </a:p>
          <a:p>
            <a:pPr indent="0" lvl="0" marL="0" rtl="0" algn="just">
              <a:lnSpc>
                <a:spcPct val="109090"/>
              </a:lnSpc>
              <a:spcBef>
                <a:spcPts val="1200"/>
              </a:spcBef>
              <a:spcAft>
                <a:spcPts val="0"/>
              </a:spcAft>
              <a:buNone/>
            </a:pPr>
            <a:r>
              <a:rPr lang="en" sz="1100">
                <a:solidFill>
                  <a:schemeClr val="dk1"/>
                </a:solidFill>
              </a:rPr>
              <a:t>An initial outlook of the administration module looked very simple, managing access to various options on the menu items. However, the greater part that was not very obvious in any project documents initially was to manage the database and provide security at database levels.</a:t>
            </a:r>
            <a:endParaRPr sz="1100">
              <a:solidFill>
                <a:schemeClr val="dk1"/>
              </a:solidFill>
            </a:endParaRPr>
          </a:p>
          <a:p>
            <a:pPr indent="0" lvl="0" marL="0" rtl="0" algn="just">
              <a:lnSpc>
                <a:spcPct val="109090"/>
              </a:lnSpc>
              <a:spcBef>
                <a:spcPts val="1200"/>
              </a:spcBef>
              <a:spcAft>
                <a:spcPts val="0"/>
              </a:spcAft>
              <a:buNone/>
            </a:pPr>
            <a:r>
              <a:rPr b="1" lang="en" sz="1200" u="sng">
                <a:solidFill>
                  <a:schemeClr val="dk1"/>
                </a:solidFill>
              </a:rPr>
              <a:t>Adopting Agile:</a:t>
            </a:r>
            <a:endParaRPr sz="1200">
              <a:solidFill>
                <a:schemeClr val="dk1"/>
              </a:solidFill>
            </a:endParaRPr>
          </a:p>
          <a:p>
            <a:pPr indent="0" lvl="0" marL="0" rtl="0" algn="just">
              <a:lnSpc>
                <a:spcPct val="109090"/>
              </a:lnSpc>
              <a:spcBef>
                <a:spcPts val="1200"/>
              </a:spcBef>
              <a:spcAft>
                <a:spcPts val="0"/>
              </a:spcAft>
              <a:buNone/>
            </a:pPr>
            <a:r>
              <a:rPr lang="en" sz="1100">
                <a:solidFill>
                  <a:schemeClr val="dk1"/>
                </a:solidFill>
              </a:rPr>
              <a:t>Our initial working to produce system documentations like list of requirement, traceability matrix, flowchart, activity diagram, use case diagram, test cases and sequence diagram was very slow as each member of the team was involved in producing these documents one by one, however later we distributed the work and decided to sync and collaborate twice a day. This worked well for us and gave us an edge on delivering expected results much faster. This also enabled us to sync our working with the customer for his acceptance on each completed step. Hence making our approach truly agile.</a:t>
            </a:r>
            <a:endParaRPr sz="1100">
              <a:solidFill>
                <a:schemeClr val="dk1"/>
              </a:solidFill>
            </a:endParaRPr>
          </a:p>
          <a:p>
            <a:pPr indent="0" lvl="0" marL="0" rtl="0" algn="just">
              <a:lnSpc>
                <a:spcPct val="109090"/>
              </a:lnSpc>
              <a:spcBef>
                <a:spcPts val="1200"/>
              </a:spcBef>
              <a:spcAft>
                <a:spcPts val="0"/>
              </a:spcAft>
              <a:buNone/>
            </a:pPr>
            <a:r>
              <a:rPr b="1" lang="en" sz="1200" u="sng">
                <a:solidFill>
                  <a:schemeClr val="dk1"/>
                </a:solidFill>
              </a:rPr>
              <a:t>Areas of Improvement:</a:t>
            </a:r>
            <a:endParaRPr sz="1200">
              <a:solidFill>
                <a:schemeClr val="dk1"/>
              </a:solidFill>
            </a:endParaRPr>
          </a:p>
          <a:p>
            <a:pPr indent="0" lvl="0" marL="0" rtl="0" algn="just">
              <a:lnSpc>
                <a:spcPct val="109090"/>
              </a:lnSpc>
              <a:spcBef>
                <a:spcPts val="1200"/>
              </a:spcBef>
              <a:spcAft>
                <a:spcPts val="0"/>
              </a:spcAft>
              <a:buNone/>
            </a:pPr>
            <a:r>
              <a:rPr lang="en" sz="1100">
                <a:solidFill>
                  <a:schemeClr val="dk1"/>
                </a:solidFill>
              </a:rPr>
              <a:t>Here I would like to highlight some areas where things could have been done better:</a:t>
            </a:r>
            <a:endParaRPr sz="1100">
              <a:solidFill>
                <a:schemeClr val="dk1"/>
              </a:solidFill>
            </a:endParaRPr>
          </a:p>
          <a:p>
            <a:pPr indent="0" lvl="0" marL="0" rtl="0" algn="just">
              <a:lnSpc>
                <a:spcPct val="109090"/>
              </a:lnSpc>
              <a:spcBef>
                <a:spcPts val="1200"/>
              </a:spcBef>
              <a:spcAft>
                <a:spcPts val="0"/>
              </a:spcAft>
              <a:buNone/>
            </a:pPr>
            <a:r>
              <a:rPr lang="en" sz="1100">
                <a:solidFill>
                  <a:schemeClr val="dk1"/>
                </a:solidFill>
              </a:rPr>
              <a:t>Besides the obvious delay of one full day working in isolations and confusions, and realizing that the collaboration of all teams had to be done as a first step itself. </a:t>
            </a:r>
            <a:endParaRPr sz="1100">
              <a:solidFill>
                <a:schemeClr val="dk1"/>
              </a:solidFill>
            </a:endParaRPr>
          </a:p>
          <a:p>
            <a:pPr indent="0" lvl="0" marL="0" rtl="0" algn="just">
              <a:lnSpc>
                <a:spcPct val="109090"/>
              </a:lnSpc>
              <a:spcBef>
                <a:spcPts val="1200"/>
              </a:spcBef>
              <a:spcAft>
                <a:spcPts val="0"/>
              </a:spcAft>
              <a:buNone/>
            </a:pPr>
            <a:r>
              <a:rPr lang="en" sz="1100">
                <a:solidFill>
                  <a:schemeClr val="dk1"/>
                </a:solidFill>
              </a:rPr>
              <a:t>We feel that this collaborative meetings with other groups should have been done after each phase of completion during the documentation. This we feel could have refined the system quality further to what we have now. However this couldn’t be accomplished due to the shortage of time and the various teams working with different speeds.</a:t>
            </a:r>
            <a:endParaRPr sz="1100">
              <a:solidFill>
                <a:schemeClr val="dk1"/>
              </a:solidFill>
            </a:endParaRPr>
          </a:p>
          <a:p>
            <a:pPr indent="0" lvl="0" marL="0" rtl="0" algn="just">
              <a:lnSpc>
                <a:spcPct val="109090"/>
              </a:lnSpc>
              <a:spcBef>
                <a:spcPts val="1200"/>
              </a:spcBef>
              <a:spcAft>
                <a:spcPts val="0"/>
              </a:spcAft>
              <a:buNone/>
            </a:pPr>
            <a:r>
              <a:rPr lang="en" sz="1100">
                <a:solidFill>
                  <a:schemeClr val="dk1"/>
                </a:solidFill>
              </a:rPr>
              <a:t>Similarly, in our group, our initial approach was that all of us were working together on each step, which was later changed into distribution of work and collaborations twice a day. This step should have been adopted from the first minute to avoid initial delays and had given us more time.</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153713" y="152400"/>
            <a:ext cx="6836579"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52400" y="0"/>
            <a:ext cx="4304550" cy="5143500"/>
          </a:xfrm>
          <a:prstGeom prst="rect">
            <a:avLst/>
          </a:prstGeom>
          <a:noFill/>
          <a:ln>
            <a:noFill/>
          </a:ln>
        </p:spPr>
      </p:pic>
      <p:pic>
        <p:nvPicPr>
          <p:cNvPr id="78" name="Google Shape;78;p17"/>
          <p:cNvPicPr preferRelativeResize="0"/>
          <p:nvPr/>
        </p:nvPicPr>
        <p:blipFill>
          <a:blip r:embed="rId4">
            <a:alphaModFix/>
          </a:blip>
          <a:stretch>
            <a:fillRect/>
          </a:stretch>
        </p:blipFill>
        <p:spPr>
          <a:xfrm>
            <a:off x="4735500" y="145325"/>
            <a:ext cx="3899826" cy="2426425"/>
          </a:xfrm>
          <a:prstGeom prst="rect">
            <a:avLst/>
          </a:prstGeom>
          <a:noFill/>
          <a:ln>
            <a:noFill/>
          </a:ln>
        </p:spPr>
      </p:pic>
      <p:sp>
        <p:nvSpPr>
          <p:cNvPr id="79" name="Google Shape;79;p17"/>
          <p:cNvSpPr txBox="1"/>
          <p:nvPr/>
        </p:nvSpPr>
        <p:spPr>
          <a:xfrm>
            <a:off x="5946525" y="4482775"/>
            <a:ext cx="25107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List of Test Cases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152400"/>
            <a:ext cx="6716803" cy="4838698"/>
          </a:xfrm>
          <a:prstGeom prst="rect">
            <a:avLst/>
          </a:prstGeom>
          <a:noFill/>
          <a:ln>
            <a:noFill/>
          </a:ln>
        </p:spPr>
      </p:pic>
      <p:sp>
        <p:nvSpPr>
          <p:cNvPr id="85" name="Google Shape;85;p18"/>
          <p:cNvSpPr txBox="1"/>
          <p:nvPr/>
        </p:nvSpPr>
        <p:spPr>
          <a:xfrm>
            <a:off x="7146000" y="4553925"/>
            <a:ext cx="14028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RTM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152400" y="60550"/>
            <a:ext cx="6520901" cy="5026175"/>
          </a:xfrm>
          <a:prstGeom prst="rect">
            <a:avLst/>
          </a:prstGeom>
          <a:noFill/>
          <a:ln>
            <a:noFill/>
          </a:ln>
        </p:spPr>
      </p:pic>
      <p:sp>
        <p:nvSpPr>
          <p:cNvPr id="91" name="Google Shape;91;p19"/>
          <p:cNvSpPr txBox="1"/>
          <p:nvPr/>
        </p:nvSpPr>
        <p:spPr>
          <a:xfrm>
            <a:off x="6871550" y="4614925"/>
            <a:ext cx="21753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52400" y="72675"/>
            <a:ext cx="7017476" cy="5001951"/>
          </a:xfrm>
          <a:prstGeom prst="rect">
            <a:avLst/>
          </a:prstGeom>
          <a:noFill/>
          <a:ln>
            <a:noFill/>
          </a:ln>
        </p:spPr>
      </p:pic>
      <p:sp>
        <p:nvSpPr>
          <p:cNvPr id="97" name="Google Shape;97;p20"/>
          <p:cNvSpPr txBox="1"/>
          <p:nvPr/>
        </p:nvSpPr>
        <p:spPr>
          <a:xfrm>
            <a:off x="7389975" y="4218475"/>
            <a:ext cx="15654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71150"/>
            <a:ext cx="5334001" cy="5001201"/>
          </a:xfrm>
          <a:prstGeom prst="rect">
            <a:avLst/>
          </a:prstGeom>
          <a:noFill/>
          <a:ln>
            <a:noFill/>
          </a:ln>
        </p:spPr>
      </p:pic>
      <p:sp>
        <p:nvSpPr>
          <p:cNvPr id="103" name="Google Shape;103;p21"/>
          <p:cNvSpPr txBox="1"/>
          <p:nvPr/>
        </p:nvSpPr>
        <p:spPr>
          <a:xfrm>
            <a:off x="5855050" y="1067300"/>
            <a:ext cx="27039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 1.</a:t>
            </a:r>
            <a:endParaRPr/>
          </a:p>
          <a:p>
            <a:pPr indent="0" lvl="0" marL="0" rtl="0" algn="l">
              <a:spcBef>
                <a:spcPts val="0"/>
              </a:spcBef>
              <a:spcAft>
                <a:spcPts val="0"/>
              </a:spcAft>
              <a:buNone/>
            </a:pPr>
            <a:r>
              <a:rPr lang="en"/>
              <a:t>Test Case: Customer Login</a:t>
            </a:r>
            <a:endParaRPr/>
          </a:p>
        </p:txBody>
      </p:sp>
      <p:sp>
        <p:nvSpPr>
          <p:cNvPr id="104" name="Google Shape;104;p21"/>
          <p:cNvSpPr txBox="1"/>
          <p:nvPr/>
        </p:nvSpPr>
        <p:spPr>
          <a:xfrm>
            <a:off x="5855050" y="3689775"/>
            <a:ext cx="27039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 2.</a:t>
            </a:r>
            <a:endParaRPr/>
          </a:p>
          <a:p>
            <a:pPr indent="0" lvl="0" marL="0" rtl="0" algn="l">
              <a:spcBef>
                <a:spcPts val="0"/>
              </a:spcBef>
              <a:spcAft>
                <a:spcPts val="0"/>
              </a:spcAft>
              <a:buNone/>
            </a:pPr>
            <a:r>
              <a:rPr lang="en"/>
              <a:t>Test Case: Employee Access Rights to Databases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