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6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5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9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76E838-65A1-4F8D-865F-CB4563C20E5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CA961D2-98DA-4176-B0C5-6838F5E4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Brownell</a:t>
            </a:r>
          </a:p>
        </p:txBody>
      </p:sp>
    </p:spTree>
    <p:extLst>
      <p:ext uri="{BB962C8B-B14F-4D97-AF65-F5344CB8AC3E}">
        <p14:creationId xmlns:p14="http://schemas.microsoft.com/office/powerpoint/2010/main" val="783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Database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based Queries</a:t>
            </a:r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95" r="9823" b="6553"/>
          <a:stretch/>
        </p:blipFill>
        <p:spPr>
          <a:xfrm>
            <a:off x="247290" y="1087773"/>
            <a:ext cx="8551985" cy="31966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6853" y="4807789"/>
            <a:ext cx="7804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Mission Statement</a:t>
            </a:r>
          </a:p>
          <a:p>
            <a:pPr algn="ctr"/>
            <a:r>
              <a:rPr lang="en-US" dirty="0"/>
              <a:t>“I will utilize the website </a:t>
            </a:r>
            <a:r>
              <a:rPr lang="en-US" dirty="0" err="1"/>
              <a:t>linkedIn</a:t>
            </a:r>
            <a:r>
              <a:rPr lang="en-US" dirty="0"/>
              <a:t> to discover more information about current Data Science Internship positions in the United States.”</a:t>
            </a:r>
          </a:p>
        </p:txBody>
      </p:sp>
    </p:spTree>
    <p:extLst>
      <p:ext uri="{BB962C8B-B14F-4D97-AF65-F5344CB8AC3E}">
        <p14:creationId xmlns:p14="http://schemas.microsoft.com/office/powerpoint/2010/main" val="10304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718560" y="1832794"/>
            <a:ext cx="4754880" cy="640080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2558" y="2394374"/>
            <a:ext cx="10564310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positionSkillID</a:t>
            </a:r>
            <a:r>
              <a:rPr lang="en-US" dirty="0"/>
              <a:t> from </a:t>
            </a:r>
            <a:r>
              <a:rPr lang="en-US" dirty="0" err="1"/>
              <a:t>positionSkillsF</a:t>
            </a:r>
            <a:r>
              <a:rPr lang="en-US" dirty="0"/>
              <a:t> inner join </a:t>
            </a:r>
            <a:r>
              <a:rPr lang="en-US" dirty="0" err="1"/>
              <a:t>positionsF</a:t>
            </a:r>
            <a:r>
              <a:rPr lang="en-US" dirty="0"/>
              <a:t> on </a:t>
            </a:r>
            <a:r>
              <a:rPr lang="en-US" dirty="0" err="1"/>
              <a:t>positionSkillsF.positionSkillID</a:t>
            </a:r>
            <a:r>
              <a:rPr lang="en-US" dirty="0"/>
              <a:t>=</a:t>
            </a:r>
            <a:r>
              <a:rPr lang="en-US" dirty="0" err="1"/>
              <a:t>positionsF.positionID</a:t>
            </a:r>
            <a:r>
              <a:rPr lang="en-US" dirty="0"/>
              <a:t> where </a:t>
            </a:r>
            <a:r>
              <a:rPr lang="en-US" dirty="0" err="1"/>
              <a:t>positionIndustry</a:t>
            </a:r>
            <a:r>
              <a:rPr lang="en-US" dirty="0"/>
              <a:t>='Consumer Goods';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positionFunction</a:t>
            </a:r>
            <a:r>
              <a:rPr lang="en-US" dirty="0"/>
              <a:t> from </a:t>
            </a:r>
            <a:r>
              <a:rPr lang="en-US" dirty="0" err="1"/>
              <a:t>positionFunctionsF</a:t>
            </a:r>
            <a:r>
              <a:rPr lang="en-US" dirty="0"/>
              <a:t> inner join </a:t>
            </a:r>
            <a:r>
              <a:rPr lang="en-US" dirty="0" err="1"/>
              <a:t>positionSkillsF</a:t>
            </a:r>
            <a:r>
              <a:rPr lang="en-US" dirty="0"/>
              <a:t> on </a:t>
            </a:r>
            <a:r>
              <a:rPr lang="en-US" dirty="0" err="1"/>
              <a:t>positionFunctionsF.positionFunctionID</a:t>
            </a:r>
            <a:r>
              <a:rPr lang="en-US" dirty="0"/>
              <a:t>=</a:t>
            </a:r>
            <a:r>
              <a:rPr lang="en-US" dirty="0" err="1"/>
              <a:t>positionSkillsF.positionSkillID</a:t>
            </a:r>
            <a:r>
              <a:rPr lang="en-US" dirty="0"/>
              <a:t> where </a:t>
            </a:r>
            <a:r>
              <a:rPr lang="en-US" dirty="0" err="1"/>
              <a:t>positionSkillID</a:t>
            </a:r>
            <a:r>
              <a:rPr lang="en-US" dirty="0"/>
              <a:t>=2;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727273" y="3828372"/>
            <a:ext cx="4754880" cy="64008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22558" y="4374754"/>
            <a:ext cx="10302642" cy="1997291"/>
          </a:xfrm>
        </p:spPr>
        <p:txBody>
          <a:bodyPr/>
          <a:lstStyle/>
          <a:p>
            <a:r>
              <a:rPr lang="en-US" dirty="0"/>
              <a:t>Merged three tables:</a:t>
            </a:r>
          </a:p>
          <a:p>
            <a:pPr lvl="1"/>
            <a:r>
              <a:rPr lang="en-US" dirty="0"/>
              <a:t>positions-&gt; </a:t>
            </a:r>
            <a:r>
              <a:rPr lang="en-US" dirty="0" err="1"/>
              <a:t>positionSkills</a:t>
            </a:r>
            <a:r>
              <a:rPr lang="en-US" dirty="0"/>
              <a:t> -&gt; </a:t>
            </a:r>
            <a:r>
              <a:rPr lang="en-US" dirty="0" err="1"/>
              <a:t>positionFunctions</a:t>
            </a:r>
            <a:endParaRPr lang="en-US" dirty="0"/>
          </a:p>
          <a:p>
            <a:r>
              <a:rPr lang="en-US" dirty="0"/>
              <a:t>First query result: </a:t>
            </a:r>
            <a:r>
              <a:rPr lang="en-US" dirty="0" err="1"/>
              <a:t>positionSkillID</a:t>
            </a:r>
            <a:r>
              <a:rPr lang="en-US" dirty="0"/>
              <a:t>=2</a:t>
            </a:r>
          </a:p>
          <a:p>
            <a:r>
              <a:rPr lang="en-US" dirty="0"/>
              <a:t>Second query result: </a:t>
            </a:r>
            <a:r>
              <a:rPr lang="en-US" dirty="0" err="1"/>
              <a:t>positionFunction</a:t>
            </a:r>
            <a:r>
              <a:rPr lang="en-US" dirty="0"/>
              <a:t>=‘Analyst’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Queries Continued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718560" y="1832794"/>
            <a:ext cx="4754880" cy="640080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2558" y="2394374"/>
            <a:ext cx="10564310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positionCompany</a:t>
            </a:r>
            <a:r>
              <a:rPr lang="en-US" dirty="0"/>
              <a:t> from </a:t>
            </a:r>
            <a:r>
              <a:rPr lang="en-US" dirty="0" err="1"/>
              <a:t>positionsF</a:t>
            </a:r>
            <a:r>
              <a:rPr lang="en-US" dirty="0"/>
              <a:t> where </a:t>
            </a:r>
            <a:r>
              <a:rPr lang="en-US" dirty="0" err="1"/>
              <a:t>positionLocation</a:t>
            </a:r>
            <a:r>
              <a:rPr lang="en-US" dirty="0"/>
              <a:t>='New York City, NY';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skillName</a:t>
            </a:r>
            <a:r>
              <a:rPr lang="en-US" dirty="0"/>
              <a:t> from </a:t>
            </a:r>
            <a:r>
              <a:rPr lang="en-US" dirty="0" err="1"/>
              <a:t>skillsF</a:t>
            </a:r>
            <a:r>
              <a:rPr lang="en-US" dirty="0"/>
              <a:t> inner join </a:t>
            </a:r>
            <a:r>
              <a:rPr lang="en-US" dirty="0" err="1"/>
              <a:t>positionsF</a:t>
            </a:r>
            <a:r>
              <a:rPr lang="en-US" dirty="0"/>
              <a:t> on </a:t>
            </a:r>
            <a:r>
              <a:rPr lang="en-US" dirty="0" err="1"/>
              <a:t>skillsF.skillID</a:t>
            </a:r>
            <a:r>
              <a:rPr lang="en-US" dirty="0"/>
              <a:t>=</a:t>
            </a:r>
            <a:r>
              <a:rPr lang="en-US" dirty="0" err="1"/>
              <a:t>positionsF.positionID</a:t>
            </a:r>
            <a:r>
              <a:rPr lang="en-US" dirty="0"/>
              <a:t> where </a:t>
            </a:r>
            <a:r>
              <a:rPr lang="en-US" dirty="0" err="1"/>
              <a:t>positionCompany</a:t>
            </a:r>
            <a:r>
              <a:rPr lang="en-US" dirty="0"/>
              <a:t>='</a:t>
            </a:r>
            <a:r>
              <a:rPr lang="en-US" dirty="0" err="1"/>
              <a:t>MediaMath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skillTypeID</a:t>
            </a:r>
            <a:r>
              <a:rPr lang="en-US" dirty="0"/>
              <a:t> from </a:t>
            </a:r>
            <a:r>
              <a:rPr lang="en-US" dirty="0" err="1"/>
              <a:t>skillTypesF</a:t>
            </a:r>
            <a:r>
              <a:rPr lang="en-US" dirty="0"/>
              <a:t> inner join </a:t>
            </a:r>
            <a:r>
              <a:rPr lang="en-US" dirty="0" err="1"/>
              <a:t>skillsF</a:t>
            </a:r>
            <a:r>
              <a:rPr lang="en-US" dirty="0"/>
              <a:t> on </a:t>
            </a:r>
            <a:r>
              <a:rPr lang="en-US" dirty="0" err="1"/>
              <a:t>skillTypesF.skillTypeID</a:t>
            </a:r>
            <a:r>
              <a:rPr lang="en-US" dirty="0"/>
              <a:t>=</a:t>
            </a:r>
            <a:r>
              <a:rPr lang="en-US" dirty="0" err="1"/>
              <a:t>skillsF.skillID</a:t>
            </a:r>
            <a:r>
              <a:rPr lang="en-US" dirty="0"/>
              <a:t> where </a:t>
            </a:r>
            <a:r>
              <a:rPr lang="en-US" dirty="0" err="1"/>
              <a:t>skillName</a:t>
            </a:r>
            <a:r>
              <a:rPr lang="en-US" dirty="0"/>
              <a:t>='</a:t>
            </a:r>
            <a:r>
              <a:rPr lang="en-US" dirty="0" err="1"/>
              <a:t>Matlab</a:t>
            </a:r>
            <a:r>
              <a:rPr lang="en-US" dirty="0"/>
              <a:t>';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727273" y="3828372"/>
            <a:ext cx="4754880" cy="64008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22558" y="4374754"/>
            <a:ext cx="10302642" cy="1997291"/>
          </a:xfrm>
        </p:spPr>
        <p:txBody>
          <a:bodyPr/>
          <a:lstStyle/>
          <a:p>
            <a:r>
              <a:rPr lang="en-US" dirty="0"/>
              <a:t>Merged three tables:</a:t>
            </a:r>
          </a:p>
          <a:p>
            <a:pPr lvl="1"/>
            <a:r>
              <a:rPr lang="en-US" dirty="0"/>
              <a:t>positions-&gt; skills -&gt; </a:t>
            </a:r>
            <a:r>
              <a:rPr lang="en-US" dirty="0" err="1"/>
              <a:t>skillTypes</a:t>
            </a:r>
            <a:endParaRPr lang="en-US" dirty="0"/>
          </a:p>
          <a:p>
            <a:r>
              <a:rPr lang="en-US" dirty="0"/>
              <a:t>First query result: </a:t>
            </a:r>
            <a:r>
              <a:rPr lang="en-US" dirty="0" err="1"/>
              <a:t>positionCompany</a:t>
            </a:r>
            <a:r>
              <a:rPr lang="en-US" dirty="0"/>
              <a:t>=‘</a:t>
            </a:r>
            <a:r>
              <a:rPr lang="en-US" dirty="0" err="1"/>
              <a:t>MediaMath</a:t>
            </a:r>
            <a:r>
              <a:rPr lang="en-US" dirty="0"/>
              <a:t>’</a:t>
            </a:r>
          </a:p>
          <a:p>
            <a:r>
              <a:rPr lang="en-US" dirty="0"/>
              <a:t>Second query result: </a:t>
            </a:r>
            <a:r>
              <a:rPr lang="en-US" dirty="0" err="1"/>
              <a:t>skillName</a:t>
            </a:r>
            <a:r>
              <a:rPr lang="en-US" dirty="0"/>
              <a:t>=‘</a:t>
            </a:r>
            <a:r>
              <a:rPr lang="en-US" dirty="0" err="1"/>
              <a:t>Matlab</a:t>
            </a:r>
            <a:r>
              <a:rPr lang="en-US" dirty="0"/>
              <a:t>’</a:t>
            </a:r>
          </a:p>
          <a:p>
            <a:r>
              <a:rPr lang="en-US" dirty="0"/>
              <a:t>Third query result: </a:t>
            </a:r>
            <a:r>
              <a:rPr lang="en-US" dirty="0" err="1"/>
              <a:t>skillTypeID</a:t>
            </a:r>
            <a:r>
              <a:rPr lang="en-US" dirty="0"/>
              <a:t>=5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Based Queries (Display)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62"/>
          <a:stretch/>
        </p:blipFill>
        <p:spPr>
          <a:xfrm>
            <a:off x="406879" y="2248618"/>
            <a:ext cx="4264821" cy="4078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528" y="1675640"/>
            <a:ext cx="1201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"select </a:t>
            </a:r>
            <a:r>
              <a:rPr lang="en-US" sz="1600" dirty="0" err="1"/>
              <a:t>positionIndustry</a:t>
            </a:r>
            <a:r>
              <a:rPr lang="en-US" sz="1600" dirty="0"/>
              <a:t>, </a:t>
            </a:r>
            <a:r>
              <a:rPr lang="en-US" sz="1600" dirty="0" err="1"/>
              <a:t>skillName</a:t>
            </a:r>
            <a:r>
              <a:rPr lang="en-US" sz="1600" dirty="0"/>
              <a:t> from </a:t>
            </a:r>
            <a:r>
              <a:rPr lang="en-US" sz="1600" dirty="0" err="1"/>
              <a:t>positionsF</a:t>
            </a:r>
            <a:r>
              <a:rPr lang="en-US" sz="1600" dirty="0"/>
              <a:t> inner join </a:t>
            </a:r>
            <a:r>
              <a:rPr lang="en-US" sz="1600" dirty="0" err="1"/>
              <a:t>skillsF</a:t>
            </a:r>
            <a:r>
              <a:rPr lang="en-US" sz="1600" dirty="0"/>
              <a:t> on </a:t>
            </a:r>
            <a:r>
              <a:rPr lang="en-US" sz="1600" dirty="0" err="1"/>
              <a:t>positionsF.positionID</a:t>
            </a:r>
            <a:r>
              <a:rPr lang="en-US" sz="1600" dirty="0"/>
              <a:t>=</a:t>
            </a:r>
            <a:r>
              <a:rPr lang="en-US" sz="1600" dirty="0" err="1"/>
              <a:t>skillsF.skillID</a:t>
            </a:r>
            <a:r>
              <a:rPr lang="en-US" sz="1600" dirty="0"/>
              <a:t> group by </a:t>
            </a:r>
            <a:r>
              <a:rPr lang="en-US" sz="1600" dirty="0" err="1"/>
              <a:t>positionID</a:t>
            </a:r>
            <a:r>
              <a:rPr lang="en-US" sz="1600" dirty="0"/>
              <a:t>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3175" y="2369382"/>
            <a:ext cx="50838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Web based query linking position industry and skill name in order to identify what job skills are required for data science positions in different types of industries.</a:t>
            </a:r>
          </a:p>
        </p:txBody>
      </p:sp>
    </p:spTree>
    <p:extLst>
      <p:ext uri="{BB962C8B-B14F-4D97-AF65-F5344CB8AC3E}">
        <p14:creationId xmlns:p14="http://schemas.microsoft.com/office/powerpoint/2010/main" val="7222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Based Queries (Display)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238" y="1893693"/>
            <a:ext cx="6159909" cy="400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positionIndustry</a:t>
            </a:r>
            <a:r>
              <a:rPr lang="en-US" dirty="0"/>
              <a:t>, count(*) </a:t>
            </a:r>
            <a:r>
              <a:rPr lang="en-US" dirty="0" err="1"/>
              <a:t>positionCompany</a:t>
            </a:r>
            <a:r>
              <a:rPr lang="en-US" dirty="0"/>
              <a:t> from </a:t>
            </a:r>
            <a:r>
              <a:rPr lang="en-US" dirty="0" err="1"/>
              <a:t>positionsF</a:t>
            </a:r>
            <a:r>
              <a:rPr lang="en-US" dirty="0"/>
              <a:t> group by </a:t>
            </a:r>
            <a:r>
              <a:rPr lang="en-US" dirty="0" err="1"/>
              <a:t>positionIndustry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web based query displays the amount of companies for each type of industry in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6841"/>
          <a:stretch/>
        </p:blipFill>
        <p:spPr>
          <a:xfrm>
            <a:off x="763309" y="1893693"/>
            <a:ext cx="4817711" cy="4005662"/>
          </a:xfrm>
          <a:prstGeom prst="rect">
            <a:avLst/>
          </a:prstGeom>
        </p:spPr>
      </p:pic>
      <p:sp>
        <p:nvSpPr>
          <p:cNvPr id="6" name="AutoShape 2" descr="Image result for tech industry illustration"/>
          <p:cNvSpPr>
            <a:spLocks noChangeAspect="1" noChangeArrowheads="1"/>
          </p:cNvSpPr>
          <p:nvPr/>
        </p:nvSpPr>
        <p:spPr bwMode="auto">
          <a:xfrm>
            <a:off x="5233988" y="2505075"/>
            <a:ext cx="17240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334" y="2505075"/>
            <a:ext cx="2291556" cy="24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Based Queries(Add)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856"/>
          <a:stretch/>
        </p:blipFill>
        <p:spPr>
          <a:xfrm>
            <a:off x="7048289" y="2227007"/>
            <a:ext cx="4176127" cy="3642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034" b="22799"/>
          <a:stretch/>
        </p:blipFill>
        <p:spPr>
          <a:xfrm>
            <a:off x="932957" y="2227006"/>
            <a:ext cx="5163043" cy="1725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56" y="4299155"/>
            <a:ext cx="516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based query adding the data value lemon to my past data from my previous query.</a:t>
            </a:r>
          </a:p>
        </p:txBody>
      </p:sp>
    </p:spTree>
    <p:extLst>
      <p:ext uri="{BB962C8B-B14F-4D97-AF65-F5344CB8AC3E}">
        <p14:creationId xmlns:p14="http://schemas.microsoft.com/office/powerpoint/2010/main" val="5311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145</TotalTime>
  <Words>313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</vt:lpstr>
      <vt:lpstr>Data Science Database</vt:lpstr>
      <vt:lpstr>Data Science Database Overview </vt:lpstr>
      <vt:lpstr>Local Queries</vt:lpstr>
      <vt:lpstr>Local Queries Continued</vt:lpstr>
      <vt:lpstr>Web Based Queries (Display)</vt:lpstr>
      <vt:lpstr>Web Based Queries (Display)</vt:lpstr>
      <vt:lpstr>Web Based Queries(Add)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Brownell</dc:creator>
  <cp:lastModifiedBy>Sarah Brownell</cp:lastModifiedBy>
  <cp:revision>22</cp:revision>
  <dcterms:created xsi:type="dcterms:W3CDTF">2017-05-02T16:43:56Z</dcterms:created>
  <dcterms:modified xsi:type="dcterms:W3CDTF">2017-05-04T17:10:13Z</dcterms:modified>
</cp:coreProperties>
</file>