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72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89" r:id="rId4"/>
    <p:sldId id="290" r:id="rId5"/>
    <p:sldId id="292" r:id="rId6"/>
    <p:sldId id="297" r:id="rId7"/>
    <p:sldId id="293" r:id="rId8"/>
    <p:sldId id="295" r:id="rId9"/>
    <p:sldId id="298" r:id="rId10"/>
    <p:sldId id="294" r:id="rId11"/>
    <p:sldId id="296" r:id="rId12"/>
    <p:sldId id="299" r:id="rId13"/>
  </p:sldIdLst>
  <p:sldSz cx="9906000" cy="6858000" type="A4"/>
  <p:notesSz cx="6797675" cy="9926638"/>
  <p:custDataLst>
    <p:tags r:id="rId16"/>
  </p:custDataLst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65">
          <p15:clr>
            <a:srgbClr val="A4A3A4"/>
          </p15:clr>
        </p15:guide>
        <p15:guide id="2" orient="horz" pos="716">
          <p15:clr>
            <a:srgbClr val="A4A3A4"/>
          </p15:clr>
        </p15:guide>
        <p15:guide id="3" orient="horz" pos="857">
          <p15:clr>
            <a:srgbClr val="A4A3A4"/>
          </p15:clr>
        </p15:guide>
        <p15:guide id="4" orient="horz" pos="981">
          <p15:clr>
            <a:srgbClr val="A4A3A4"/>
          </p15:clr>
        </p15:guide>
        <p15:guide id="5" orient="horz" pos="2363">
          <p15:clr>
            <a:srgbClr val="A4A3A4"/>
          </p15:clr>
        </p15:guide>
        <p15:guide id="6" orient="horz" pos="3791">
          <p15:clr>
            <a:srgbClr val="A4A3A4"/>
          </p15:clr>
        </p15:guide>
        <p15:guide id="7" pos="3120">
          <p15:clr>
            <a:srgbClr val="A4A3A4"/>
          </p15:clr>
        </p15:guide>
        <p15:guide id="8" pos="5984">
          <p15:clr>
            <a:srgbClr val="A4A3A4"/>
          </p15:clr>
        </p15:guide>
        <p15:guide id="9" pos="3080">
          <p15:clr>
            <a:srgbClr val="A4A3A4"/>
          </p15:clr>
        </p15:guide>
        <p15:guide id="10" pos="3165">
          <p15:clr>
            <a:srgbClr val="A4A3A4"/>
          </p15:clr>
        </p15:guide>
        <p15:guide id="11" pos="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419"/>
    <a:srgbClr val="73777B"/>
    <a:srgbClr val="06C245"/>
    <a:srgbClr val="00B450"/>
    <a:srgbClr val="252266"/>
    <a:srgbClr val="006666"/>
    <a:srgbClr val="009999"/>
    <a:srgbClr val="E6FEE7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6433" autoAdjust="0"/>
  </p:normalViewPr>
  <p:slideViewPr>
    <p:cSldViewPr snapToGrid="0" showGuides="1">
      <p:cViewPr varScale="1">
        <p:scale>
          <a:sx n="110" d="100"/>
          <a:sy n="110" d="100"/>
        </p:scale>
        <p:origin x="1368" y="108"/>
      </p:cViewPr>
      <p:guideLst>
        <p:guide orient="horz" pos="2265"/>
        <p:guide orient="horz" pos="716"/>
        <p:guide orient="horz" pos="857"/>
        <p:guide orient="horz" pos="981"/>
        <p:guide orient="horz" pos="2363"/>
        <p:guide orient="horz" pos="3791"/>
        <p:guide pos="3120"/>
        <p:guide pos="5984"/>
        <p:guide pos="3080"/>
        <p:guide pos="3165"/>
        <p:guide pos="2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3" d="100"/>
          <a:sy n="93" d="100"/>
        </p:scale>
        <p:origin x="-3774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264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FB3625E4-2DF6-4DFA-8E28-5FA9B8137492}" type="datetimeFigureOut">
              <a:rPr lang="en-GB" smtClean="0"/>
              <a:pPr/>
              <a:t>12/02/2021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6"/>
            <a:ext cx="5438775" cy="4467225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164"/>
            <a:ext cx="2946400" cy="4968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4"/>
            <a:ext cx="2946400" cy="4968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13175A74-DA2A-4783-92EA-8CA253F242F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60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5A74-DA2A-4783-92EA-8CA253F242F1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410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5A74-DA2A-4783-92EA-8CA253F242F1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9546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5A74-DA2A-4783-92EA-8CA253F242F1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195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5A74-DA2A-4783-92EA-8CA253F242F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333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5A74-DA2A-4783-92EA-8CA253F242F1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42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5A74-DA2A-4783-92EA-8CA253F242F1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214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5A74-DA2A-4783-92EA-8CA253F242F1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911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5A74-DA2A-4783-92EA-8CA253F242F1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579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5A74-DA2A-4783-92EA-8CA253F242F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968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5A74-DA2A-4783-92EA-8CA253F242F1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4130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5A74-DA2A-4783-92EA-8CA253F242F1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60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257916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2" imgH="362" progId="TCLayout.ActiveDocument.1">
                  <p:embed/>
                </p:oleObj>
              </mc:Choice>
              <mc:Fallback>
                <p:oleObj name="think-cell Slide" r:id="rId3" imgW="362" imgH="36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71480" y="3577526"/>
            <a:ext cx="8280000" cy="301625"/>
          </a:xfrm>
          <a:prstGeom prst="rect">
            <a:avLst/>
          </a:prstGeom>
        </p:spPr>
        <p:txBody>
          <a:bodyPr lIns="0" tIns="36000" rIns="72000" bIns="36000" anchor="ctr" anchorCtr="0"/>
          <a:lstStyle>
            <a:lvl1pPr marL="0" indent="0">
              <a:buNone/>
              <a:defRPr sz="120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971479" y="2764467"/>
            <a:ext cx="8280000" cy="810000"/>
          </a:xfrm>
        </p:spPr>
        <p:txBody>
          <a:bodyPr tIns="36000" rIns="72000" bIns="36000">
            <a:noAutofit/>
          </a:bodyPr>
          <a:lstStyle>
            <a:lvl1pPr>
              <a:defRPr sz="2400"/>
            </a:lvl1pPr>
          </a:lstStyle>
          <a:p>
            <a:r>
              <a:rPr lang="en-GB" dirty="0"/>
              <a:t>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971479" y="3574467"/>
            <a:ext cx="8280000" cy="0"/>
          </a:xfrm>
          <a:prstGeom prst="line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5" name="Picture 67" descr="Bildergebnis für Ironhack">
            <a:extLst>
              <a:ext uri="{FF2B5EF4-FFF2-40B4-BE49-F238E27FC236}">
                <a16:creationId xmlns:a16="http://schemas.microsoft.com/office/drawing/2014/main" id="{1321B875-E960-428C-9936-8006388DA1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52" y="4750279"/>
            <a:ext cx="1598762" cy="159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27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2" imgH="362" progId="TCLayout.ActiveDocument.1">
                  <p:embed/>
                </p:oleObj>
              </mc:Choice>
              <mc:Fallback>
                <p:oleObj name="think-cell Slide" r:id="rId3" imgW="362" imgH="36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71480" y="3577526"/>
            <a:ext cx="8280000" cy="301625"/>
          </a:xfrm>
          <a:prstGeom prst="rect">
            <a:avLst/>
          </a:prstGeom>
        </p:spPr>
        <p:txBody>
          <a:bodyPr lIns="0" tIns="36000" rIns="72000" bIns="36000" anchor="ctr" anchorCtr="0"/>
          <a:lstStyle>
            <a:lvl1pPr marL="0" indent="0">
              <a:buNone/>
              <a:defRPr sz="120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971479" y="2764467"/>
            <a:ext cx="8280000" cy="810000"/>
          </a:xfrm>
        </p:spPr>
        <p:txBody>
          <a:bodyPr tIns="36000" rIns="72000" bIns="36000">
            <a:noAutofit/>
          </a:bodyPr>
          <a:lstStyle>
            <a:lvl1pPr>
              <a:defRPr sz="2400"/>
            </a:lvl1pPr>
          </a:lstStyle>
          <a:p>
            <a:r>
              <a:rPr lang="en-GB" dirty="0"/>
              <a:t>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971479" y="3574467"/>
            <a:ext cx="8280000" cy="0"/>
          </a:xfrm>
          <a:prstGeom prst="line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7" descr="Bildergebnis für Ironhack">
            <a:extLst>
              <a:ext uri="{FF2B5EF4-FFF2-40B4-BE49-F238E27FC236}">
                <a16:creationId xmlns:a16="http://schemas.microsoft.com/office/drawing/2014/main" id="{C1083D9C-8E65-4C70-8167-463D6B0D9E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52" y="4750279"/>
            <a:ext cx="1598762" cy="159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38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46935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2" imgH="362" progId="TCLayout.ActiveDocument.1">
                  <p:embed/>
                </p:oleObj>
              </mc:Choice>
              <mc:Fallback>
                <p:oleObj name="think-cell Slide" r:id="rId4" imgW="362" imgH="36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GB" sz="1400" b="0" i="0" baseline="0"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000" y="274638"/>
            <a:ext cx="8290800" cy="64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Action Title</a:t>
            </a:r>
            <a:br>
              <a:rPr lang="en-GB" dirty="0"/>
            </a:br>
            <a:r>
              <a:rPr lang="en-GB" sz="1400" dirty="0"/>
              <a:t>Slide Title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14000" y="1497954"/>
            <a:ext cx="9074150" cy="4140000"/>
          </a:xfrm>
          <a:prstGeom prst="rect">
            <a:avLst/>
          </a:prstGeom>
        </p:spPr>
        <p:txBody>
          <a:bodyPr/>
          <a:lstStyle>
            <a:lvl1pPr marL="177800" indent="-177800">
              <a:spcBef>
                <a:spcPts val="0"/>
              </a:spcBef>
              <a:spcAft>
                <a:spcPts val="100"/>
              </a:spcAft>
              <a:buClr>
                <a:schemeClr val="tx2"/>
              </a:buClr>
              <a:buSzPct val="175000"/>
              <a:buFont typeface="Arial" panose="020B0604020202020204" pitchFamily="34" charset="0"/>
              <a:buChar char="›"/>
              <a:defRPr sz="1200">
                <a:latin typeface="+mj-lt"/>
              </a:defRPr>
            </a:lvl1pPr>
            <a:lvl2pPr marL="627063" indent="-169863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‒"/>
              <a:defRPr sz="1200">
                <a:latin typeface="+mj-lt"/>
              </a:defRPr>
            </a:lvl2pPr>
            <a:lvl3pPr>
              <a:spcBef>
                <a:spcPts val="0"/>
              </a:spcBef>
              <a:spcAft>
                <a:spcPts val="100"/>
              </a:spcAft>
              <a:defRPr sz="1200">
                <a:latin typeface="+mj-lt"/>
              </a:defRPr>
            </a:lvl3pPr>
            <a:lvl4pPr marL="1524000" indent="-177800">
              <a:spcBef>
                <a:spcPts val="0"/>
              </a:spcBef>
              <a:spcAft>
                <a:spcPts val="100"/>
              </a:spcAft>
              <a:buFont typeface="Wingdings" panose="05000000000000000000" pitchFamily="2" charset="2"/>
              <a:buChar char="§"/>
              <a:defRPr sz="1000"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163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2" imgH="362" progId="TCLayout.ActiveDocument.1">
                  <p:embed/>
                </p:oleObj>
              </mc:Choice>
              <mc:Fallback>
                <p:oleObj name="think-cell Slide" r:id="rId4" imgW="362" imgH="362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GB" sz="1400" b="0" i="0" baseline="0"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299" y="274638"/>
            <a:ext cx="8280000" cy="648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GB" dirty="0"/>
              <a:t>Action Title</a:t>
            </a:r>
            <a:br>
              <a:rPr lang="en-GB" dirty="0"/>
            </a:br>
            <a:r>
              <a:rPr lang="en-GB" sz="1400" dirty="0"/>
              <a:t>Slide Title</a:t>
            </a:r>
            <a:endParaRPr lang="en-GB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242075" y="1497954"/>
            <a:ext cx="4248000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00144E"/>
            </a:outerShdw>
          </a:effectLst>
        </p:spPr>
        <p:txBody>
          <a:bodyPr wrap="square" lIns="0" tIns="45719" rIns="0" bIns="45719" anchor="b">
            <a:noAutofit/>
          </a:bodyPr>
          <a:lstStyle>
            <a:lvl1pPr marL="0" indent="0" algn="ctr">
              <a:buNone/>
              <a:defRPr lang="en-US" sz="1400" b="1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>
              <a:defRPr lang="en-US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defRPr lang="en-US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defRPr lang="en-US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defRPr lang="en-GB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/>
              <a:t>Click to 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1378" y="6288877"/>
            <a:ext cx="568697" cy="365125"/>
          </a:xfrm>
          <a:prstGeom prst="rect">
            <a:avLst/>
          </a:prstGeom>
        </p:spPr>
        <p:txBody>
          <a:bodyPr lIns="0" rIns="0" anchor="ctr" anchorCtr="0"/>
          <a:lstStyle>
            <a:lvl1pPr algn="r">
              <a:defRPr sz="1200" b="1">
                <a:solidFill>
                  <a:srgbClr val="73777B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985D5D71-2132-4A0D-A457-AC01235D778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23299" y="1497954"/>
            <a:ext cx="4248000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rgbClr val="00144E"/>
            </a:outerShdw>
          </a:effectLst>
        </p:spPr>
        <p:txBody>
          <a:bodyPr wrap="square" lIns="0" tIns="45719" rIns="0" bIns="45719" anchor="b">
            <a:noAutofit/>
          </a:bodyPr>
          <a:lstStyle>
            <a:lvl1pPr marL="0" indent="0" algn="ctr">
              <a:buNone/>
              <a:defRPr lang="en-US" sz="1400" b="1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>
              <a:defRPr lang="en-US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defRPr lang="en-US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defRPr lang="en-US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defRPr lang="en-GB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423299" y="1859284"/>
            <a:ext cx="4248000" cy="3780000"/>
          </a:xfrm>
          <a:prstGeom prst="rect">
            <a:avLst/>
          </a:prstGeom>
        </p:spPr>
        <p:txBody>
          <a:bodyPr/>
          <a:lstStyle>
            <a:lvl1pPr marL="177800" indent="-177800">
              <a:spcBef>
                <a:spcPts val="0"/>
              </a:spcBef>
              <a:spcAft>
                <a:spcPts val="100"/>
              </a:spcAft>
              <a:buClr>
                <a:schemeClr val="tx2"/>
              </a:buClr>
              <a:buSzPct val="175000"/>
              <a:buFont typeface="Arial" panose="020B0604020202020204" pitchFamily="34" charset="0"/>
              <a:buChar char="›"/>
              <a:defRPr sz="1200">
                <a:latin typeface="+mj-lt"/>
              </a:defRPr>
            </a:lvl1pPr>
            <a:lvl2pPr marL="627063" indent="-169863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‒"/>
              <a:defRPr sz="1200">
                <a:latin typeface="+mj-lt"/>
              </a:defRPr>
            </a:lvl2pPr>
            <a:lvl3pPr>
              <a:spcBef>
                <a:spcPts val="0"/>
              </a:spcBef>
              <a:spcAft>
                <a:spcPts val="100"/>
              </a:spcAft>
              <a:defRPr sz="1000">
                <a:latin typeface="+mj-lt"/>
              </a:defRPr>
            </a:lvl3pPr>
            <a:lvl4pPr marL="1524000" indent="-177800">
              <a:spcBef>
                <a:spcPts val="0"/>
              </a:spcBef>
              <a:spcAft>
                <a:spcPts val="100"/>
              </a:spcAft>
              <a:buFont typeface="Wingdings" panose="05000000000000000000" pitchFamily="2" charset="2"/>
              <a:buChar char="§"/>
              <a:defRPr sz="1000"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5242075" y="1859284"/>
            <a:ext cx="4248000" cy="3780000"/>
          </a:xfrm>
          <a:prstGeom prst="rect">
            <a:avLst/>
          </a:prstGeom>
        </p:spPr>
        <p:txBody>
          <a:bodyPr/>
          <a:lstStyle>
            <a:lvl1pPr marL="177800" indent="-177800">
              <a:spcBef>
                <a:spcPts val="0"/>
              </a:spcBef>
              <a:spcAft>
                <a:spcPts val="100"/>
              </a:spcAft>
              <a:buClr>
                <a:schemeClr val="tx2"/>
              </a:buClr>
              <a:buSzPct val="175000"/>
              <a:buFont typeface="Arial" panose="020B0604020202020204" pitchFamily="34" charset="0"/>
              <a:buChar char="›"/>
              <a:defRPr sz="1200">
                <a:latin typeface="+mj-lt"/>
              </a:defRPr>
            </a:lvl1pPr>
            <a:lvl2pPr marL="627063" indent="-169863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‒"/>
              <a:defRPr sz="1200">
                <a:latin typeface="+mj-lt"/>
              </a:defRPr>
            </a:lvl2pPr>
            <a:lvl3pPr>
              <a:spcBef>
                <a:spcPts val="0"/>
              </a:spcBef>
              <a:spcAft>
                <a:spcPts val="100"/>
              </a:spcAft>
              <a:defRPr sz="1000">
                <a:latin typeface="+mj-lt"/>
              </a:defRPr>
            </a:lvl3pPr>
            <a:lvl4pPr marL="1524000" indent="-177800">
              <a:spcBef>
                <a:spcPts val="0"/>
              </a:spcBef>
              <a:spcAft>
                <a:spcPts val="100"/>
              </a:spcAft>
              <a:buFont typeface="Wingdings" panose="05000000000000000000" pitchFamily="2" charset="2"/>
              <a:buChar char="§"/>
              <a:defRPr sz="1000"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649660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57083771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45" name="Picture 421" descr="Bildergebnis für Ironhack logo">
            <a:extLst>
              <a:ext uri="{FF2B5EF4-FFF2-40B4-BE49-F238E27FC236}">
                <a16:creationId xmlns:a16="http://schemas.microsoft.com/office/drawing/2014/main" id="{0CF08738-9B50-4B0E-B660-9803F5D96A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26" y="287090"/>
            <a:ext cx="561616" cy="60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000" y="274638"/>
            <a:ext cx="8290800" cy="648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GB" dirty="0"/>
              <a:t>Action Title</a:t>
            </a:r>
            <a:br>
              <a:rPr lang="en-GB" dirty="0"/>
            </a:br>
            <a:r>
              <a:rPr lang="en-GB" sz="1400" dirty="0"/>
              <a:t>Slide Title</a:t>
            </a:r>
            <a:endParaRPr lang="en-GB" dirty="0"/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414000" y="942447"/>
            <a:ext cx="9075600" cy="0"/>
          </a:xfrm>
          <a:prstGeom prst="line">
            <a:avLst/>
          </a:prstGeom>
          <a:noFill/>
          <a:ln w="15875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12" name="Line 7"/>
          <p:cNvSpPr>
            <a:spLocks noChangeShapeType="1"/>
          </p:cNvSpPr>
          <p:nvPr userDrawn="1"/>
        </p:nvSpPr>
        <p:spPr bwMode="auto">
          <a:xfrm>
            <a:off x="413999" y="6471439"/>
            <a:ext cx="8722800" cy="0"/>
          </a:xfrm>
          <a:prstGeom prst="line">
            <a:avLst/>
          </a:prstGeom>
          <a:noFill/>
          <a:ln w="635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8" name="Text Box 12"/>
          <p:cNvSpPr txBox="1">
            <a:spLocks noChangeArrowheads="1"/>
          </p:cNvSpPr>
          <p:nvPr userDrawn="1"/>
        </p:nvSpPr>
        <p:spPr bwMode="auto">
          <a:xfrm>
            <a:off x="8920800" y="6289200"/>
            <a:ext cx="568800" cy="3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r"/>
            <a:fld id="{3518BA1D-17C0-4DF4-91F1-29BEFBA321A1}" type="slidenum">
              <a:rPr lang="en-US" sz="1200" b="1" i="0" noProof="0" smtClean="0">
                <a:solidFill>
                  <a:srgbClr val="73777B"/>
                </a:solidFill>
                <a:latin typeface="+mn-lt"/>
              </a:rPr>
              <a:pPr algn="r"/>
              <a:t>‹#›</a:t>
            </a:fld>
            <a:endParaRPr lang="en-US" sz="1200" b="1" i="0" noProof="0" dirty="0">
              <a:solidFill>
                <a:srgbClr val="73777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389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33" r:id="rId2"/>
    <p:sldLayoutId id="2147483732" r:id="rId3"/>
    <p:sldLayoutId id="2147483734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1700" b="1" i="0" kern="1200" baseline="0">
          <a:solidFill>
            <a:srgbClr val="252266"/>
          </a:solidFill>
          <a:latin typeface="Arial" panose="020B0604020202020204" pitchFamily="34" charset="0"/>
          <a:ea typeface="+mj-ea"/>
          <a:cs typeface="Arial" panose="020B0604020202020204" pitchFamily="34" charset="0"/>
          <a:sym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buClr>
          <a:srgbClr val="252266"/>
        </a:buClr>
        <a:buFont typeface="Courier New" panose="02070309020205020404" pitchFamily="49" charset="0"/>
        <a:buChar char="o"/>
        <a:defRPr sz="1100" kern="1200">
          <a:solidFill>
            <a:srgbClr val="73777B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buClr>
          <a:srgbClr val="252266"/>
        </a:buClr>
        <a:buFont typeface="Arial" pitchFamily="34" charset="0"/>
        <a:buChar char="̶"/>
        <a:defRPr sz="1100" kern="1200">
          <a:solidFill>
            <a:srgbClr val="73777B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2pPr>
      <a:lvl3pPr marL="1074738" indent="-177800" algn="l" defTabSz="914400" rtl="0" eaLnBrk="1" latinLnBrk="0" hangingPunct="1">
        <a:spcBef>
          <a:spcPct val="20000"/>
        </a:spcBef>
        <a:buClr>
          <a:srgbClr val="252266"/>
        </a:buClr>
        <a:buFont typeface="Arial" pitchFamily="34" charset="0"/>
        <a:buChar char="•"/>
        <a:defRPr sz="1100" kern="1200">
          <a:solidFill>
            <a:srgbClr val="73777B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3pPr>
      <a:lvl4pPr marL="1524000" indent="-177800" algn="l" defTabSz="914400" rtl="0" eaLnBrk="1" latinLnBrk="0" hangingPunct="1">
        <a:spcBef>
          <a:spcPct val="20000"/>
        </a:spcBef>
        <a:buClr>
          <a:srgbClr val="252266"/>
        </a:buClr>
        <a:buFont typeface="Arial" pitchFamily="34" charset="0"/>
        <a:buChar char="̶"/>
        <a:defRPr sz="1100" kern="1200">
          <a:solidFill>
            <a:srgbClr val="73777B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4pPr>
      <a:lvl5pPr marL="1973263" indent="-177800" algn="l" defTabSz="914400" rtl="0" eaLnBrk="1" latinLnBrk="0" hangingPunct="1">
        <a:spcBef>
          <a:spcPct val="20000"/>
        </a:spcBef>
        <a:buClr>
          <a:srgbClr val="252266"/>
        </a:buClr>
        <a:buFont typeface="Arial" pitchFamily="34" charset="0"/>
        <a:buChar char="•"/>
        <a:defRPr sz="1100" kern="1200">
          <a:solidFill>
            <a:srgbClr val="73777B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6" Type="http://schemas.openxmlformats.org/officeDocument/2006/relationships/image" Target="../media/image15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6" Type="http://schemas.openxmlformats.org/officeDocument/2006/relationships/image" Target="../media/image19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6" Type="http://schemas.openxmlformats.org/officeDocument/2006/relationships/image" Target="../media/image9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6" Type="http://schemas.openxmlformats.org/officeDocument/2006/relationships/image" Target="../media/image13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72F6023-DA9A-4E51-8505-28BF38D740E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112350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By Ruben, Vlad, and Richard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Regression project</a:t>
            </a:r>
          </a:p>
        </p:txBody>
      </p:sp>
    </p:spTree>
    <p:extLst>
      <p:ext uri="{BB962C8B-B14F-4D97-AF65-F5344CB8AC3E}">
        <p14:creationId xmlns:p14="http://schemas.microsoft.com/office/powerpoint/2010/main" val="410345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DE4CB6A-3643-4FC3-8F48-957D091655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95205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DE4CB6A-3643-4FC3-8F48-957D091655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299" y="274638"/>
            <a:ext cx="8280000" cy="648000"/>
          </a:xfrm>
        </p:spPr>
        <p:txBody>
          <a:bodyPr vert="horz">
            <a:normAutofit/>
          </a:bodyPr>
          <a:lstStyle/>
          <a:p>
            <a:r>
              <a:rPr lang="en-GB" sz="1700" dirty="0">
                <a:solidFill>
                  <a:srgbClr val="0569CA"/>
                </a:solidFill>
              </a:rPr>
              <a:t>Modell selection:</a:t>
            </a:r>
            <a:r>
              <a:rPr lang="en-GB" sz="1700" dirty="0"/>
              <a:t> Multiple models were applied to the data set in order to find the best fit</a:t>
            </a:r>
            <a:endParaRPr lang="en-GB" sz="1400" b="0" i="1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6710948" y="1497954"/>
            <a:ext cx="2779127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Comments</a:t>
            </a: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6710948" y="1859284"/>
            <a:ext cx="2779127" cy="3845843"/>
          </a:xfrm>
          <a:prstGeom prst="rect">
            <a:avLst/>
          </a:prstGeom>
        </p:spPr>
        <p:txBody>
          <a:bodyPr lIns="72000" tIns="36000" rIns="72000" bIns="36000"/>
          <a:lstStyle>
            <a:lvl1pPr marL="177800" indent="-17780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75000"/>
              <a:buFont typeface="Arial" panose="020B0604020202020204" pitchFamily="34" charset="0"/>
              <a:buChar char="›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anose="020B0604020202020204" pitchFamily="34" charset="0"/>
              <a:buChar char="‒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itchFamily="34" charset="0"/>
              <a:buChar char="•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Wingdings" panose="05000000000000000000" pitchFamily="2" charset="2"/>
              <a:buChar char="§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sz="11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00"/>
              </a:spcAft>
            </a:pPr>
            <a:r>
              <a:rPr lang="en-GB" dirty="0"/>
              <a:t>Multiple different approaches to find the best fit were applied via trial-and-error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Nevertheless, of the four versions presented, none were accurate enough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Other models were tested as well, however outputs were not satisfactory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Therefore, the team decided to use the polynomial approach as detailed on the next slide</a:t>
            </a:r>
            <a:endParaRPr lang="en-GB" sz="120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23299" y="1497954"/>
            <a:ext cx="5922952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Model outputs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081E4-4A93-4ED8-95BE-358B3EE04906}"/>
              </a:ext>
            </a:extLst>
          </p:cNvPr>
          <p:cNvSpPr/>
          <p:nvPr/>
        </p:nvSpPr>
        <p:spPr>
          <a:xfrm>
            <a:off x="0" y="0"/>
            <a:ext cx="266400" cy="2664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400" b="1" dirty="0">
                <a:solidFill>
                  <a:srgbClr val="FFFFFF"/>
                </a:solidFill>
                <a:latin typeface="Arial" panose="020B0604020202020204" pitchFamily="34" charset="0"/>
              </a:rPr>
              <a:t>6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1B7A94-7B44-4B88-AEF7-3A5F134CEFC3}"/>
              </a:ext>
            </a:extLst>
          </p:cNvPr>
          <p:cNvCxnSpPr>
            <a:cxnSpLocks/>
          </p:cNvCxnSpPr>
          <p:nvPr/>
        </p:nvCxnSpPr>
        <p:spPr>
          <a:xfrm>
            <a:off x="458699" y="3069559"/>
            <a:ext cx="59223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1958F11-1203-4076-A6DF-E890FAC9CF67}"/>
              </a:ext>
            </a:extLst>
          </p:cNvPr>
          <p:cNvSpPr txBox="1">
            <a:spLocks/>
          </p:cNvSpPr>
          <p:nvPr/>
        </p:nvSpPr>
        <p:spPr>
          <a:xfrm>
            <a:off x="458699" y="1970622"/>
            <a:ext cx="1518523" cy="934044"/>
          </a:xfrm>
          <a:prstGeom prst="rect">
            <a:avLst/>
          </a:prstGeom>
          <a:solidFill>
            <a:srgbClr val="0569CA"/>
          </a:solidFill>
          <a:ln w="12700">
            <a:solidFill>
              <a:srgbClr val="252266"/>
            </a:solidFill>
          </a:ln>
          <a:effectLst/>
        </p:spPr>
        <p:txBody>
          <a:bodyPr anchor="ctr"/>
          <a:lstStyle>
            <a:defPPr>
              <a:defRPr lang="en-GB"/>
            </a:defPPr>
            <a:lvl1pPr defTabSz="857250">
              <a:defRPr sz="1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r>
              <a:rPr lang="en-GB" sz="1200" dirty="0"/>
              <a:t>Linear</a:t>
            </a:r>
          </a:p>
          <a:p>
            <a:r>
              <a:rPr lang="en-GB" sz="1200" dirty="0"/>
              <a:t>regression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2D6173C-492E-488C-BCC1-6F662257D944}"/>
              </a:ext>
            </a:extLst>
          </p:cNvPr>
          <p:cNvSpPr txBox="1">
            <a:spLocks/>
          </p:cNvSpPr>
          <p:nvPr/>
        </p:nvSpPr>
        <p:spPr>
          <a:xfrm>
            <a:off x="458699" y="3234452"/>
            <a:ext cx="1518523" cy="934044"/>
          </a:xfrm>
          <a:prstGeom prst="rect">
            <a:avLst/>
          </a:prstGeom>
          <a:solidFill>
            <a:srgbClr val="0569CA"/>
          </a:solidFill>
          <a:ln w="12700">
            <a:solidFill>
              <a:srgbClr val="252266"/>
            </a:solidFill>
          </a:ln>
          <a:effectLst/>
        </p:spPr>
        <p:txBody>
          <a:bodyPr anchor="ctr"/>
          <a:lstStyle>
            <a:defPPr>
              <a:defRPr lang="en-GB"/>
            </a:defPPr>
            <a:lvl1pPr defTabSz="857250">
              <a:defRPr sz="1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r>
              <a:rPr lang="en-GB" sz="1200" dirty="0"/>
              <a:t>Random</a:t>
            </a:r>
          </a:p>
          <a:p>
            <a:r>
              <a:rPr lang="en-GB" sz="1200" dirty="0"/>
              <a:t>forest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46C2E15-315D-4DB1-99CF-1A6EA8274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5368" y="2014855"/>
            <a:ext cx="3123941" cy="84557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A8AEF47-0960-4C01-99F0-617B254826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5368" y="3434617"/>
            <a:ext cx="1927208" cy="2500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D3F05D5-960C-4C00-A5A5-A8F4C7FE2B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5368" y="3659332"/>
            <a:ext cx="2406408" cy="27085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1671A4-9776-423A-BFC0-C69F957387A5}"/>
              </a:ext>
            </a:extLst>
          </p:cNvPr>
          <p:cNvCxnSpPr>
            <a:cxnSpLocks/>
          </p:cNvCxnSpPr>
          <p:nvPr/>
        </p:nvCxnSpPr>
        <p:spPr>
          <a:xfrm>
            <a:off x="458699" y="4333389"/>
            <a:ext cx="59223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8CDE9E3-4BB8-481E-92ED-48993ADE9260}"/>
              </a:ext>
            </a:extLst>
          </p:cNvPr>
          <p:cNvSpPr txBox="1">
            <a:spLocks/>
          </p:cNvSpPr>
          <p:nvPr/>
        </p:nvSpPr>
        <p:spPr>
          <a:xfrm>
            <a:off x="458699" y="4498280"/>
            <a:ext cx="1518523" cy="934044"/>
          </a:xfrm>
          <a:prstGeom prst="rect">
            <a:avLst/>
          </a:prstGeom>
          <a:solidFill>
            <a:srgbClr val="0569CA"/>
          </a:solidFill>
          <a:ln w="12700">
            <a:solidFill>
              <a:srgbClr val="252266"/>
            </a:solidFill>
          </a:ln>
          <a:effectLst/>
        </p:spPr>
        <p:txBody>
          <a:bodyPr anchor="ctr"/>
          <a:lstStyle>
            <a:defPPr>
              <a:defRPr lang="en-GB"/>
            </a:defPPr>
            <a:lvl1pPr defTabSz="857250">
              <a:defRPr sz="1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r>
              <a:rPr lang="en-GB" sz="1200" dirty="0"/>
              <a:t>KNN</a:t>
            </a:r>
          </a:p>
          <a:p>
            <a:r>
              <a:rPr lang="en-GB" sz="1200" dirty="0"/>
              <a:t>regressor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DFF4E9E-E00D-44A7-ACA6-47E5BEE8DE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5368" y="4508222"/>
            <a:ext cx="1523141" cy="93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368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DE4CB6A-3643-4FC3-8F48-957D091655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997826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DE4CB6A-3643-4FC3-8F48-957D091655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299" y="274638"/>
            <a:ext cx="8280000" cy="648000"/>
          </a:xfrm>
        </p:spPr>
        <p:txBody>
          <a:bodyPr vert="horz">
            <a:normAutofit/>
          </a:bodyPr>
          <a:lstStyle/>
          <a:p>
            <a:r>
              <a:rPr lang="en-GB" sz="1700" dirty="0">
                <a:solidFill>
                  <a:srgbClr val="0569CA"/>
                </a:solidFill>
              </a:rPr>
              <a:t>Modell output und limitation:</a:t>
            </a:r>
            <a:r>
              <a:rPr lang="en-GB" sz="1700" dirty="0"/>
              <a:t> A polynomial regression showed the most promising results in regards to predicting hous</a:t>
            </a:r>
            <a:r>
              <a:rPr lang="en-GB" dirty="0"/>
              <a:t>e prices</a:t>
            </a:r>
            <a:endParaRPr lang="en-GB" sz="1400" b="0" i="1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6710948" y="1497954"/>
            <a:ext cx="2779127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Comments</a:t>
            </a: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6710948" y="1859284"/>
            <a:ext cx="2779127" cy="3845843"/>
          </a:xfrm>
          <a:prstGeom prst="rect">
            <a:avLst/>
          </a:prstGeom>
        </p:spPr>
        <p:txBody>
          <a:bodyPr lIns="72000" tIns="36000" rIns="72000" bIns="36000"/>
          <a:lstStyle>
            <a:lvl1pPr marL="177800" indent="-17780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75000"/>
              <a:buFont typeface="Arial" panose="020B0604020202020204" pitchFamily="34" charset="0"/>
              <a:buChar char="›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anose="020B0604020202020204" pitchFamily="34" charset="0"/>
              <a:buChar char="‒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itchFamily="34" charset="0"/>
              <a:buChar char="•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Wingdings" panose="05000000000000000000" pitchFamily="2" charset="2"/>
              <a:buChar char="§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sz="11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00"/>
              </a:spcAft>
            </a:pPr>
            <a:r>
              <a:rPr lang="en-GB" dirty="0"/>
              <a:t>The polynomial regression delivered the best result with an R2 and Adj. R2 score von 0.89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As seen by the residual scatter plot, the model loses it’s accuracy as house size increases – this is currently the biggest limitation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One alternative to solve this problem would be to build to regression models – one for normal sized houses, and one exclusively for large houses</a:t>
            </a:r>
            <a:endParaRPr lang="en-GB" sz="120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23299" y="1497954"/>
            <a:ext cx="5922952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Polynomial regression output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081E4-4A93-4ED8-95BE-358B3EE04906}"/>
              </a:ext>
            </a:extLst>
          </p:cNvPr>
          <p:cNvSpPr/>
          <p:nvPr/>
        </p:nvSpPr>
        <p:spPr>
          <a:xfrm>
            <a:off x="0" y="0"/>
            <a:ext cx="266400" cy="2664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400" b="1" dirty="0">
                <a:solidFill>
                  <a:srgbClr val="FFFFFF"/>
                </a:solidFill>
                <a:latin typeface="Arial" panose="020B0604020202020204" pitchFamily="34" charset="0"/>
              </a:rPr>
              <a:t>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84AB1-DD0B-4BAC-A0DE-0D12C40DBE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9104" y="2076616"/>
            <a:ext cx="3950018" cy="1016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DACB78-3B08-44EC-A73F-5A631CF915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9118" y="3328987"/>
            <a:ext cx="3486150" cy="2638425"/>
          </a:xfrm>
          <a:prstGeom prst="rect">
            <a:avLst/>
          </a:prstGeom>
        </p:spPr>
      </p:pic>
      <p:sp>
        <p:nvSpPr>
          <p:cNvPr id="21" name="clipart_drawncirclered">
            <a:extLst>
              <a:ext uri="{FF2B5EF4-FFF2-40B4-BE49-F238E27FC236}">
                <a16:creationId xmlns:a16="http://schemas.microsoft.com/office/drawing/2014/main" id="{D1B2D50E-3284-4CC9-97F3-03EC98BC8D37}"/>
              </a:ext>
            </a:extLst>
          </p:cNvPr>
          <p:cNvSpPr>
            <a:spLocks/>
          </p:cNvSpPr>
          <p:nvPr/>
        </p:nvSpPr>
        <p:spPr bwMode="gray">
          <a:xfrm>
            <a:off x="4772082" y="4016028"/>
            <a:ext cx="207045" cy="172249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clipart_drawncirclered">
            <a:extLst>
              <a:ext uri="{FF2B5EF4-FFF2-40B4-BE49-F238E27FC236}">
                <a16:creationId xmlns:a16="http://schemas.microsoft.com/office/drawing/2014/main" id="{95C555C5-0C49-48F1-8477-F6541CEF9AEA}"/>
              </a:ext>
            </a:extLst>
          </p:cNvPr>
          <p:cNvSpPr>
            <a:spLocks/>
          </p:cNvSpPr>
          <p:nvPr/>
        </p:nvSpPr>
        <p:spPr bwMode="gray">
          <a:xfrm>
            <a:off x="3765829" y="3824438"/>
            <a:ext cx="207045" cy="172249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lipart_drawncirclered">
            <a:extLst>
              <a:ext uri="{FF2B5EF4-FFF2-40B4-BE49-F238E27FC236}">
                <a16:creationId xmlns:a16="http://schemas.microsoft.com/office/drawing/2014/main" id="{7C7830E6-33D7-4D0D-9F80-D561D1A0E4CC}"/>
              </a:ext>
            </a:extLst>
          </p:cNvPr>
          <p:cNvSpPr>
            <a:spLocks/>
          </p:cNvSpPr>
          <p:nvPr/>
        </p:nvSpPr>
        <p:spPr bwMode="gray">
          <a:xfrm>
            <a:off x="2759576" y="3510926"/>
            <a:ext cx="207045" cy="172249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CC1816-3EEF-4DB5-AE15-B8EAE0C58943}"/>
              </a:ext>
            </a:extLst>
          </p:cNvPr>
          <p:cNvSpPr/>
          <p:nvPr/>
        </p:nvSpPr>
        <p:spPr>
          <a:xfrm>
            <a:off x="1549103" y="2603863"/>
            <a:ext cx="3950019" cy="418011"/>
          </a:xfrm>
          <a:prstGeom prst="rect">
            <a:avLst/>
          </a:prstGeom>
          <a:solidFill>
            <a:srgbClr val="FFA419">
              <a:alpha val="14902"/>
            </a:srgbClr>
          </a:solidFill>
          <a:ln w="19050" cap="flat" cmpd="sng" algn="ctr">
            <a:solidFill>
              <a:srgbClr val="C00C4C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endParaRPr lang="en-GB" sz="1200" dirty="0">
              <a:solidFill>
                <a:srgbClr val="C00C4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5367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DE4CB6A-3643-4FC3-8F48-957D091655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03505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DE4CB6A-3643-4FC3-8F48-957D091655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6AD9B0A-AD89-44D3-8D29-3B077FA3AE31}"/>
              </a:ext>
            </a:extLst>
          </p:cNvPr>
          <p:cNvSpPr/>
          <p:nvPr/>
        </p:nvSpPr>
        <p:spPr>
          <a:xfrm>
            <a:off x="0" y="3171794"/>
            <a:ext cx="9903594" cy="504000"/>
          </a:xfrm>
          <a:prstGeom prst="rect">
            <a:avLst/>
          </a:prstGeom>
          <a:solidFill>
            <a:srgbClr val="252266"/>
          </a:solidFill>
          <a:ln w="3175">
            <a:solidFill>
              <a:srgbClr val="252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0000" tIns="36000" rIns="360000" bIns="36000" rtlCol="0" anchor="ctr"/>
          <a:lstStyle/>
          <a:p>
            <a:r>
              <a:rPr lang="en-GB" sz="1600" b="1" dirty="0">
                <a:solidFill>
                  <a:srgbClr val="FFFFFF"/>
                </a:solidFill>
                <a:latin typeface="Arial" panose="020B0604020202020204" pitchFamily="34" charset="0"/>
              </a:rPr>
              <a:t>Thank you very much!</a:t>
            </a:r>
          </a:p>
        </p:txBody>
      </p:sp>
    </p:spTree>
    <p:extLst>
      <p:ext uri="{BB962C8B-B14F-4D97-AF65-F5344CB8AC3E}">
        <p14:creationId xmlns:p14="http://schemas.microsoft.com/office/powerpoint/2010/main" val="355113049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316644A9-425C-43C3-BD71-1186D8C3FB6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46172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299" y="274638"/>
            <a:ext cx="8280000" cy="648000"/>
          </a:xfrm>
        </p:spPr>
        <p:txBody>
          <a:bodyPr vert="horz">
            <a:normAutofit/>
          </a:bodyPr>
          <a:lstStyle/>
          <a:p>
            <a:r>
              <a:rPr lang="en-GB" sz="1700" dirty="0">
                <a:solidFill>
                  <a:srgbClr val="0569CA"/>
                </a:solidFill>
              </a:rPr>
              <a:t>Introduction:</a:t>
            </a:r>
            <a:r>
              <a:rPr lang="en-GB" sz="1700" dirty="0"/>
              <a:t> </a:t>
            </a:r>
            <a:r>
              <a:rPr lang="en-GB" sz="1700"/>
              <a:t>The project </a:t>
            </a:r>
            <a:r>
              <a:rPr lang="en-GB" sz="1700" dirty="0"/>
              <a:t>focused on building a regression model based on data provided </a:t>
            </a:r>
            <a:endParaRPr lang="en-GB" sz="1400" b="0" i="1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235825" y="1497954"/>
            <a:ext cx="4254250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Approach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5235825" y="1859284"/>
            <a:ext cx="4254250" cy="3845843"/>
          </a:xfrm>
          <a:prstGeom prst="rect">
            <a:avLst/>
          </a:prstGeom>
        </p:spPr>
        <p:txBody>
          <a:bodyPr lIns="72000" tIns="36000" rIns="72000" bIns="36000"/>
          <a:lstStyle>
            <a:lvl1pPr marL="177800" indent="-17780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75000"/>
              <a:buFont typeface="Arial" panose="020B0604020202020204" pitchFamily="34" charset="0"/>
              <a:buChar char="›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anose="020B0604020202020204" pitchFamily="34" charset="0"/>
              <a:buChar char="‒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itchFamily="34" charset="0"/>
              <a:buChar char="•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Wingdings" panose="05000000000000000000" pitchFamily="2" charset="2"/>
              <a:buChar char="§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sz="11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00"/>
              </a:spcAft>
            </a:pPr>
            <a:r>
              <a:rPr lang="en-GB" dirty="0"/>
              <a:t>Detailed exploration of dataframe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Removal of columns that have no causation with price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sz="1200" dirty="0"/>
              <a:t>Review of multicollinearity and corresponding adjustment of dataframe</a:t>
            </a:r>
          </a:p>
          <a:p>
            <a:pPr fontAlgn="auto">
              <a:spcAft>
                <a:spcPts val="100"/>
              </a:spcAft>
            </a:pPr>
            <a:endParaRPr lang="en-GB" dirty="0"/>
          </a:p>
          <a:p>
            <a:pPr fontAlgn="auto">
              <a:spcAft>
                <a:spcPts val="100"/>
              </a:spcAft>
            </a:pPr>
            <a:r>
              <a:rPr lang="en-GB" dirty="0"/>
              <a:t>Check for outliers in columns with continuous data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Transformation of numeric data into dummies where necessary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Selection of ideal model to build regression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Analysis of model output and limitations</a:t>
            </a:r>
            <a:endParaRPr lang="en-GB" sz="1200" dirty="0"/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423299" y="1497954"/>
            <a:ext cx="4254250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Data provided</a:t>
            </a:r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>
            <a:off x="423299" y="1859284"/>
            <a:ext cx="4254250" cy="3845843"/>
          </a:xfrm>
          <a:prstGeom prst="rect">
            <a:avLst/>
          </a:prstGeom>
        </p:spPr>
        <p:txBody>
          <a:bodyPr lIns="72000" tIns="36000" rIns="72000" bIns="36000"/>
          <a:lstStyle>
            <a:lvl1pPr marL="177800" indent="-17780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75000"/>
              <a:buFont typeface="Arial" panose="020B0604020202020204" pitchFamily="34" charset="0"/>
              <a:buChar char="›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anose="020B0604020202020204" pitchFamily="34" charset="0"/>
              <a:buChar char="‒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itchFamily="34" charset="0"/>
              <a:buChar char="•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Wingdings" panose="05000000000000000000" pitchFamily="2" charset="2"/>
              <a:buChar char="§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sz="11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00"/>
              </a:spcAft>
            </a:pPr>
            <a:r>
              <a:rPr lang="en-GB" dirty="0"/>
              <a:t>A large dataframe containing multiple datapoints of over 21,000 past transactions was provided to the group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The dataframe was provided as in an “xls” and “csv” </a:t>
            </a:r>
          </a:p>
          <a:p>
            <a:pPr fontAlgn="auto">
              <a:spcAft>
                <a:spcPts val="100"/>
              </a:spcAft>
            </a:pPr>
            <a:endParaRPr lang="en-GB" dirty="0"/>
          </a:p>
          <a:p>
            <a:pPr fontAlgn="auto">
              <a:spcAft>
                <a:spcPts val="100"/>
              </a:spcAft>
            </a:pPr>
            <a:r>
              <a:rPr lang="en-GB" dirty="0"/>
              <a:t>Analysis was done in Jupyter notebook, MySQL workbench, and Tableau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This presentation will focus on the outputs from Jupyter Notebook</a:t>
            </a:r>
            <a:endParaRPr lang="en-GB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170B3F-A0A0-4BD8-8BDF-18FEFEFEB7AB}"/>
              </a:ext>
            </a:extLst>
          </p:cNvPr>
          <p:cNvSpPr/>
          <p:nvPr/>
        </p:nvSpPr>
        <p:spPr>
          <a:xfrm>
            <a:off x="0" y="5705996"/>
            <a:ext cx="9903594" cy="504000"/>
          </a:xfrm>
          <a:prstGeom prst="rect">
            <a:avLst/>
          </a:prstGeom>
          <a:solidFill>
            <a:srgbClr val="252266"/>
          </a:solidFill>
          <a:ln w="3175">
            <a:solidFill>
              <a:srgbClr val="252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0000" tIns="36000" rIns="360000" bIns="36000" rtlCol="0" anchor="ctr"/>
          <a:lstStyle/>
          <a:p>
            <a:r>
              <a:rPr lang="de-DE" sz="1600" b="1" dirty="0">
                <a:solidFill>
                  <a:srgbClr val="FFFFFF"/>
                </a:solidFill>
                <a:latin typeface="Arial" panose="020B0604020202020204" pitchFamily="34" charset="0"/>
              </a:rPr>
              <a:t>B</a:t>
            </a: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uild a model that will predict the price of a house based on features provided in the dataset</a:t>
            </a:r>
            <a:endParaRPr lang="en-GB" sz="16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22D5E5-096F-4344-83CB-B65F7DB7E204}"/>
              </a:ext>
            </a:extLst>
          </p:cNvPr>
          <p:cNvSpPr>
            <a:spLocks noChangeAspect="1"/>
          </p:cNvSpPr>
          <p:nvPr/>
        </p:nvSpPr>
        <p:spPr>
          <a:xfrm>
            <a:off x="5256761" y="1877603"/>
            <a:ext cx="216000" cy="2160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200" b="1" dirty="0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7942D1AD-844B-46A4-A40C-9D3A0E04B39C}"/>
              </a:ext>
            </a:extLst>
          </p:cNvPr>
          <p:cNvSpPr/>
          <p:nvPr/>
        </p:nvSpPr>
        <p:spPr>
          <a:xfrm>
            <a:off x="4787849" y="1906082"/>
            <a:ext cx="306358" cy="3678515"/>
          </a:xfrm>
          <a:prstGeom prst="chevron">
            <a:avLst>
              <a:gd name="adj" fmla="val 83439"/>
            </a:avLst>
          </a:prstGeom>
          <a:solidFill>
            <a:srgbClr val="E3E4E5"/>
          </a:solidFill>
          <a:ln w="6350">
            <a:solidFill>
              <a:srgbClr val="7377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5786302-85FF-48E4-9A8F-753FA7319F7E}"/>
              </a:ext>
            </a:extLst>
          </p:cNvPr>
          <p:cNvSpPr>
            <a:spLocks noChangeAspect="1"/>
          </p:cNvSpPr>
          <p:nvPr/>
        </p:nvSpPr>
        <p:spPr>
          <a:xfrm>
            <a:off x="5256761" y="2264336"/>
            <a:ext cx="216000" cy="2160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200" b="1" dirty="0">
                <a:solidFill>
                  <a:srgbClr val="FFFFFF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FBADFB-806B-47A4-AA6A-79D2788D5634}"/>
              </a:ext>
            </a:extLst>
          </p:cNvPr>
          <p:cNvSpPr>
            <a:spLocks noChangeAspect="1"/>
          </p:cNvSpPr>
          <p:nvPr/>
        </p:nvSpPr>
        <p:spPr>
          <a:xfrm>
            <a:off x="5256761" y="2664103"/>
            <a:ext cx="216000" cy="2160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200" b="1" dirty="0">
                <a:solidFill>
                  <a:srgbClr val="FFFFFF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424CB7D-96DE-44EE-BC67-A3C7FD529F13}"/>
              </a:ext>
            </a:extLst>
          </p:cNvPr>
          <p:cNvSpPr>
            <a:spLocks noChangeAspect="1"/>
          </p:cNvSpPr>
          <p:nvPr/>
        </p:nvSpPr>
        <p:spPr>
          <a:xfrm>
            <a:off x="5256761" y="3232444"/>
            <a:ext cx="216000" cy="2160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200" b="1" dirty="0">
                <a:solidFill>
                  <a:srgbClr val="FFFFFF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051198-CD45-483B-A911-C6ADAF045B05}"/>
              </a:ext>
            </a:extLst>
          </p:cNvPr>
          <p:cNvSpPr>
            <a:spLocks noChangeAspect="1"/>
          </p:cNvSpPr>
          <p:nvPr/>
        </p:nvSpPr>
        <p:spPr>
          <a:xfrm>
            <a:off x="5256761" y="3628630"/>
            <a:ext cx="216000" cy="2160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200" b="1" dirty="0">
                <a:solidFill>
                  <a:srgbClr val="FFFFFF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706654-12BC-4304-8F46-5F1604F7B897}"/>
              </a:ext>
            </a:extLst>
          </p:cNvPr>
          <p:cNvSpPr>
            <a:spLocks noChangeAspect="1"/>
          </p:cNvSpPr>
          <p:nvPr/>
        </p:nvSpPr>
        <p:spPr>
          <a:xfrm>
            <a:off x="5256761" y="4201020"/>
            <a:ext cx="216000" cy="2160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200" b="1" dirty="0">
                <a:solidFill>
                  <a:srgbClr val="FFFFFF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1B87243-3145-4154-916D-1A856DC9EDE6}"/>
              </a:ext>
            </a:extLst>
          </p:cNvPr>
          <p:cNvSpPr>
            <a:spLocks noChangeAspect="1"/>
          </p:cNvSpPr>
          <p:nvPr/>
        </p:nvSpPr>
        <p:spPr>
          <a:xfrm>
            <a:off x="5256761" y="4599309"/>
            <a:ext cx="216000" cy="2160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200" b="1" dirty="0">
                <a:solidFill>
                  <a:srgbClr val="FFFFFF"/>
                </a:solidFill>
                <a:latin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143409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DE4CB6A-3643-4FC3-8F48-957D091655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900626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299" y="274638"/>
            <a:ext cx="8280000" cy="648000"/>
          </a:xfrm>
        </p:spPr>
        <p:txBody>
          <a:bodyPr vert="horz">
            <a:normAutofit/>
          </a:bodyPr>
          <a:lstStyle/>
          <a:p>
            <a:r>
              <a:rPr lang="en-GB" sz="1700" dirty="0">
                <a:solidFill>
                  <a:srgbClr val="0569CA"/>
                </a:solidFill>
              </a:rPr>
              <a:t>Exploration:</a:t>
            </a:r>
            <a:r>
              <a:rPr lang="en-GB" sz="1700" dirty="0"/>
              <a:t> The dataframe included twenty different datapoints for each historical transaction</a:t>
            </a:r>
            <a:endParaRPr lang="en-GB" sz="1400" b="0" i="1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6710948" y="1497954"/>
            <a:ext cx="2779127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Comments</a:t>
            </a: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6710948" y="1859284"/>
            <a:ext cx="2779127" cy="3845843"/>
          </a:xfrm>
          <a:prstGeom prst="rect">
            <a:avLst/>
          </a:prstGeom>
        </p:spPr>
        <p:txBody>
          <a:bodyPr lIns="72000" tIns="36000" rIns="72000" bIns="36000"/>
          <a:lstStyle>
            <a:lvl1pPr marL="177800" indent="-17780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75000"/>
              <a:buFont typeface="Arial" panose="020B0604020202020204" pitchFamily="34" charset="0"/>
              <a:buChar char="›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anose="020B0604020202020204" pitchFamily="34" charset="0"/>
              <a:buChar char="‒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itchFamily="34" charset="0"/>
              <a:buChar char="•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Wingdings" panose="05000000000000000000" pitchFamily="2" charset="2"/>
              <a:buChar char="§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sz="11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00"/>
              </a:spcAft>
            </a:pPr>
            <a:r>
              <a:rPr lang="en-GB" dirty="0"/>
              <a:t>The “id” column holds an unique identifier for each historical transaction</a:t>
            </a:r>
          </a:p>
          <a:p>
            <a:pPr fontAlgn="auto">
              <a:spcAft>
                <a:spcPts val="100"/>
              </a:spcAft>
            </a:pPr>
            <a:endParaRPr lang="en-GB" dirty="0"/>
          </a:p>
          <a:p>
            <a:pPr fontAlgn="auto">
              <a:spcAft>
                <a:spcPts val="100"/>
              </a:spcAft>
            </a:pPr>
            <a:r>
              <a:rPr lang="en-GB" dirty="0"/>
              <a:t>For each unique identifier, twenty different datapoints were provided which are listed on the left-hand side</a:t>
            </a:r>
          </a:p>
          <a:p>
            <a:pPr fontAlgn="auto">
              <a:spcAft>
                <a:spcPts val="100"/>
              </a:spcAft>
            </a:pPr>
            <a:endParaRPr lang="en-GB" dirty="0"/>
          </a:p>
          <a:p>
            <a:pPr fontAlgn="auto">
              <a:spcAft>
                <a:spcPts val="100"/>
              </a:spcAft>
            </a:pPr>
            <a:r>
              <a:rPr lang="en-GB" dirty="0"/>
              <a:t>Data was provided in three different formats: integers, floats, and in datetime</a:t>
            </a:r>
          </a:p>
          <a:p>
            <a:pPr fontAlgn="auto">
              <a:spcAft>
                <a:spcPts val="100"/>
              </a:spcAft>
            </a:pPr>
            <a:endParaRPr lang="en-GB" dirty="0"/>
          </a:p>
          <a:p>
            <a:pPr fontAlgn="auto">
              <a:spcAft>
                <a:spcPts val="100"/>
              </a:spcAft>
            </a:pPr>
            <a:r>
              <a:rPr lang="en-GB" dirty="0"/>
              <a:t>Not all datapoints could be used in the form provided (e.g. “zipcodes” as an integer)</a:t>
            </a:r>
          </a:p>
          <a:p>
            <a:pPr fontAlgn="auto">
              <a:spcAft>
                <a:spcPts val="100"/>
              </a:spcAft>
            </a:pPr>
            <a:endParaRPr lang="en-GB" dirty="0"/>
          </a:p>
          <a:p>
            <a:pPr fontAlgn="auto">
              <a:spcAft>
                <a:spcPts val="100"/>
              </a:spcAft>
            </a:pPr>
            <a:r>
              <a:rPr lang="en-GB" dirty="0"/>
              <a:t>Overall, it appears that no null values were included in the dataset </a:t>
            </a:r>
          </a:p>
          <a:p>
            <a:pPr fontAlgn="auto">
              <a:spcAft>
                <a:spcPts val="100"/>
              </a:spcAft>
            </a:pPr>
            <a:endParaRPr lang="en-GB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23299" y="1497954"/>
            <a:ext cx="5922952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Data 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081E4-4A93-4ED8-95BE-358B3EE04906}"/>
              </a:ext>
            </a:extLst>
          </p:cNvPr>
          <p:cNvSpPr/>
          <p:nvPr/>
        </p:nvSpPr>
        <p:spPr>
          <a:xfrm>
            <a:off x="0" y="0"/>
            <a:ext cx="266400" cy="2664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400" b="1" dirty="0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E82702-44F6-47D1-AD0F-840F3835A61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9586" y="1847431"/>
            <a:ext cx="3790379" cy="463696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032BC83-3C4A-4E70-BF7D-5EC3085BA622}"/>
              </a:ext>
            </a:extLst>
          </p:cNvPr>
          <p:cNvSpPr/>
          <p:nvPr/>
        </p:nvSpPr>
        <p:spPr>
          <a:xfrm>
            <a:off x="1533577" y="2327547"/>
            <a:ext cx="1383347" cy="3769698"/>
          </a:xfrm>
          <a:prstGeom prst="rect">
            <a:avLst/>
          </a:prstGeom>
          <a:solidFill>
            <a:srgbClr val="FFA419">
              <a:alpha val="14902"/>
            </a:srgbClr>
          </a:solidFill>
          <a:ln w="19050" cap="flat" cmpd="sng" algn="ctr">
            <a:solidFill>
              <a:srgbClr val="C00C4C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endParaRPr lang="en-GB" sz="1200" dirty="0">
              <a:solidFill>
                <a:srgbClr val="C00C4C"/>
              </a:solidFill>
              <a:latin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4F1C55-D409-4F4B-887D-AEE4A49C794E}"/>
              </a:ext>
            </a:extLst>
          </p:cNvPr>
          <p:cNvSpPr/>
          <p:nvPr/>
        </p:nvSpPr>
        <p:spPr>
          <a:xfrm>
            <a:off x="4163565" y="2327547"/>
            <a:ext cx="1160391" cy="3769698"/>
          </a:xfrm>
          <a:prstGeom prst="rect">
            <a:avLst/>
          </a:prstGeom>
          <a:solidFill>
            <a:srgbClr val="FFA419">
              <a:alpha val="14902"/>
            </a:srgbClr>
          </a:solidFill>
          <a:ln w="19050" cap="flat" cmpd="sng" algn="ctr">
            <a:solidFill>
              <a:srgbClr val="C00C4C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endParaRPr lang="en-GB" sz="1200" dirty="0">
              <a:solidFill>
                <a:srgbClr val="C00C4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94157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DE4CB6A-3643-4FC3-8F48-957D091655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85791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DE4CB6A-3643-4FC3-8F48-957D091655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299" y="274638"/>
            <a:ext cx="8280000" cy="648000"/>
          </a:xfrm>
        </p:spPr>
        <p:txBody>
          <a:bodyPr vert="horz">
            <a:normAutofit/>
          </a:bodyPr>
          <a:lstStyle/>
          <a:p>
            <a:r>
              <a:rPr lang="en-GB" sz="1700" dirty="0">
                <a:solidFill>
                  <a:srgbClr val="0569CA"/>
                </a:solidFill>
              </a:rPr>
              <a:t>Causation analysis:</a:t>
            </a:r>
            <a:r>
              <a:rPr lang="en-GB" sz="1700" dirty="0"/>
              <a:t> Columns that appear to have no causation to the calculation of price were removed</a:t>
            </a:r>
            <a:endParaRPr lang="en-GB" sz="1400" b="0" i="1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6710948" y="1497954"/>
            <a:ext cx="2779127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Comments</a:t>
            </a: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6710948" y="1859284"/>
            <a:ext cx="2779127" cy="3845843"/>
          </a:xfrm>
          <a:prstGeom prst="rect">
            <a:avLst/>
          </a:prstGeom>
        </p:spPr>
        <p:txBody>
          <a:bodyPr lIns="72000" tIns="36000" rIns="72000" bIns="36000"/>
          <a:lstStyle>
            <a:lvl1pPr marL="177800" indent="-17780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75000"/>
              <a:buFont typeface="Arial" panose="020B0604020202020204" pitchFamily="34" charset="0"/>
              <a:buChar char="›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anose="020B0604020202020204" pitchFamily="34" charset="0"/>
              <a:buChar char="‒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itchFamily="34" charset="0"/>
              <a:buChar char="•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Wingdings" panose="05000000000000000000" pitchFamily="2" charset="2"/>
              <a:buChar char="§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sz="11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00"/>
              </a:spcAft>
            </a:pPr>
            <a:r>
              <a:rPr lang="en-GB" b="1" dirty="0"/>
              <a:t>“id”</a:t>
            </a:r>
            <a:r>
              <a:rPr lang="en-GB" dirty="0"/>
              <a:t> was removed as it only serves as an unique identifier</a:t>
            </a:r>
          </a:p>
          <a:p>
            <a:pPr fontAlgn="auto">
              <a:spcAft>
                <a:spcPts val="100"/>
              </a:spcAft>
            </a:pPr>
            <a:endParaRPr lang="en-GB" dirty="0"/>
          </a:p>
          <a:p>
            <a:pPr fontAlgn="auto">
              <a:spcAft>
                <a:spcPts val="100"/>
              </a:spcAft>
            </a:pPr>
            <a:r>
              <a:rPr lang="en-GB" b="1" dirty="0"/>
              <a:t>“date” </a:t>
            </a:r>
            <a:r>
              <a:rPr lang="en-GB" dirty="0"/>
              <a:t>was removed as it was deemed to have no causation with the price </a:t>
            </a:r>
          </a:p>
          <a:p>
            <a:pPr fontAlgn="auto">
              <a:spcAft>
                <a:spcPts val="100"/>
              </a:spcAft>
            </a:pPr>
            <a:endParaRPr lang="en-GB" dirty="0"/>
          </a:p>
          <a:p>
            <a:pPr fontAlgn="auto">
              <a:spcAft>
                <a:spcPts val="100"/>
              </a:spcAft>
            </a:pPr>
            <a:r>
              <a:rPr lang="en-GB" b="1" dirty="0"/>
              <a:t>“lat”</a:t>
            </a:r>
            <a:r>
              <a:rPr lang="en-GB" dirty="0"/>
              <a:t> was removed due to conveying similar information as the zip code das</a:t>
            </a:r>
          </a:p>
          <a:p>
            <a:pPr fontAlgn="auto">
              <a:spcAft>
                <a:spcPts val="100"/>
              </a:spcAft>
            </a:pPr>
            <a:endParaRPr lang="en-GB" dirty="0"/>
          </a:p>
          <a:p>
            <a:pPr fontAlgn="auto">
              <a:spcAft>
                <a:spcPts val="100"/>
              </a:spcAft>
            </a:pPr>
            <a:r>
              <a:rPr lang="en-GB" b="1" dirty="0"/>
              <a:t>“long”</a:t>
            </a:r>
            <a:r>
              <a:rPr lang="en-GB" dirty="0"/>
              <a:t> was removed due to conveying similar information as the zip code das</a:t>
            </a:r>
          </a:p>
          <a:p>
            <a:pPr fontAlgn="auto">
              <a:spcAft>
                <a:spcPts val="100"/>
              </a:spcAft>
            </a:pPr>
            <a:endParaRPr lang="en-GB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23299" y="1497954"/>
            <a:ext cx="5922952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Data 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081E4-4A93-4ED8-95BE-358B3EE04906}"/>
              </a:ext>
            </a:extLst>
          </p:cNvPr>
          <p:cNvSpPr/>
          <p:nvPr/>
        </p:nvSpPr>
        <p:spPr>
          <a:xfrm>
            <a:off x="0" y="0"/>
            <a:ext cx="266400" cy="2664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400" b="1" dirty="0">
                <a:solidFill>
                  <a:srgbClr val="FFFFFF"/>
                </a:solidFill>
                <a:latin typeface="Arial" panose="020B0604020202020204" pitchFamily="34" charset="0"/>
              </a:rPr>
              <a:t>2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1A2B4B2-33B0-4311-A241-B994C109486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9586" y="1847431"/>
            <a:ext cx="3790379" cy="463696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3819514-4A24-4082-8D40-DC6943039860}"/>
              </a:ext>
            </a:extLst>
          </p:cNvPr>
          <p:cNvSpPr/>
          <p:nvPr/>
        </p:nvSpPr>
        <p:spPr>
          <a:xfrm>
            <a:off x="1533577" y="2664823"/>
            <a:ext cx="3790379" cy="148046"/>
          </a:xfrm>
          <a:prstGeom prst="rect">
            <a:avLst/>
          </a:prstGeom>
          <a:solidFill>
            <a:srgbClr val="FFA419">
              <a:alpha val="14902"/>
            </a:srgbClr>
          </a:solidFill>
          <a:ln w="19050" cap="flat" cmpd="sng" algn="ctr">
            <a:solidFill>
              <a:srgbClr val="C00C4C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endParaRPr lang="en-GB" sz="1200" dirty="0">
              <a:solidFill>
                <a:srgbClr val="C00C4C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0C34F5-16E4-48A4-B262-82658AE71F1A}"/>
              </a:ext>
            </a:extLst>
          </p:cNvPr>
          <p:cNvSpPr/>
          <p:nvPr/>
        </p:nvSpPr>
        <p:spPr>
          <a:xfrm>
            <a:off x="1533577" y="2837153"/>
            <a:ext cx="3790379" cy="148046"/>
          </a:xfrm>
          <a:prstGeom prst="rect">
            <a:avLst/>
          </a:prstGeom>
          <a:solidFill>
            <a:srgbClr val="FFA419">
              <a:alpha val="14902"/>
            </a:srgbClr>
          </a:solidFill>
          <a:ln w="19050" cap="flat" cmpd="sng" algn="ctr">
            <a:solidFill>
              <a:srgbClr val="C00C4C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endParaRPr lang="en-GB" sz="1200" dirty="0">
              <a:solidFill>
                <a:srgbClr val="C00C4C"/>
              </a:solidFill>
              <a:latin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9D8045-59A9-4C01-AFE6-92CC0A310F54}"/>
              </a:ext>
            </a:extLst>
          </p:cNvPr>
          <p:cNvSpPr/>
          <p:nvPr/>
        </p:nvSpPr>
        <p:spPr>
          <a:xfrm>
            <a:off x="1533577" y="5286023"/>
            <a:ext cx="3790379" cy="148046"/>
          </a:xfrm>
          <a:prstGeom prst="rect">
            <a:avLst/>
          </a:prstGeom>
          <a:solidFill>
            <a:srgbClr val="FFA419">
              <a:alpha val="14902"/>
            </a:srgbClr>
          </a:solidFill>
          <a:ln w="19050" cap="flat" cmpd="sng" algn="ctr">
            <a:solidFill>
              <a:srgbClr val="C00C4C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endParaRPr lang="en-GB" sz="1200" dirty="0">
              <a:solidFill>
                <a:srgbClr val="C00C4C"/>
              </a:solidFill>
              <a:latin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814-7C3C-404E-AE6B-7F50538801C1}"/>
              </a:ext>
            </a:extLst>
          </p:cNvPr>
          <p:cNvSpPr/>
          <p:nvPr/>
        </p:nvSpPr>
        <p:spPr>
          <a:xfrm>
            <a:off x="1533577" y="5460115"/>
            <a:ext cx="3790379" cy="148046"/>
          </a:xfrm>
          <a:prstGeom prst="rect">
            <a:avLst/>
          </a:prstGeom>
          <a:solidFill>
            <a:srgbClr val="FFA419">
              <a:alpha val="14902"/>
            </a:srgbClr>
          </a:solidFill>
          <a:ln w="19050" cap="flat" cmpd="sng" algn="ctr">
            <a:solidFill>
              <a:srgbClr val="C00C4C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endParaRPr lang="en-GB" sz="1200" dirty="0">
              <a:solidFill>
                <a:srgbClr val="C00C4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5674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DE4CB6A-3643-4FC3-8F48-957D091655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33799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DE4CB6A-3643-4FC3-8F48-957D091655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2"/>
          <p:cNvSpPr txBox="1">
            <a:spLocks/>
          </p:cNvSpPr>
          <p:nvPr/>
        </p:nvSpPr>
        <p:spPr>
          <a:xfrm>
            <a:off x="423299" y="1497954"/>
            <a:ext cx="5922952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Large correlation matrix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299" y="274638"/>
            <a:ext cx="8280000" cy="648000"/>
          </a:xfrm>
        </p:spPr>
        <p:txBody>
          <a:bodyPr vert="horz">
            <a:normAutofit/>
          </a:bodyPr>
          <a:lstStyle/>
          <a:p>
            <a:r>
              <a:rPr lang="en-GB" sz="1700" dirty="0">
                <a:solidFill>
                  <a:srgbClr val="0569CA"/>
                </a:solidFill>
              </a:rPr>
              <a:t>Multicollinearity analysis (1/2):</a:t>
            </a:r>
            <a:r>
              <a:rPr lang="en-GB" sz="1700" dirty="0"/>
              <a:t> Any correlation between determining variables wer</a:t>
            </a:r>
            <a:r>
              <a:rPr lang="en-GB" dirty="0"/>
              <a:t>e identified</a:t>
            </a:r>
            <a:endParaRPr lang="en-GB" sz="1400" b="0" i="1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6710948" y="1497954"/>
            <a:ext cx="2779127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Comments</a:t>
            </a: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6710948" y="1859284"/>
            <a:ext cx="2779127" cy="3845843"/>
          </a:xfrm>
          <a:prstGeom prst="rect">
            <a:avLst/>
          </a:prstGeom>
        </p:spPr>
        <p:txBody>
          <a:bodyPr lIns="72000" tIns="36000" rIns="72000" bIns="36000"/>
          <a:lstStyle>
            <a:lvl1pPr marL="177800" indent="-17780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75000"/>
              <a:buFont typeface="Arial" panose="020B0604020202020204" pitchFamily="34" charset="0"/>
              <a:buChar char="›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anose="020B0604020202020204" pitchFamily="34" charset="0"/>
              <a:buChar char="‒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itchFamily="34" charset="0"/>
              <a:buChar char="•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Wingdings" panose="05000000000000000000" pitchFamily="2" charset="2"/>
              <a:buChar char="§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sz="11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00"/>
              </a:spcAft>
            </a:pPr>
            <a:r>
              <a:rPr lang="en-GB" dirty="0"/>
              <a:t>A correlation matrix was plotted to find any correlation between the given variables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It was decided to further look into all correlation &gt;0.75 and disregard the rest</a:t>
            </a:r>
            <a:endParaRPr lang="en-GB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081E4-4A93-4ED8-95BE-358B3EE04906}"/>
              </a:ext>
            </a:extLst>
          </p:cNvPr>
          <p:cNvSpPr/>
          <p:nvPr/>
        </p:nvSpPr>
        <p:spPr>
          <a:xfrm>
            <a:off x="0" y="0"/>
            <a:ext cx="266400" cy="2664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400" b="1" dirty="0">
                <a:solidFill>
                  <a:srgbClr val="FFFFFF"/>
                </a:solidFill>
                <a:latin typeface="Arial" panose="020B0604020202020204" pitchFamily="34" charset="0"/>
              </a:rPr>
              <a:t>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5975AB-A21D-4A70-AD91-0BA25C97337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299" y="1859284"/>
            <a:ext cx="5922952" cy="4220255"/>
          </a:xfrm>
          <a:prstGeom prst="rect">
            <a:avLst/>
          </a:prstGeom>
        </p:spPr>
      </p:pic>
      <p:sp>
        <p:nvSpPr>
          <p:cNvPr id="23" name="clipart_drawncirclered">
            <a:extLst>
              <a:ext uri="{FF2B5EF4-FFF2-40B4-BE49-F238E27FC236}">
                <a16:creationId xmlns:a16="http://schemas.microsoft.com/office/drawing/2014/main" id="{78050CDC-2904-4A64-91EF-4224757B17E1}"/>
              </a:ext>
            </a:extLst>
          </p:cNvPr>
          <p:cNvSpPr>
            <a:spLocks/>
          </p:cNvSpPr>
          <p:nvPr/>
        </p:nvSpPr>
        <p:spPr bwMode="gray">
          <a:xfrm>
            <a:off x="893289" y="2287191"/>
            <a:ext cx="381688" cy="335664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clipart_drawncirclered">
            <a:extLst>
              <a:ext uri="{FF2B5EF4-FFF2-40B4-BE49-F238E27FC236}">
                <a16:creationId xmlns:a16="http://schemas.microsoft.com/office/drawing/2014/main" id="{8919BA7D-CB21-4237-B437-59E977A6B32D}"/>
              </a:ext>
            </a:extLst>
          </p:cNvPr>
          <p:cNvSpPr>
            <a:spLocks/>
          </p:cNvSpPr>
          <p:nvPr/>
        </p:nvSpPr>
        <p:spPr bwMode="gray">
          <a:xfrm>
            <a:off x="1169514" y="3633747"/>
            <a:ext cx="381688" cy="335664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clipart_drawncirclered">
            <a:extLst>
              <a:ext uri="{FF2B5EF4-FFF2-40B4-BE49-F238E27FC236}">
                <a16:creationId xmlns:a16="http://schemas.microsoft.com/office/drawing/2014/main" id="{5A9E9432-CB44-485E-9AB9-3C1C47BFD85E}"/>
              </a:ext>
            </a:extLst>
          </p:cNvPr>
          <p:cNvSpPr>
            <a:spLocks/>
          </p:cNvSpPr>
          <p:nvPr/>
        </p:nvSpPr>
        <p:spPr bwMode="gray">
          <a:xfrm>
            <a:off x="1169514" y="3873762"/>
            <a:ext cx="381688" cy="335664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clipart_drawncirclered">
            <a:extLst>
              <a:ext uri="{FF2B5EF4-FFF2-40B4-BE49-F238E27FC236}">
                <a16:creationId xmlns:a16="http://schemas.microsoft.com/office/drawing/2014/main" id="{29FF78FC-7E39-42E6-B9D7-CFCA9327F723}"/>
              </a:ext>
            </a:extLst>
          </p:cNvPr>
          <p:cNvSpPr>
            <a:spLocks/>
          </p:cNvSpPr>
          <p:nvPr/>
        </p:nvSpPr>
        <p:spPr bwMode="gray">
          <a:xfrm>
            <a:off x="2869727" y="3873762"/>
            <a:ext cx="381688" cy="335664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clipart_drawncirclered">
            <a:extLst>
              <a:ext uri="{FF2B5EF4-FFF2-40B4-BE49-F238E27FC236}">
                <a16:creationId xmlns:a16="http://schemas.microsoft.com/office/drawing/2014/main" id="{A2639D6A-34EF-4E71-A2D6-959C4908EC1A}"/>
              </a:ext>
            </a:extLst>
          </p:cNvPr>
          <p:cNvSpPr>
            <a:spLocks/>
          </p:cNvSpPr>
          <p:nvPr/>
        </p:nvSpPr>
        <p:spPr bwMode="gray">
          <a:xfrm>
            <a:off x="1169514" y="5240600"/>
            <a:ext cx="381688" cy="335664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56903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DE4CB6A-3643-4FC3-8F48-957D091655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05203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DE4CB6A-3643-4FC3-8F48-957D091655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299" y="274638"/>
            <a:ext cx="8280000" cy="648000"/>
          </a:xfrm>
        </p:spPr>
        <p:txBody>
          <a:bodyPr vert="horz">
            <a:normAutofit/>
          </a:bodyPr>
          <a:lstStyle/>
          <a:p>
            <a:r>
              <a:rPr lang="en-GB" sz="1700" dirty="0">
                <a:solidFill>
                  <a:srgbClr val="0569CA"/>
                </a:solidFill>
              </a:rPr>
              <a:t>Multicollinearity analysis (2/2):</a:t>
            </a:r>
            <a:r>
              <a:rPr lang="en-GB" sz="1700" dirty="0"/>
              <a:t> Variables with strong correlation were analysed further </a:t>
            </a:r>
            <a:r>
              <a:rPr lang="en-GB" dirty="0"/>
              <a:t>to potentially exclude some</a:t>
            </a:r>
            <a:endParaRPr lang="en-GB" sz="1400" b="0" i="1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6710948" y="1497954"/>
            <a:ext cx="2779127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Comments</a:t>
            </a: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6710948" y="1859284"/>
            <a:ext cx="2779127" cy="3845843"/>
          </a:xfrm>
          <a:prstGeom prst="rect">
            <a:avLst/>
          </a:prstGeom>
        </p:spPr>
        <p:txBody>
          <a:bodyPr lIns="72000" tIns="36000" rIns="72000" bIns="36000"/>
          <a:lstStyle>
            <a:lvl1pPr marL="177800" indent="-17780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75000"/>
              <a:buFont typeface="Arial" panose="020B0604020202020204" pitchFamily="34" charset="0"/>
              <a:buChar char="›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anose="020B0604020202020204" pitchFamily="34" charset="0"/>
              <a:buChar char="‒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itchFamily="34" charset="0"/>
              <a:buChar char="•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Wingdings" panose="05000000000000000000" pitchFamily="2" charset="2"/>
              <a:buChar char="§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sz="11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00"/>
              </a:spcAft>
            </a:pPr>
            <a:r>
              <a:rPr lang="en-GB" dirty="0"/>
              <a:t>Overall, four variables showed strong correlation with each other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After trial-and-error, it was decided so exclude the “sqft_above” datapoints 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“sqft_above” showed a comparatively low correlation with price, however high correlation with all other variables</a:t>
            </a:r>
            <a:endParaRPr lang="en-GB" sz="1200" dirty="0"/>
          </a:p>
          <a:p>
            <a:pPr fontAlgn="auto">
              <a:spcAft>
                <a:spcPts val="100"/>
              </a:spcAft>
            </a:pPr>
            <a:endParaRPr lang="en-GB" sz="120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23299" y="1497954"/>
            <a:ext cx="5922952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Small correlation matrix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081E4-4A93-4ED8-95BE-358B3EE04906}"/>
              </a:ext>
            </a:extLst>
          </p:cNvPr>
          <p:cNvSpPr/>
          <p:nvPr/>
        </p:nvSpPr>
        <p:spPr>
          <a:xfrm>
            <a:off x="0" y="0"/>
            <a:ext cx="266400" cy="2664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400" b="1" dirty="0">
                <a:solidFill>
                  <a:srgbClr val="FFFFFF"/>
                </a:solidFill>
                <a:latin typeface="Arial" panose="020B0604020202020204" pitchFamily="34" charset="0"/>
              </a:rPr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69474-0A50-4836-8ADF-D777C92831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99" y="2380014"/>
            <a:ext cx="5922952" cy="346578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1B16E0A-5AC4-4AE0-BE34-AE0E98BF74D1}"/>
              </a:ext>
            </a:extLst>
          </p:cNvPr>
          <p:cNvSpPr/>
          <p:nvPr/>
        </p:nvSpPr>
        <p:spPr>
          <a:xfrm>
            <a:off x="662719" y="4750226"/>
            <a:ext cx="3917990" cy="915003"/>
          </a:xfrm>
          <a:prstGeom prst="rect">
            <a:avLst/>
          </a:prstGeom>
          <a:solidFill>
            <a:srgbClr val="FFA419">
              <a:alpha val="14902"/>
            </a:srgbClr>
          </a:solidFill>
          <a:ln w="19050" cap="flat" cmpd="sng" algn="ctr">
            <a:solidFill>
              <a:srgbClr val="C00C4C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endParaRPr lang="en-GB" sz="1200" dirty="0">
              <a:solidFill>
                <a:srgbClr val="C00C4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2164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DE4CB6A-3643-4FC3-8F48-957D091655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4075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DE4CB6A-3643-4FC3-8F48-957D091655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299" y="274638"/>
            <a:ext cx="8280000" cy="648000"/>
          </a:xfrm>
        </p:spPr>
        <p:txBody>
          <a:bodyPr vert="horz">
            <a:normAutofit/>
          </a:bodyPr>
          <a:lstStyle/>
          <a:p>
            <a:r>
              <a:rPr lang="en-GB" sz="1700" dirty="0">
                <a:solidFill>
                  <a:srgbClr val="0569CA"/>
                </a:solidFill>
              </a:rPr>
              <a:t>Outlier analysis:</a:t>
            </a:r>
            <a:r>
              <a:rPr lang="en-GB" sz="1700" dirty="0"/>
              <a:t> Selected variables were plotted against price to identify potential outliers</a:t>
            </a:r>
            <a:endParaRPr lang="en-GB" sz="1400" b="0" i="1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6710948" y="1497954"/>
            <a:ext cx="2779127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Comments</a:t>
            </a: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6710948" y="1859284"/>
            <a:ext cx="2779127" cy="3845843"/>
          </a:xfrm>
          <a:prstGeom prst="rect">
            <a:avLst/>
          </a:prstGeom>
        </p:spPr>
        <p:txBody>
          <a:bodyPr lIns="72000" tIns="36000" rIns="72000" bIns="36000"/>
          <a:lstStyle>
            <a:lvl1pPr marL="177800" indent="-17780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75000"/>
              <a:buFont typeface="Arial" panose="020B0604020202020204" pitchFamily="34" charset="0"/>
              <a:buChar char="›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anose="020B0604020202020204" pitchFamily="34" charset="0"/>
              <a:buChar char="‒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itchFamily="34" charset="0"/>
              <a:buChar char="•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Wingdings" panose="05000000000000000000" pitchFamily="2" charset="2"/>
              <a:buChar char="§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sz="11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00"/>
              </a:spcAft>
            </a:pPr>
            <a:r>
              <a:rPr lang="en-GB" dirty="0"/>
              <a:t>All variables were plotted (amongst others the graphs displayed on the left-hand side)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Outliers were identified, especially for variables that display a variation of living area (in square feet)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It was decided to not exclude any outliers, as it did not significantly improve the model</a:t>
            </a:r>
            <a:endParaRPr lang="en-GB" sz="120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23299" y="1497954"/>
            <a:ext cx="5922952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Data plots of selected variables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081E4-4A93-4ED8-95BE-358B3EE04906}"/>
              </a:ext>
            </a:extLst>
          </p:cNvPr>
          <p:cNvSpPr/>
          <p:nvPr/>
        </p:nvSpPr>
        <p:spPr>
          <a:xfrm>
            <a:off x="0" y="0"/>
            <a:ext cx="266400" cy="2664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400" b="1" dirty="0">
                <a:solidFill>
                  <a:srgbClr val="FFFFFF"/>
                </a:solidFill>
                <a:latin typeface="Arial" panose="020B0604020202020204" pitchFamily="34" charset="0"/>
              </a:rPr>
              <a:t>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8FCDBE-978D-4DD2-9CE3-929A9370AD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805" y="1969406"/>
            <a:ext cx="2650351" cy="1917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316670-CC00-48DF-B138-10E53606D4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805" y="4050358"/>
            <a:ext cx="2650351" cy="1902268"/>
          </a:xfrm>
          <a:prstGeom prst="rect">
            <a:avLst/>
          </a:prstGeom>
        </p:spPr>
      </p:pic>
      <p:sp>
        <p:nvSpPr>
          <p:cNvPr id="18" name="clipart_drawncirclered">
            <a:extLst>
              <a:ext uri="{FF2B5EF4-FFF2-40B4-BE49-F238E27FC236}">
                <a16:creationId xmlns:a16="http://schemas.microsoft.com/office/drawing/2014/main" id="{C855B33B-A180-4165-A2A1-C14281630F11}"/>
              </a:ext>
            </a:extLst>
          </p:cNvPr>
          <p:cNvSpPr>
            <a:spLocks/>
          </p:cNvSpPr>
          <p:nvPr/>
        </p:nvSpPr>
        <p:spPr bwMode="gray">
          <a:xfrm>
            <a:off x="2642253" y="2092253"/>
            <a:ext cx="207045" cy="172249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clipart_drawncirclered">
            <a:extLst>
              <a:ext uri="{FF2B5EF4-FFF2-40B4-BE49-F238E27FC236}">
                <a16:creationId xmlns:a16="http://schemas.microsoft.com/office/drawing/2014/main" id="{3022E98C-BB89-42B0-BF1C-9D87E2C101B7}"/>
              </a:ext>
            </a:extLst>
          </p:cNvPr>
          <p:cNvSpPr>
            <a:spLocks/>
          </p:cNvSpPr>
          <p:nvPr/>
        </p:nvSpPr>
        <p:spPr bwMode="gray">
          <a:xfrm>
            <a:off x="2875425" y="3088935"/>
            <a:ext cx="207045" cy="172249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clipart_drawncirclered">
            <a:extLst>
              <a:ext uri="{FF2B5EF4-FFF2-40B4-BE49-F238E27FC236}">
                <a16:creationId xmlns:a16="http://schemas.microsoft.com/office/drawing/2014/main" id="{003FA899-C608-4147-916A-476EDA26942D}"/>
              </a:ext>
            </a:extLst>
          </p:cNvPr>
          <p:cNvSpPr>
            <a:spLocks/>
          </p:cNvSpPr>
          <p:nvPr/>
        </p:nvSpPr>
        <p:spPr bwMode="gray">
          <a:xfrm>
            <a:off x="2291802" y="2208796"/>
            <a:ext cx="207045" cy="172249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lipart_drawncirclered">
            <a:extLst>
              <a:ext uri="{FF2B5EF4-FFF2-40B4-BE49-F238E27FC236}">
                <a16:creationId xmlns:a16="http://schemas.microsoft.com/office/drawing/2014/main" id="{56530288-9CFE-4DE3-9A4F-69C647C009A9}"/>
              </a:ext>
            </a:extLst>
          </p:cNvPr>
          <p:cNvSpPr>
            <a:spLocks/>
          </p:cNvSpPr>
          <p:nvPr/>
        </p:nvSpPr>
        <p:spPr bwMode="gray">
          <a:xfrm>
            <a:off x="2468611" y="4143845"/>
            <a:ext cx="553295" cy="369230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A191B7-54CA-486E-9D9D-23B6494E3E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1257" y="1986630"/>
            <a:ext cx="2581590" cy="19000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FF74CD-D834-40E9-9675-8CA0933C03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1257" y="4050357"/>
            <a:ext cx="2581590" cy="1916953"/>
          </a:xfrm>
          <a:prstGeom prst="rect">
            <a:avLst/>
          </a:prstGeom>
        </p:spPr>
      </p:pic>
      <p:sp>
        <p:nvSpPr>
          <p:cNvPr id="25" name="clipart_drawncirclered">
            <a:extLst>
              <a:ext uri="{FF2B5EF4-FFF2-40B4-BE49-F238E27FC236}">
                <a16:creationId xmlns:a16="http://schemas.microsoft.com/office/drawing/2014/main" id="{E62202AB-5B60-43B9-B692-37E321EB25B5}"/>
              </a:ext>
            </a:extLst>
          </p:cNvPr>
          <p:cNvSpPr>
            <a:spLocks/>
          </p:cNvSpPr>
          <p:nvPr/>
        </p:nvSpPr>
        <p:spPr bwMode="gray">
          <a:xfrm>
            <a:off x="5257768" y="2092253"/>
            <a:ext cx="207045" cy="172249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clipart_drawncirclered">
            <a:extLst>
              <a:ext uri="{FF2B5EF4-FFF2-40B4-BE49-F238E27FC236}">
                <a16:creationId xmlns:a16="http://schemas.microsoft.com/office/drawing/2014/main" id="{0F7585C3-A3C6-49FC-AD95-96A0E4EE9061}"/>
              </a:ext>
            </a:extLst>
          </p:cNvPr>
          <p:cNvSpPr>
            <a:spLocks/>
          </p:cNvSpPr>
          <p:nvPr/>
        </p:nvSpPr>
        <p:spPr bwMode="gray">
          <a:xfrm>
            <a:off x="4745279" y="2217505"/>
            <a:ext cx="207045" cy="172249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clipart_drawncirclered">
            <a:extLst>
              <a:ext uri="{FF2B5EF4-FFF2-40B4-BE49-F238E27FC236}">
                <a16:creationId xmlns:a16="http://schemas.microsoft.com/office/drawing/2014/main" id="{0E68AABE-1C04-4B76-8280-642A065BBE4B}"/>
              </a:ext>
            </a:extLst>
          </p:cNvPr>
          <p:cNvSpPr>
            <a:spLocks/>
          </p:cNvSpPr>
          <p:nvPr/>
        </p:nvSpPr>
        <p:spPr bwMode="gray">
          <a:xfrm>
            <a:off x="5775332" y="2243632"/>
            <a:ext cx="207045" cy="172249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clipart_drawncirclered">
            <a:extLst>
              <a:ext uri="{FF2B5EF4-FFF2-40B4-BE49-F238E27FC236}">
                <a16:creationId xmlns:a16="http://schemas.microsoft.com/office/drawing/2014/main" id="{DD3A9BD7-55BA-4303-A6DB-E503ACFF03A7}"/>
              </a:ext>
            </a:extLst>
          </p:cNvPr>
          <p:cNvSpPr>
            <a:spLocks/>
          </p:cNvSpPr>
          <p:nvPr/>
        </p:nvSpPr>
        <p:spPr bwMode="gray">
          <a:xfrm>
            <a:off x="5775332" y="4181372"/>
            <a:ext cx="207045" cy="172249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lipart_drawncirclered">
            <a:extLst>
              <a:ext uri="{FF2B5EF4-FFF2-40B4-BE49-F238E27FC236}">
                <a16:creationId xmlns:a16="http://schemas.microsoft.com/office/drawing/2014/main" id="{232A6B32-D217-4F18-89FD-56CB0AF4EE77}"/>
              </a:ext>
            </a:extLst>
          </p:cNvPr>
          <p:cNvSpPr>
            <a:spLocks/>
          </p:cNvSpPr>
          <p:nvPr/>
        </p:nvSpPr>
        <p:spPr bwMode="gray">
          <a:xfrm>
            <a:off x="5369525" y="4294586"/>
            <a:ext cx="207045" cy="172249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GB" sz="1200" dirty="0">
              <a:solidFill>
                <a:srgbClr val="73777B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8540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DE4CB6A-3643-4FC3-8F48-957D091655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98377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DE4CB6A-3643-4FC3-8F48-957D091655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299" y="274638"/>
            <a:ext cx="8280000" cy="648000"/>
          </a:xfrm>
        </p:spPr>
        <p:txBody>
          <a:bodyPr vert="horz">
            <a:normAutofit/>
          </a:bodyPr>
          <a:lstStyle/>
          <a:p>
            <a:r>
              <a:rPr lang="en-GB" sz="1700" dirty="0">
                <a:solidFill>
                  <a:srgbClr val="0569CA"/>
                </a:solidFill>
              </a:rPr>
              <a:t>Zip code transformation (1/2):</a:t>
            </a:r>
            <a:r>
              <a:rPr lang="en-GB" sz="1700" dirty="0"/>
              <a:t> The information provided for zip codes was dummified to use for regression analysis</a:t>
            </a:r>
            <a:endParaRPr lang="en-GB" sz="1400" b="0" i="1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6710948" y="1497954"/>
            <a:ext cx="2779127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Comments</a:t>
            </a: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6710948" y="1859284"/>
            <a:ext cx="2779127" cy="3845843"/>
          </a:xfrm>
          <a:prstGeom prst="rect">
            <a:avLst/>
          </a:prstGeom>
        </p:spPr>
        <p:txBody>
          <a:bodyPr lIns="72000" tIns="36000" rIns="72000" bIns="36000"/>
          <a:lstStyle>
            <a:lvl1pPr marL="177800" indent="-17780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75000"/>
              <a:buFont typeface="Arial" panose="020B0604020202020204" pitchFamily="34" charset="0"/>
              <a:buChar char="›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anose="020B0604020202020204" pitchFamily="34" charset="0"/>
              <a:buChar char="‒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itchFamily="34" charset="0"/>
              <a:buChar char="•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Wingdings" panose="05000000000000000000" pitchFamily="2" charset="2"/>
              <a:buChar char="§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sz="11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00"/>
              </a:spcAft>
            </a:pPr>
            <a:r>
              <a:rPr lang="en-GB" dirty="0"/>
              <a:t>Information on zipcodes was given in form of an integer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As such, the information could not be used as it would have been misinterpreted by the regression analysis</a:t>
            </a:r>
          </a:p>
          <a:p>
            <a:pPr fontAlgn="auto">
              <a:spcAft>
                <a:spcPts val="100"/>
              </a:spcAft>
            </a:pPr>
            <a:endParaRPr lang="en-GB" sz="1200" dirty="0"/>
          </a:p>
          <a:p>
            <a:pPr fontAlgn="auto">
              <a:spcAft>
                <a:spcPts val="100"/>
              </a:spcAft>
            </a:pPr>
            <a:r>
              <a:rPr lang="en-GB" dirty="0"/>
              <a:t>Therefore, the zip code information was dummified for further usage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23299" y="1497954"/>
            <a:ext cx="5922952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New data 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081E4-4A93-4ED8-95BE-358B3EE04906}"/>
              </a:ext>
            </a:extLst>
          </p:cNvPr>
          <p:cNvSpPr/>
          <p:nvPr/>
        </p:nvSpPr>
        <p:spPr>
          <a:xfrm>
            <a:off x="0" y="0"/>
            <a:ext cx="266400" cy="2664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400" b="1" dirty="0">
                <a:solidFill>
                  <a:srgbClr val="FFFFFF"/>
                </a:solidFill>
                <a:latin typeface="Arial" panose="020B0604020202020204" pitchFamily="34" charset="0"/>
              </a:rPr>
              <a:t>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8F8B14-2C43-4E1D-82C3-D5FF59E6C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17" y="1859284"/>
            <a:ext cx="5876925" cy="46577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AB8C1D1-1010-4F00-8611-0F60308D4F8A}"/>
              </a:ext>
            </a:extLst>
          </p:cNvPr>
          <p:cNvSpPr/>
          <p:nvPr/>
        </p:nvSpPr>
        <p:spPr>
          <a:xfrm>
            <a:off x="975360" y="2381044"/>
            <a:ext cx="4606833" cy="3923961"/>
          </a:xfrm>
          <a:prstGeom prst="rect">
            <a:avLst/>
          </a:prstGeom>
          <a:solidFill>
            <a:srgbClr val="FFA419">
              <a:alpha val="14902"/>
            </a:srgbClr>
          </a:solidFill>
          <a:ln w="19050" cap="flat" cmpd="sng" algn="ctr">
            <a:solidFill>
              <a:srgbClr val="C00C4C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/>
          <a:lstStyle/>
          <a:p>
            <a:endParaRPr lang="en-GB" sz="1200" dirty="0">
              <a:solidFill>
                <a:srgbClr val="C00C4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09625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DE4CB6A-3643-4FC3-8F48-957D091655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940002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DE4CB6A-3643-4FC3-8F48-957D091655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299" y="274638"/>
            <a:ext cx="8280000" cy="648000"/>
          </a:xfrm>
        </p:spPr>
        <p:txBody>
          <a:bodyPr vert="horz">
            <a:normAutofit/>
          </a:bodyPr>
          <a:lstStyle/>
          <a:p>
            <a:r>
              <a:rPr lang="en-GB" sz="1700" dirty="0">
                <a:solidFill>
                  <a:srgbClr val="0569CA"/>
                </a:solidFill>
              </a:rPr>
              <a:t>Zip code transformation (2/2):</a:t>
            </a:r>
            <a:r>
              <a:rPr lang="en-GB" sz="1700" dirty="0"/>
              <a:t> Zip code information was analysed further in Tableau</a:t>
            </a:r>
            <a:endParaRPr lang="en-GB" sz="1400" b="0" i="1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6710948" y="1497954"/>
            <a:ext cx="2779127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Comments</a:t>
            </a: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6710948" y="1859284"/>
            <a:ext cx="2779127" cy="3845843"/>
          </a:xfrm>
          <a:prstGeom prst="rect">
            <a:avLst/>
          </a:prstGeom>
        </p:spPr>
        <p:txBody>
          <a:bodyPr lIns="72000" tIns="36000" rIns="72000" bIns="36000"/>
          <a:lstStyle>
            <a:lvl1pPr marL="177800" indent="-17780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75000"/>
              <a:buFont typeface="Arial" panose="020B0604020202020204" pitchFamily="34" charset="0"/>
              <a:buChar char="›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anose="020B0604020202020204" pitchFamily="34" charset="0"/>
              <a:buChar char="‒"/>
              <a:defRPr sz="12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Arial" pitchFamily="34" charset="0"/>
              <a:buChar char="•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ts val="0"/>
              </a:spcBef>
              <a:buClr>
                <a:srgbClr val="252266"/>
              </a:buClr>
              <a:buFont typeface="Wingdings" panose="05000000000000000000" pitchFamily="2" charset="2"/>
              <a:buChar char="§"/>
              <a:defRPr sz="10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sz="1100" kern="1200">
                <a:solidFill>
                  <a:srgbClr val="73777B"/>
                </a:solidFill>
                <a:latin typeface="+mj-lt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00"/>
              </a:spcAft>
            </a:pPr>
            <a:r>
              <a:rPr lang="en-GB" dirty="0"/>
              <a:t>A better approach would have been to further quantify the zip code information (e.g. as distance from city centre)</a:t>
            </a:r>
            <a:endParaRPr lang="en-GB" sz="1400" dirty="0"/>
          </a:p>
          <a:p>
            <a:pPr fontAlgn="auto">
              <a:spcAft>
                <a:spcPts val="100"/>
              </a:spcAft>
            </a:pPr>
            <a:endParaRPr lang="en-GB" sz="120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23299" y="1497954"/>
            <a:ext cx="5922952" cy="307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lIns="0" tIns="36000" rIns="0" bIns="45719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Courier New" panose="02070309020205020404" pitchFamily="49" charset="0"/>
              <a:buNone/>
              <a:defRPr lang="en-US" sz="1400" b="1" kern="1200" dirty="0" smtClean="0">
                <a:solidFill>
                  <a:srgbClr val="252266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2pPr>
            <a:lvl3pPr marL="1074738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3pPr>
            <a:lvl4pPr marL="1524000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̶"/>
              <a:defRPr lang="en-US" sz="1100" kern="1200" dirty="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4pPr>
            <a:lvl5pPr marL="1973263" indent="-177800" algn="l" defTabSz="914400" rtl="0" eaLnBrk="1" latinLnBrk="0" hangingPunct="1">
              <a:spcBef>
                <a:spcPct val="20000"/>
              </a:spcBef>
              <a:buClr>
                <a:srgbClr val="252266"/>
              </a:buClr>
              <a:buFont typeface="Arial" pitchFamily="34" charset="0"/>
              <a:buChar char="•"/>
              <a:defRPr lang="en-GB" sz="1100" kern="1200" dirty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dirty="0"/>
              <a:t>Zip code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081E4-4A93-4ED8-95BE-358B3EE04906}"/>
              </a:ext>
            </a:extLst>
          </p:cNvPr>
          <p:cNvSpPr/>
          <p:nvPr/>
        </p:nvSpPr>
        <p:spPr>
          <a:xfrm>
            <a:off x="0" y="0"/>
            <a:ext cx="266400" cy="266400"/>
          </a:xfrm>
          <a:prstGeom prst="rect">
            <a:avLst/>
          </a:prstGeom>
          <a:solidFill>
            <a:srgbClr val="0569CA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rtlCol="0" anchor="ctr"/>
          <a:lstStyle/>
          <a:p>
            <a:r>
              <a:rPr lang="en-GB" sz="1400" b="1" dirty="0">
                <a:solidFill>
                  <a:srgbClr val="FFFFFF"/>
                </a:solidFill>
                <a:latin typeface="Arial" panose="020B0604020202020204" pitchFamily="34" charset="0"/>
              </a:rPr>
              <a:t>5</a:t>
            </a: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6979B3FA-33B6-4664-97CF-47C8995BDBC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141" t="8613" r="17362" b="4665"/>
          <a:stretch/>
        </p:blipFill>
        <p:spPr>
          <a:xfrm>
            <a:off x="452621" y="1859284"/>
            <a:ext cx="5864309" cy="441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5634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63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&gt;&lt;m_bNumberIsYear val=&quot;0&quot;/&gt;&lt;m_strFormatTime&gt;%4&lt;/m_strFormatTime&gt;&lt;/m_precDefaultWeek&gt;&lt;m_precDefaultDay&gt;&lt;m_bNumberIsYear val=&quot;0&quot;/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NMvryk01kGcWrhNbwLa3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mirgyUedkSea4FpEWPwu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Castik 2015">
      <a:dk1>
        <a:srgbClr val="73777B"/>
      </a:dk1>
      <a:lt1>
        <a:srgbClr val="FFFFFF"/>
      </a:lt1>
      <a:dk2>
        <a:srgbClr val="252266"/>
      </a:dk2>
      <a:lt2>
        <a:srgbClr val="0569CA"/>
      </a:lt2>
      <a:accent1>
        <a:srgbClr val="252266"/>
      </a:accent1>
      <a:accent2>
        <a:srgbClr val="0569CA"/>
      </a:accent2>
      <a:accent3>
        <a:srgbClr val="64C6D2"/>
      </a:accent3>
      <a:accent4>
        <a:srgbClr val="008C9A"/>
      </a:accent4>
      <a:accent5>
        <a:srgbClr val="C00C4C"/>
      </a:accent5>
      <a:accent6>
        <a:srgbClr val="FFA419"/>
      </a:accent6>
      <a:hlink>
        <a:srgbClr val="0569CA"/>
      </a:hlink>
      <a:folHlink>
        <a:srgbClr val="64C6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6350">
          <a:solidFill>
            <a:schemeClr val="bg1"/>
          </a:solidFill>
        </a:ln>
      </a:spPr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36000" rIns="72000" bIns="36000" rtlCol="0">
        <a:noAutofit/>
      </a:bodyPr>
      <a:lstStyle>
        <a:defPPr algn="l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0E505138-7F9F-4ACE-A675-99BE6B26DF85}" vid="{5CAD9C39-75ED-420B-8BD7-CD518F7A7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806</Words>
  <Application>Microsoft Office PowerPoint</Application>
  <PresentationFormat>A4 Paper (210x297 mm)</PresentationFormat>
  <Paragraphs>134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Wingdings</vt:lpstr>
      <vt:lpstr>blank</vt:lpstr>
      <vt:lpstr>think-cell Slide</vt:lpstr>
      <vt:lpstr>Regression project</vt:lpstr>
      <vt:lpstr>Introduction: The project focused on building a regression model based on data provided </vt:lpstr>
      <vt:lpstr>Exploration: The dataframe included twenty different datapoints for each historical transaction</vt:lpstr>
      <vt:lpstr>Causation analysis: Columns that appear to have no causation to the calculation of price were removed</vt:lpstr>
      <vt:lpstr>Multicollinearity analysis (1/2): Any correlation between determining variables were identified</vt:lpstr>
      <vt:lpstr>Multicollinearity analysis (2/2): Variables with strong correlation were analysed further to potentially exclude some</vt:lpstr>
      <vt:lpstr>Outlier analysis: Selected variables were plotted against price to identify potential outliers</vt:lpstr>
      <vt:lpstr>Zip code transformation (1/2): The information provided for zip codes was dummified to use for regression analysis</vt:lpstr>
      <vt:lpstr>Zip code transformation (2/2): Zip code information was analysed further in Tableau</vt:lpstr>
      <vt:lpstr>Modell selection: Multiple models were applied to the data set in order to find the best fit</vt:lpstr>
      <vt:lpstr>Modell output und limitation: A polynomial regression showed the most promising results in regards to predicting house prices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Hoeft</dc:creator>
  <cp:lastModifiedBy>Richard Hoeft</cp:lastModifiedBy>
  <cp:revision>69</cp:revision>
  <cp:lastPrinted>2015-07-23T09:27:34Z</cp:lastPrinted>
  <dcterms:created xsi:type="dcterms:W3CDTF">2021-02-11T14:34:22Z</dcterms:created>
  <dcterms:modified xsi:type="dcterms:W3CDTF">2021-02-12T12:43:09Z</dcterms:modified>
</cp:coreProperties>
</file>