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89" r:id="rId4"/>
    <p:sldId id="290" r:id="rId5"/>
    <p:sldId id="292" r:id="rId6"/>
    <p:sldId id="297" r:id="rId7"/>
    <p:sldId id="293" r:id="rId8"/>
    <p:sldId id="295" r:id="rId9"/>
    <p:sldId id="298" r:id="rId10"/>
    <p:sldId id="294" r:id="rId11"/>
    <p:sldId id="296" r:id="rId12"/>
  </p:sldIdLst>
  <p:sldSz cx="9906000" cy="6858000" type="A4"/>
  <p:notesSz cx="6797675" cy="9926638"/>
  <p:custDataLst>
    <p:tags r:id="rId15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65">
          <p15:clr>
            <a:srgbClr val="A4A3A4"/>
          </p15:clr>
        </p15:guide>
        <p15:guide id="2" orient="horz" pos="716">
          <p15:clr>
            <a:srgbClr val="A4A3A4"/>
          </p15:clr>
        </p15:guide>
        <p15:guide id="3" orient="horz" pos="857">
          <p15:clr>
            <a:srgbClr val="A4A3A4"/>
          </p15:clr>
        </p15:guide>
        <p15:guide id="4" orient="horz" pos="981">
          <p15:clr>
            <a:srgbClr val="A4A3A4"/>
          </p15:clr>
        </p15:guide>
        <p15:guide id="5" orient="horz" pos="2363">
          <p15:clr>
            <a:srgbClr val="A4A3A4"/>
          </p15:clr>
        </p15:guide>
        <p15:guide id="6" orient="horz" pos="3791">
          <p15:clr>
            <a:srgbClr val="A4A3A4"/>
          </p15:clr>
        </p15:guide>
        <p15:guide id="7" pos="3120">
          <p15:clr>
            <a:srgbClr val="A4A3A4"/>
          </p15:clr>
        </p15:guide>
        <p15:guide id="8" pos="5984">
          <p15:clr>
            <a:srgbClr val="A4A3A4"/>
          </p15:clr>
        </p15:guide>
        <p15:guide id="9" pos="3080">
          <p15:clr>
            <a:srgbClr val="A4A3A4"/>
          </p15:clr>
        </p15:guide>
        <p15:guide id="10" pos="3165">
          <p15:clr>
            <a:srgbClr val="A4A3A4"/>
          </p15:clr>
        </p15:guide>
        <p15:guide id="11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19"/>
    <a:srgbClr val="73777B"/>
    <a:srgbClr val="06C245"/>
    <a:srgbClr val="00B450"/>
    <a:srgbClr val="252266"/>
    <a:srgbClr val="006666"/>
    <a:srgbClr val="009999"/>
    <a:srgbClr val="E6FEE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433" autoAdjust="0"/>
  </p:normalViewPr>
  <p:slideViewPr>
    <p:cSldViewPr snapToGrid="0" showGuides="1">
      <p:cViewPr varScale="1">
        <p:scale>
          <a:sx n="72" d="100"/>
          <a:sy n="72" d="100"/>
        </p:scale>
        <p:origin x="72" y="912"/>
      </p:cViewPr>
      <p:guideLst>
        <p:guide orient="horz" pos="2265"/>
        <p:guide orient="horz" pos="716"/>
        <p:guide orient="horz" pos="857"/>
        <p:guide orient="horz" pos="981"/>
        <p:guide orient="horz" pos="2363"/>
        <p:guide orient="horz" pos="3791"/>
        <p:guide pos="3120"/>
        <p:guide pos="5984"/>
        <p:guide pos="3080"/>
        <p:guide pos="3165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64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B3625E4-2DF6-4DFA-8E28-5FA9B8137492}" type="datetimeFigureOut">
              <a:rPr lang="en-GB" smtClean="0"/>
              <a:pPr/>
              <a:t>12/02/2021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13175A74-DA2A-4783-92EA-8CA253F242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6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41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54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33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42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1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1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57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96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3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6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57916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2" imgH="362" progId="TCLayout.ActiveDocument.1">
                  <p:embed/>
                </p:oleObj>
              </mc:Choice>
              <mc:Fallback>
                <p:oleObj name="think-cell Slide" r:id="rId3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71480" y="3577526"/>
            <a:ext cx="8280000" cy="301625"/>
          </a:xfrm>
          <a:prstGeom prst="rect">
            <a:avLst/>
          </a:prstGeom>
        </p:spPr>
        <p:txBody>
          <a:bodyPr lIns="0" tIns="36000" rIns="72000" bIns="36000" anchor="ctr" anchorCtr="0"/>
          <a:lstStyle>
            <a:lvl1pPr marL="0" indent="0">
              <a:buNone/>
              <a:defRPr sz="120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479" y="2764467"/>
            <a:ext cx="8280000" cy="810000"/>
          </a:xfrm>
        </p:spPr>
        <p:txBody>
          <a:bodyPr tIns="36000" rIns="72000" bIns="3600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479" y="3574467"/>
            <a:ext cx="8280000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5" name="Picture 67" descr="Bildergebnis für Ironhack">
            <a:extLst>
              <a:ext uri="{FF2B5EF4-FFF2-40B4-BE49-F238E27FC236}">
                <a16:creationId xmlns:a16="http://schemas.microsoft.com/office/drawing/2014/main" id="{1321B875-E960-428C-9936-8006388DA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4750279"/>
            <a:ext cx="1598762" cy="15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2" imgH="362" progId="TCLayout.ActiveDocument.1">
                  <p:embed/>
                </p:oleObj>
              </mc:Choice>
              <mc:Fallback>
                <p:oleObj name="think-cell Slide" r:id="rId3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71480" y="3577526"/>
            <a:ext cx="8280000" cy="301625"/>
          </a:xfrm>
          <a:prstGeom prst="rect">
            <a:avLst/>
          </a:prstGeom>
        </p:spPr>
        <p:txBody>
          <a:bodyPr lIns="0" tIns="36000" rIns="72000" bIns="36000" anchor="ctr" anchorCtr="0"/>
          <a:lstStyle>
            <a:lvl1pPr marL="0" indent="0">
              <a:buNone/>
              <a:defRPr sz="120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479" y="2764467"/>
            <a:ext cx="8280000" cy="810000"/>
          </a:xfrm>
        </p:spPr>
        <p:txBody>
          <a:bodyPr tIns="36000" rIns="72000" bIns="3600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479" y="3574467"/>
            <a:ext cx="8280000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7" descr="Bildergebnis für Ironhack">
            <a:extLst>
              <a:ext uri="{FF2B5EF4-FFF2-40B4-BE49-F238E27FC236}">
                <a16:creationId xmlns:a16="http://schemas.microsoft.com/office/drawing/2014/main" id="{C1083D9C-8E65-4C70-8167-463D6B0D9E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4750279"/>
            <a:ext cx="1598762" cy="15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693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2" imgH="362" progId="TCLayout.ActiveDocument.1">
                  <p:embed/>
                </p:oleObj>
              </mc:Choice>
              <mc:Fallback>
                <p:oleObj name="think-cell Slide" r:id="rId4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sz="1400" b="0" i="0" baseline="0"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0" y="274638"/>
            <a:ext cx="8290800" cy="64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14000" y="1497954"/>
            <a:ext cx="9074150" cy="414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2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6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2" imgH="362" progId="TCLayout.ActiveDocument.1">
                  <p:embed/>
                </p:oleObj>
              </mc:Choice>
              <mc:Fallback>
                <p:oleObj name="think-cell Slide" r:id="rId4" imgW="362" imgH="362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sz="1400" b="0" i="0" baseline="0"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99" y="274638"/>
            <a:ext cx="8280000" cy="648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42075" y="1497954"/>
            <a:ext cx="424800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00144E"/>
            </a:outerShdw>
          </a:effectLst>
        </p:spPr>
        <p:txBody>
          <a:bodyPr wrap="square" lIns="0" tIns="45719" rIns="0" bIns="45719" anchor="b">
            <a:noAutofit/>
          </a:bodyPr>
          <a:lstStyle>
            <a:lvl1pPr marL="0" indent="0" algn="ctr">
              <a:buNone/>
              <a:defRPr lang="en-US" sz="1400" b="1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 lang="en-GB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378" y="6288877"/>
            <a:ext cx="568697" cy="365125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 sz="1200" b="1">
                <a:solidFill>
                  <a:srgbClr val="73777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985D5D71-2132-4A0D-A457-AC01235D778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23299" y="1497954"/>
            <a:ext cx="424800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00144E"/>
            </a:outerShdw>
          </a:effectLst>
        </p:spPr>
        <p:txBody>
          <a:bodyPr wrap="square" lIns="0" tIns="45719" rIns="0" bIns="45719" anchor="b">
            <a:noAutofit/>
          </a:bodyPr>
          <a:lstStyle>
            <a:lvl1pPr marL="0" indent="0" algn="ctr">
              <a:buNone/>
              <a:defRPr lang="en-US" sz="1400" b="1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 lang="en-GB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23299" y="1859284"/>
            <a:ext cx="4248000" cy="378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0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242075" y="1859284"/>
            <a:ext cx="4248000" cy="378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0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49660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7083771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5" name="Picture 421" descr="Bildergebnis für Ironhack logo">
            <a:extLst>
              <a:ext uri="{FF2B5EF4-FFF2-40B4-BE49-F238E27FC236}">
                <a16:creationId xmlns:a16="http://schemas.microsoft.com/office/drawing/2014/main" id="{0CF08738-9B50-4B0E-B660-9803F5D96A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26" y="287090"/>
            <a:ext cx="561616" cy="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00" y="274638"/>
            <a:ext cx="8290800" cy="648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414000" y="942447"/>
            <a:ext cx="9075600" cy="0"/>
          </a:xfrm>
          <a:prstGeom prst="line">
            <a:avLst/>
          </a:prstGeom>
          <a:noFill/>
          <a:ln w="15875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413999" y="6471439"/>
            <a:ext cx="8722800" cy="0"/>
          </a:xfrm>
          <a:prstGeom prst="line">
            <a:avLst/>
          </a:prstGeom>
          <a:noFill/>
          <a:ln w="635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920800" y="6289200"/>
            <a:ext cx="568800" cy="3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/>
            <a:fld id="{3518BA1D-17C0-4DF4-91F1-29BEFBA321A1}" type="slidenum">
              <a:rPr lang="en-US" sz="1200" b="1" i="0" noProof="0" smtClean="0">
                <a:solidFill>
                  <a:srgbClr val="73777B"/>
                </a:solidFill>
                <a:latin typeface="+mn-lt"/>
              </a:rPr>
              <a:pPr algn="r"/>
              <a:t>‹#›</a:t>
            </a:fld>
            <a:endParaRPr lang="en-US" sz="1200" b="1" i="0" noProof="0" dirty="0">
              <a:solidFill>
                <a:srgbClr val="73777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8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3" r:id="rId2"/>
    <p:sldLayoutId id="2147483732" r:id="rId3"/>
    <p:sldLayoutId id="2147483734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700" b="1" i="0" kern="1200" baseline="0">
          <a:solidFill>
            <a:srgbClr val="252266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252266"/>
        </a:buClr>
        <a:buFont typeface="Courier New" panose="02070309020205020404" pitchFamily="49" charset="0"/>
        <a:buChar char="o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̶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1074738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•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1524000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̶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1973263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•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2F6023-DA9A-4E51-8505-28BF38D740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1235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Ruben, Vlad, and Richard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Regression project</a:t>
            </a:r>
          </a:p>
        </p:txBody>
      </p:sp>
    </p:spTree>
    <p:extLst>
      <p:ext uri="{BB962C8B-B14F-4D97-AF65-F5344CB8AC3E}">
        <p14:creationId xmlns:p14="http://schemas.microsoft.com/office/powerpoint/2010/main" val="41034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520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Modell selection:</a:t>
            </a:r>
            <a:r>
              <a:rPr lang="en-GB" sz="1700" dirty="0"/>
              <a:t> Multiple models were applied to the data set in order to find the best fit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Multiple different approaches to find the best fit were applied via trial-and-error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Nevertheless, of the four versions presented, none were accurate enough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Other models were tested as well, however outputs were not satisfactory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Therefore, the team decided to use the polynomial approach as detailed on the next slide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Model outputs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B7A94-7B44-4B88-AEF7-3A5F134CEFC3}"/>
              </a:ext>
            </a:extLst>
          </p:cNvPr>
          <p:cNvCxnSpPr>
            <a:cxnSpLocks/>
          </p:cNvCxnSpPr>
          <p:nvPr/>
        </p:nvCxnSpPr>
        <p:spPr>
          <a:xfrm>
            <a:off x="458699" y="3069559"/>
            <a:ext cx="59223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958F11-1203-4076-A6DF-E890FAC9CF67}"/>
              </a:ext>
            </a:extLst>
          </p:cNvPr>
          <p:cNvSpPr txBox="1">
            <a:spLocks/>
          </p:cNvSpPr>
          <p:nvPr/>
        </p:nvSpPr>
        <p:spPr>
          <a:xfrm>
            <a:off x="458699" y="1970622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Linear</a:t>
            </a:r>
          </a:p>
          <a:p>
            <a:r>
              <a:rPr lang="en-GB" sz="1200" dirty="0"/>
              <a:t>regression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2D6173C-492E-488C-BCC1-6F662257D944}"/>
              </a:ext>
            </a:extLst>
          </p:cNvPr>
          <p:cNvSpPr txBox="1">
            <a:spLocks/>
          </p:cNvSpPr>
          <p:nvPr/>
        </p:nvSpPr>
        <p:spPr>
          <a:xfrm>
            <a:off x="458699" y="3234452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Random</a:t>
            </a:r>
          </a:p>
          <a:p>
            <a:r>
              <a:rPr lang="en-GB" sz="1200" dirty="0"/>
              <a:t>forest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6C2E15-315D-4DB1-99CF-1A6EA8274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68" y="2014855"/>
            <a:ext cx="3123941" cy="8455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8AEF47-0960-4C01-99F0-617B25482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368" y="3434617"/>
            <a:ext cx="1927208" cy="2500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3F05D5-960C-4C00-A5A5-A8F4C7FE2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368" y="3659332"/>
            <a:ext cx="2406408" cy="2708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1671A4-9776-423A-BFC0-C69F957387A5}"/>
              </a:ext>
            </a:extLst>
          </p:cNvPr>
          <p:cNvCxnSpPr>
            <a:cxnSpLocks/>
          </p:cNvCxnSpPr>
          <p:nvPr/>
        </p:nvCxnSpPr>
        <p:spPr>
          <a:xfrm>
            <a:off x="458699" y="4333389"/>
            <a:ext cx="59223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8CDE9E3-4BB8-481E-92ED-48993ADE9260}"/>
              </a:ext>
            </a:extLst>
          </p:cNvPr>
          <p:cNvSpPr txBox="1">
            <a:spLocks/>
          </p:cNvSpPr>
          <p:nvPr/>
        </p:nvSpPr>
        <p:spPr>
          <a:xfrm>
            <a:off x="458699" y="4498280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KNN</a:t>
            </a:r>
          </a:p>
          <a:p>
            <a:r>
              <a:rPr lang="en-GB" sz="1200" dirty="0"/>
              <a:t>regressor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FF4E9E-E00D-44A7-ACA6-47E5BEE8D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5368" y="4508222"/>
            <a:ext cx="1523141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36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9782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Modell output und limitation:</a:t>
            </a:r>
            <a:r>
              <a:rPr lang="en-GB" sz="1700" dirty="0"/>
              <a:t> A polynomial regression showed the most promising results in regards to predicting hous</a:t>
            </a:r>
            <a:r>
              <a:rPr lang="en-GB" dirty="0"/>
              <a:t>e prices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The polynomial regression delivered the best result with an R2 and Adj. R2 score von 0.89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As seen by the residual scatter plot, the model loses it’s accuracy as house size increases – this is currently the biggest limitation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One alternative to solve this problem would be to build to regression models – one for normal sized houses, and one exclusively for large houses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Polynomial regression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4AB1-DD0B-4BAC-A0DE-0D12C40D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104" y="2076616"/>
            <a:ext cx="3950018" cy="101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ACB78-3B08-44EC-A73F-5A631CF91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118" y="3328987"/>
            <a:ext cx="3486150" cy="2638425"/>
          </a:xfrm>
          <a:prstGeom prst="rect">
            <a:avLst/>
          </a:prstGeom>
        </p:spPr>
      </p:pic>
      <p:sp>
        <p:nvSpPr>
          <p:cNvPr id="21" name="clipart_drawncirclered">
            <a:extLst>
              <a:ext uri="{FF2B5EF4-FFF2-40B4-BE49-F238E27FC236}">
                <a16:creationId xmlns:a16="http://schemas.microsoft.com/office/drawing/2014/main" id="{D1B2D50E-3284-4CC9-97F3-03EC98BC8D37}"/>
              </a:ext>
            </a:extLst>
          </p:cNvPr>
          <p:cNvSpPr>
            <a:spLocks/>
          </p:cNvSpPr>
          <p:nvPr/>
        </p:nvSpPr>
        <p:spPr bwMode="gray">
          <a:xfrm>
            <a:off x="4772082" y="4016028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lipart_drawncirclered">
            <a:extLst>
              <a:ext uri="{FF2B5EF4-FFF2-40B4-BE49-F238E27FC236}">
                <a16:creationId xmlns:a16="http://schemas.microsoft.com/office/drawing/2014/main" id="{95C555C5-0C49-48F1-8477-F6541CEF9AEA}"/>
              </a:ext>
            </a:extLst>
          </p:cNvPr>
          <p:cNvSpPr>
            <a:spLocks/>
          </p:cNvSpPr>
          <p:nvPr/>
        </p:nvSpPr>
        <p:spPr bwMode="gray">
          <a:xfrm>
            <a:off x="3765829" y="3824438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7C7830E6-33D7-4D0D-9F80-D561D1A0E4CC}"/>
              </a:ext>
            </a:extLst>
          </p:cNvPr>
          <p:cNvSpPr>
            <a:spLocks/>
          </p:cNvSpPr>
          <p:nvPr/>
        </p:nvSpPr>
        <p:spPr bwMode="gray">
          <a:xfrm>
            <a:off x="2759576" y="351092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C1816-3EEF-4DB5-AE15-B8EAE0C58943}"/>
              </a:ext>
            </a:extLst>
          </p:cNvPr>
          <p:cNvSpPr/>
          <p:nvPr/>
        </p:nvSpPr>
        <p:spPr>
          <a:xfrm>
            <a:off x="1549103" y="2603863"/>
            <a:ext cx="3950019" cy="418011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36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16644A9-425C-43C3-BD71-1186D8C3FB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61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Introduction:</a:t>
            </a:r>
            <a:r>
              <a:rPr lang="en-GB" sz="1700" dirty="0"/>
              <a:t> </a:t>
            </a:r>
            <a:r>
              <a:rPr lang="en-GB" sz="1700"/>
              <a:t>The project </a:t>
            </a:r>
            <a:r>
              <a:rPr lang="en-GB" sz="1700" dirty="0"/>
              <a:t>focused on building a regression model based on data provided </a:t>
            </a:r>
            <a:endParaRPr lang="en-GB" sz="1400" b="0" i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235825" y="1497954"/>
            <a:ext cx="425425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Approach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235825" y="1859284"/>
            <a:ext cx="4254250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Detailed exploration of dataframe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Removal of columns that have no causation with price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sz="1200" dirty="0"/>
              <a:t>Review of multicollinearity and corresponding adjustment of dataframe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Check for outliers in columns with continuous data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Transformation of numeric data into dummies where necessary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Selection of ideal model to build regression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Analysis of model output and limitations</a:t>
            </a:r>
            <a:endParaRPr lang="en-GB" sz="12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23299" y="1497954"/>
            <a:ext cx="425425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provided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423299" y="1859284"/>
            <a:ext cx="4254250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large dataframe containing multiple datapoints of over 21,000 past transactions was provided to the group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 dataframe was provided as in an “xls” and “csv”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Analysis was done in Jupyter notebook, MySQL workbench, and Tableau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This presentation will focus on the outputs from Jupyter Notebook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70B3F-A0A0-4BD8-8BDF-18FEFEFEB7AB}"/>
              </a:ext>
            </a:extLst>
          </p:cNvPr>
          <p:cNvSpPr/>
          <p:nvPr/>
        </p:nvSpPr>
        <p:spPr>
          <a:xfrm>
            <a:off x="0" y="5705996"/>
            <a:ext cx="9903594" cy="504000"/>
          </a:xfrm>
          <a:prstGeom prst="rect">
            <a:avLst/>
          </a:prstGeom>
          <a:solidFill>
            <a:srgbClr val="252266"/>
          </a:solidFill>
          <a:ln w="3175">
            <a:solidFill>
              <a:srgbClr val="252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0" tIns="36000" rIns="360000" bIns="36000" rtlCol="0" anchor="ctr"/>
          <a:lstStyle/>
          <a:p>
            <a:r>
              <a:rPr lang="de-DE" sz="1600" b="1" dirty="0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uild a model that will predict the price of a house based on features provided in the dataset</a:t>
            </a:r>
            <a:endParaRPr lang="en-GB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2D5E5-096F-4344-83CB-B65F7DB7E204}"/>
              </a:ext>
            </a:extLst>
          </p:cNvPr>
          <p:cNvSpPr>
            <a:spLocks noChangeAspect="1"/>
          </p:cNvSpPr>
          <p:nvPr/>
        </p:nvSpPr>
        <p:spPr>
          <a:xfrm>
            <a:off x="5256761" y="1877603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7942D1AD-844B-46A4-A40C-9D3A0E04B39C}"/>
              </a:ext>
            </a:extLst>
          </p:cNvPr>
          <p:cNvSpPr/>
          <p:nvPr/>
        </p:nvSpPr>
        <p:spPr>
          <a:xfrm>
            <a:off x="4787849" y="1906082"/>
            <a:ext cx="306358" cy="3678515"/>
          </a:xfrm>
          <a:prstGeom prst="chevron">
            <a:avLst>
              <a:gd name="adj" fmla="val 83439"/>
            </a:avLst>
          </a:prstGeom>
          <a:solidFill>
            <a:srgbClr val="E3E4E5"/>
          </a:solidFill>
          <a:ln w="6350">
            <a:solidFill>
              <a:srgbClr val="737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786302-85FF-48E4-9A8F-753FA7319F7E}"/>
              </a:ext>
            </a:extLst>
          </p:cNvPr>
          <p:cNvSpPr>
            <a:spLocks noChangeAspect="1"/>
          </p:cNvSpPr>
          <p:nvPr/>
        </p:nvSpPr>
        <p:spPr>
          <a:xfrm>
            <a:off x="5256761" y="2264336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FBADFB-806B-47A4-AA6A-79D2788D5634}"/>
              </a:ext>
            </a:extLst>
          </p:cNvPr>
          <p:cNvSpPr>
            <a:spLocks noChangeAspect="1"/>
          </p:cNvSpPr>
          <p:nvPr/>
        </p:nvSpPr>
        <p:spPr>
          <a:xfrm>
            <a:off x="5256761" y="2664103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24CB7D-96DE-44EE-BC67-A3C7FD529F13}"/>
              </a:ext>
            </a:extLst>
          </p:cNvPr>
          <p:cNvSpPr>
            <a:spLocks noChangeAspect="1"/>
          </p:cNvSpPr>
          <p:nvPr/>
        </p:nvSpPr>
        <p:spPr>
          <a:xfrm>
            <a:off x="5256761" y="3232444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051198-CD45-483B-A911-C6ADAF045B05}"/>
              </a:ext>
            </a:extLst>
          </p:cNvPr>
          <p:cNvSpPr>
            <a:spLocks noChangeAspect="1"/>
          </p:cNvSpPr>
          <p:nvPr/>
        </p:nvSpPr>
        <p:spPr>
          <a:xfrm>
            <a:off x="5256761" y="3628630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06654-12BC-4304-8F46-5F1604F7B897}"/>
              </a:ext>
            </a:extLst>
          </p:cNvPr>
          <p:cNvSpPr>
            <a:spLocks noChangeAspect="1"/>
          </p:cNvSpPr>
          <p:nvPr/>
        </p:nvSpPr>
        <p:spPr>
          <a:xfrm>
            <a:off x="5256761" y="4201020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87243-3145-4154-916D-1A856DC9EDE6}"/>
              </a:ext>
            </a:extLst>
          </p:cNvPr>
          <p:cNvSpPr>
            <a:spLocks noChangeAspect="1"/>
          </p:cNvSpPr>
          <p:nvPr/>
        </p:nvSpPr>
        <p:spPr>
          <a:xfrm>
            <a:off x="5256761" y="4599309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43409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62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Exploration:</a:t>
            </a:r>
            <a:r>
              <a:rPr lang="en-GB" sz="1700" dirty="0"/>
              <a:t> The dataframe included twenty different datapoints for each historical transaction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The “id” column holds an unique identifier for each historical transaction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For each unique identifier, twenty different datapoints were provided which are listed on the left-hand side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Data was provided in three different formats: integers, floats, and in datetime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Not all datapoints could be used in the form provided (e.g. “zipcodes” as an integer)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Overall, it appears that no null values were included in the dataset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82702-44F6-47D1-AD0F-840F3835A61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9586" y="1847431"/>
            <a:ext cx="3790379" cy="46369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32BC83-3C4A-4E70-BF7D-5EC3085BA622}"/>
              </a:ext>
            </a:extLst>
          </p:cNvPr>
          <p:cNvSpPr/>
          <p:nvPr/>
        </p:nvSpPr>
        <p:spPr>
          <a:xfrm>
            <a:off x="1533577" y="2327547"/>
            <a:ext cx="1383347" cy="3769698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4F1C55-D409-4F4B-887D-AEE4A49C794E}"/>
              </a:ext>
            </a:extLst>
          </p:cNvPr>
          <p:cNvSpPr/>
          <p:nvPr/>
        </p:nvSpPr>
        <p:spPr>
          <a:xfrm>
            <a:off x="4163565" y="2327547"/>
            <a:ext cx="1160391" cy="3769698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415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8579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Causation analysis:</a:t>
            </a:r>
            <a:r>
              <a:rPr lang="en-GB" sz="1700" dirty="0"/>
              <a:t> Columns that appear to have no causation to the calculation of price were removed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b="1" dirty="0"/>
              <a:t>“id”</a:t>
            </a:r>
            <a:r>
              <a:rPr lang="en-GB" dirty="0"/>
              <a:t> was removed as it only serves as an unique identifier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“date” </a:t>
            </a:r>
            <a:r>
              <a:rPr lang="en-GB" dirty="0"/>
              <a:t>was removed as it was deemed to have no causation with the price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“lat”</a:t>
            </a:r>
            <a:r>
              <a:rPr lang="en-GB" dirty="0"/>
              <a:t> was removed due to conveying similar information as the zip code das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“long”</a:t>
            </a:r>
            <a:r>
              <a:rPr lang="en-GB" dirty="0"/>
              <a:t> was removed due to conveying similar information as the zip code das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A2B4B2-33B0-4311-A241-B994C10948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9586" y="1847431"/>
            <a:ext cx="3790379" cy="463696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3819514-4A24-4082-8D40-DC6943039860}"/>
              </a:ext>
            </a:extLst>
          </p:cNvPr>
          <p:cNvSpPr/>
          <p:nvPr/>
        </p:nvSpPr>
        <p:spPr>
          <a:xfrm>
            <a:off x="1533577" y="266482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0C34F5-16E4-48A4-B262-82658AE71F1A}"/>
              </a:ext>
            </a:extLst>
          </p:cNvPr>
          <p:cNvSpPr/>
          <p:nvPr/>
        </p:nvSpPr>
        <p:spPr>
          <a:xfrm>
            <a:off x="1533577" y="283715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9D8045-59A9-4C01-AFE6-92CC0A310F54}"/>
              </a:ext>
            </a:extLst>
          </p:cNvPr>
          <p:cNvSpPr/>
          <p:nvPr/>
        </p:nvSpPr>
        <p:spPr>
          <a:xfrm>
            <a:off x="1533577" y="528602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814-7C3C-404E-AE6B-7F50538801C1}"/>
              </a:ext>
            </a:extLst>
          </p:cNvPr>
          <p:cNvSpPr/>
          <p:nvPr/>
        </p:nvSpPr>
        <p:spPr>
          <a:xfrm>
            <a:off x="1533577" y="5460115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67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3379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Large correlation matrix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Multicollinearity analysis (1/2):</a:t>
            </a:r>
            <a:r>
              <a:rPr lang="en-GB" sz="1700" dirty="0"/>
              <a:t> Any correlation between determining variables wer</a:t>
            </a:r>
            <a:r>
              <a:rPr lang="en-GB" dirty="0"/>
              <a:t>e identified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correlation matrix was plotted to find any correlation between the given variables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It was decided to further look into all correlation &gt;0.75 and disregard the rest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975AB-A21D-4A70-AD91-0BA25C9733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299" y="1859284"/>
            <a:ext cx="5922952" cy="4220255"/>
          </a:xfrm>
          <a:prstGeom prst="rect">
            <a:avLst/>
          </a:prstGeom>
        </p:spPr>
      </p:pic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78050CDC-2904-4A64-91EF-4224757B17E1}"/>
              </a:ext>
            </a:extLst>
          </p:cNvPr>
          <p:cNvSpPr>
            <a:spLocks/>
          </p:cNvSpPr>
          <p:nvPr/>
        </p:nvSpPr>
        <p:spPr bwMode="gray">
          <a:xfrm>
            <a:off x="893289" y="2287191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lipart_drawncirclered">
            <a:extLst>
              <a:ext uri="{FF2B5EF4-FFF2-40B4-BE49-F238E27FC236}">
                <a16:creationId xmlns:a16="http://schemas.microsoft.com/office/drawing/2014/main" id="{8919BA7D-CB21-4237-B437-59E977A6B32D}"/>
              </a:ext>
            </a:extLst>
          </p:cNvPr>
          <p:cNvSpPr>
            <a:spLocks/>
          </p:cNvSpPr>
          <p:nvPr/>
        </p:nvSpPr>
        <p:spPr bwMode="gray">
          <a:xfrm>
            <a:off x="1169514" y="3633747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lipart_drawncirclered">
            <a:extLst>
              <a:ext uri="{FF2B5EF4-FFF2-40B4-BE49-F238E27FC236}">
                <a16:creationId xmlns:a16="http://schemas.microsoft.com/office/drawing/2014/main" id="{5A9E9432-CB44-485E-9AB9-3C1C47BFD85E}"/>
              </a:ext>
            </a:extLst>
          </p:cNvPr>
          <p:cNvSpPr>
            <a:spLocks/>
          </p:cNvSpPr>
          <p:nvPr/>
        </p:nvSpPr>
        <p:spPr bwMode="gray">
          <a:xfrm>
            <a:off x="1169514" y="3873762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lipart_drawncirclered">
            <a:extLst>
              <a:ext uri="{FF2B5EF4-FFF2-40B4-BE49-F238E27FC236}">
                <a16:creationId xmlns:a16="http://schemas.microsoft.com/office/drawing/2014/main" id="{29FF78FC-7E39-42E6-B9D7-CFCA9327F723}"/>
              </a:ext>
            </a:extLst>
          </p:cNvPr>
          <p:cNvSpPr>
            <a:spLocks/>
          </p:cNvSpPr>
          <p:nvPr/>
        </p:nvSpPr>
        <p:spPr bwMode="gray">
          <a:xfrm>
            <a:off x="2869727" y="3873762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lipart_drawncirclered">
            <a:extLst>
              <a:ext uri="{FF2B5EF4-FFF2-40B4-BE49-F238E27FC236}">
                <a16:creationId xmlns:a16="http://schemas.microsoft.com/office/drawing/2014/main" id="{A2639D6A-34EF-4E71-A2D6-959C4908EC1A}"/>
              </a:ext>
            </a:extLst>
          </p:cNvPr>
          <p:cNvSpPr>
            <a:spLocks/>
          </p:cNvSpPr>
          <p:nvPr/>
        </p:nvSpPr>
        <p:spPr bwMode="gray">
          <a:xfrm>
            <a:off x="1169514" y="5240600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690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0520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Multicollinearity analysis (2/2):</a:t>
            </a:r>
            <a:r>
              <a:rPr lang="en-GB" sz="1700" dirty="0"/>
              <a:t> Variables with strong correlation were analysed further </a:t>
            </a:r>
            <a:r>
              <a:rPr lang="en-GB" dirty="0"/>
              <a:t>to potentially exclude some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Overall, four variables showed strong correlation with each other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After trial-and-error, it was decided so exclude the “sqft_above” datapoints 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“sqft_above” showed a comparatively low correlation with price, however high correlation with all other variables</a:t>
            </a:r>
            <a:endParaRPr lang="en-GB" sz="1200" dirty="0"/>
          </a:p>
          <a:p>
            <a:pPr fontAlgn="auto">
              <a:spcAft>
                <a:spcPts val="100"/>
              </a:spcAft>
            </a:pP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Small correlation 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69474-0A50-4836-8ADF-D777C9283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9" y="2380014"/>
            <a:ext cx="5922952" cy="346578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B16E0A-5AC4-4AE0-BE34-AE0E98BF74D1}"/>
              </a:ext>
            </a:extLst>
          </p:cNvPr>
          <p:cNvSpPr/>
          <p:nvPr/>
        </p:nvSpPr>
        <p:spPr>
          <a:xfrm>
            <a:off x="662719" y="4750226"/>
            <a:ext cx="3917990" cy="915003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16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4075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Outlier analysis:</a:t>
            </a:r>
            <a:r>
              <a:rPr lang="en-GB" sz="1700" dirty="0"/>
              <a:t> Selected variables were plotted against price to identify potential outliers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All variables were plotted (amongst others the graphs displayed on the left-hand side)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Outliers were identified, especially for variables that display a variation of living area (in square feet)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It was decided to not exclude any outliers, as it did not significantly improve the model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plots of selected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FCDBE-978D-4DD2-9CE3-929A9370A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05" y="1969406"/>
            <a:ext cx="2650351" cy="191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16670-CC00-48DF-B138-10E53606D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05" y="4050358"/>
            <a:ext cx="2650351" cy="1902268"/>
          </a:xfrm>
          <a:prstGeom prst="rect">
            <a:avLst/>
          </a:prstGeom>
        </p:spPr>
      </p:pic>
      <p:sp>
        <p:nvSpPr>
          <p:cNvPr id="18" name="clipart_drawncirclered">
            <a:extLst>
              <a:ext uri="{FF2B5EF4-FFF2-40B4-BE49-F238E27FC236}">
                <a16:creationId xmlns:a16="http://schemas.microsoft.com/office/drawing/2014/main" id="{C855B33B-A180-4165-A2A1-C14281630F11}"/>
              </a:ext>
            </a:extLst>
          </p:cNvPr>
          <p:cNvSpPr>
            <a:spLocks/>
          </p:cNvSpPr>
          <p:nvPr/>
        </p:nvSpPr>
        <p:spPr bwMode="gray">
          <a:xfrm>
            <a:off x="2642253" y="2092253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lipart_drawncirclered">
            <a:extLst>
              <a:ext uri="{FF2B5EF4-FFF2-40B4-BE49-F238E27FC236}">
                <a16:creationId xmlns:a16="http://schemas.microsoft.com/office/drawing/2014/main" id="{3022E98C-BB89-42B0-BF1C-9D87E2C101B7}"/>
              </a:ext>
            </a:extLst>
          </p:cNvPr>
          <p:cNvSpPr>
            <a:spLocks/>
          </p:cNvSpPr>
          <p:nvPr/>
        </p:nvSpPr>
        <p:spPr bwMode="gray">
          <a:xfrm>
            <a:off x="2875425" y="3088935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lipart_drawncirclered">
            <a:extLst>
              <a:ext uri="{FF2B5EF4-FFF2-40B4-BE49-F238E27FC236}">
                <a16:creationId xmlns:a16="http://schemas.microsoft.com/office/drawing/2014/main" id="{003FA899-C608-4147-916A-476EDA26942D}"/>
              </a:ext>
            </a:extLst>
          </p:cNvPr>
          <p:cNvSpPr>
            <a:spLocks/>
          </p:cNvSpPr>
          <p:nvPr/>
        </p:nvSpPr>
        <p:spPr bwMode="gray">
          <a:xfrm>
            <a:off x="2291802" y="220879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56530288-9CFE-4DE3-9A4F-69C647C009A9}"/>
              </a:ext>
            </a:extLst>
          </p:cNvPr>
          <p:cNvSpPr>
            <a:spLocks/>
          </p:cNvSpPr>
          <p:nvPr/>
        </p:nvSpPr>
        <p:spPr bwMode="gray">
          <a:xfrm>
            <a:off x="2468611" y="4143845"/>
            <a:ext cx="553295" cy="369230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191B7-54CA-486E-9D9D-23B6494E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1257" y="1986630"/>
            <a:ext cx="2581590" cy="1900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FF74CD-D834-40E9-9675-8CA0933C0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1257" y="4050357"/>
            <a:ext cx="2581590" cy="1916953"/>
          </a:xfrm>
          <a:prstGeom prst="rect">
            <a:avLst/>
          </a:prstGeom>
        </p:spPr>
      </p:pic>
      <p:sp>
        <p:nvSpPr>
          <p:cNvPr id="25" name="clipart_drawncirclered">
            <a:extLst>
              <a:ext uri="{FF2B5EF4-FFF2-40B4-BE49-F238E27FC236}">
                <a16:creationId xmlns:a16="http://schemas.microsoft.com/office/drawing/2014/main" id="{E62202AB-5B60-43B9-B692-37E321EB25B5}"/>
              </a:ext>
            </a:extLst>
          </p:cNvPr>
          <p:cNvSpPr>
            <a:spLocks/>
          </p:cNvSpPr>
          <p:nvPr/>
        </p:nvSpPr>
        <p:spPr bwMode="gray">
          <a:xfrm>
            <a:off x="5257768" y="2092253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lipart_drawncirclered">
            <a:extLst>
              <a:ext uri="{FF2B5EF4-FFF2-40B4-BE49-F238E27FC236}">
                <a16:creationId xmlns:a16="http://schemas.microsoft.com/office/drawing/2014/main" id="{0F7585C3-A3C6-49FC-AD95-96A0E4EE9061}"/>
              </a:ext>
            </a:extLst>
          </p:cNvPr>
          <p:cNvSpPr>
            <a:spLocks/>
          </p:cNvSpPr>
          <p:nvPr/>
        </p:nvSpPr>
        <p:spPr bwMode="gray">
          <a:xfrm>
            <a:off x="4745279" y="2217505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lipart_drawncirclered">
            <a:extLst>
              <a:ext uri="{FF2B5EF4-FFF2-40B4-BE49-F238E27FC236}">
                <a16:creationId xmlns:a16="http://schemas.microsoft.com/office/drawing/2014/main" id="{0E68AABE-1C04-4B76-8280-642A065BBE4B}"/>
              </a:ext>
            </a:extLst>
          </p:cNvPr>
          <p:cNvSpPr>
            <a:spLocks/>
          </p:cNvSpPr>
          <p:nvPr/>
        </p:nvSpPr>
        <p:spPr bwMode="gray">
          <a:xfrm>
            <a:off x="5775332" y="2243632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lipart_drawncirclered">
            <a:extLst>
              <a:ext uri="{FF2B5EF4-FFF2-40B4-BE49-F238E27FC236}">
                <a16:creationId xmlns:a16="http://schemas.microsoft.com/office/drawing/2014/main" id="{DD3A9BD7-55BA-4303-A6DB-E503ACFF03A7}"/>
              </a:ext>
            </a:extLst>
          </p:cNvPr>
          <p:cNvSpPr>
            <a:spLocks/>
          </p:cNvSpPr>
          <p:nvPr/>
        </p:nvSpPr>
        <p:spPr bwMode="gray">
          <a:xfrm>
            <a:off x="5775332" y="4181372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lipart_drawncirclered">
            <a:extLst>
              <a:ext uri="{FF2B5EF4-FFF2-40B4-BE49-F238E27FC236}">
                <a16:creationId xmlns:a16="http://schemas.microsoft.com/office/drawing/2014/main" id="{232A6B32-D217-4F18-89FD-56CB0AF4EE77}"/>
              </a:ext>
            </a:extLst>
          </p:cNvPr>
          <p:cNvSpPr>
            <a:spLocks/>
          </p:cNvSpPr>
          <p:nvPr/>
        </p:nvSpPr>
        <p:spPr bwMode="gray">
          <a:xfrm>
            <a:off x="5369525" y="429458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4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837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Zip code transformation (1/2):</a:t>
            </a:r>
            <a:r>
              <a:rPr lang="en-GB" sz="1700" dirty="0"/>
              <a:t> The information provided for zip codes was dummified to use for regression analysis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Information on zipcodes was given in form of an integer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As such, the information could not be used as it would have been misinterpreted by the regression analysis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Therefore, the zip code information was dummified for further usage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New 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F8B14-2C43-4E1D-82C3-D5FF59E6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17" y="1859284"/>
            <a:ext cx="5876925" cy="46577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B8C1D1-1010-4F00-8611-0F60308D4F8A}"/>
              </a:ext>
            </a:extLst>
          </p:cNvPr>
          <p:cNvSpPr/>
          <p:nvPr/>
        </p:nvSpPr>
        <p:spPr>
          <a:xfrm>
            <a:off x="975360" y="2381044"/>
            <a:ext cx="4606833" cy="3923961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962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4000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Zip code transformation (2/2):</a:t>
            </a:r>
            <a:r>
              <a:rPr lang="en-GB" sz="1700" dirty="0"/>
              <a:t> Zip code information was analysed further in Tableau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better approach would have been to further quantify the zip code information (e.g. as distance from city centre)</a:t>
            </a:r>
            <a:endParaRPr lang="en-GB" sz="1400" dirty="0"/>
          </a:p>
          <a:p>
            <a:pPr fontAlgn="auto">
              <a:spcAft>
                <a:spcPts val="100"/>
              </a:spcAft>
            </a:pP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Zip code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979B3FA-33B6-4664-97CF-47C8995BDB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41" t="8613" r="17362" b="4665"/>
          <a:stretch/>
        </p:blipFill>
        <p:spPr>
          <a:xfrm>
            <a:off x="452621" y="1859284"/>
            <a:ext cx="5864309" cy="4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34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Mvryk01kGcWrhNbwLa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irgyUedkSea4FpEWPw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astik 2015">
      <a:dk1>
        <a:srgbClr val="73777B"/>
      </a:dk1>
      <a:lt1>
        <a:srgbClr val="FFFFFF"/>
      </a:lt1>
      <a:dk2>
        <a:srgbClr val="252266"/>
      </a:dk2>
      <a:lt2>
        <a:srgbClr val="0569CA"/>
      </a:lt2>
      <a:accent1>
        <a:srgbClr val="252266"/>
      </a:accent1>
      <a:accent2>
        <a:srgbClr val="0569CA"/>
      </a:accent2>
      <a:accent3>
        <a:srgbClr val="64C6D2"/>
      </a:accent3>
      <a:accent4>
        <a:srgbClr val="008C9A"/>
      </a:accent4>
      <a:accent5>
        <a:srgbClr val="C00C4C"/>
      </a:accent5>
      <a:accent6>
        <a:srgbClr val="FFA419"/>
      </a:accent6>
      <a:hlink>
        <a:srgbClr val="0569CA"/>
      </a:hlink>
      <a:folHlink>
        <a:srgbClr val="64C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>
          <a:solidFill>
            <a:schemeClr val="bg1"/>
          </a:solidFill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36000" rtlCol="0">
        <a:no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0E505138-7F9F-4ACE-A675-99BE6B26DF85}" vid="{5CAD9C39-75ED-420B-8BD7-CD518F7A7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800</Words>
  <Application>Microsoft Office PowerPoint</Application>
  <PresentationFormat>A4 Paper (210x297 mm)</PresentationFormat>
  <Paragraphs>132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Wingdings</vt:lpstr>
      <vt:lpstr>blank</vt:lpstr>
      <vt:lpstr>think-cell Slide</vt:lpstr>
      <vt:lpstr>Regression project</vt:lpstr>
      <vt:lpstr>Introduction: The project focused on building a regression model based on data provided </vt:lpstr>
      <vt:lpstr>Exploration: The dataframe included twenty different datapoints for each historical transaction</vt:lpstr>
      <vt:lpstr>Causation analysis: Columns that appear to have no causation to the calculation of price were removed</vt:lpstr>
      <vt:lpstr>Multicollinearity analysis (1/2): Any correlation between determining variables were identified</vt:lpstr>
      <vt:lpstr>Multicollinearity analysis (2/2): Variables with strong correlation were analysed further to potentially exclude some</vt:lpstr>
      <vt:lpstr>Outlier analysis: Selected variables were plotted against price to identify potential outliers</vt:lpstr>
      <vt:lpstr>Zip code transformation (1/2): The information provided for zip codes was dummified to use for regression analysis</vt:lpstr>
      <vt:lpstr>Zip code transformation (2/2): Zip code information was analysed further in Tableau</vt:lpstr>
      <vt:lpstr>Modell selection: Multiple models were applied to the data set in order to find the best fit</vt:lpstr>
      <vt:lpstr>Modell output und limitation: A polynomial regression showed the most promising results in regards to predicting house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Hoeft</dc:creator>
  <cp:lastModifiedBy>Richard Hoeft</cp:lastModifiedBy>
  <cp:revision>68</cp:revision>
  <cp:lastPrinted>2015-07-23T09:27:34Z</cp:lastPrinted>
  <dcterms:created xsi:type="dcterms:W3CDTF">2021-02-11T14:34:22Z</dcterms:created>
  <dcterms:modified xsi:type="dcterms:W3CDTF">2021-02-12T10:09:25Z</dcterms:modified>
</cp:coreProperties>
</file>