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3" r:id="rId2"/>
    <p:sldId id="264" r:id="rId3"/>
    <p:sldId id="267" r:id="rId4"/>
    <p:sldId id="265" r:id="rId5"/>
    <p:sldId id="261" r:id="rId6"/>
    <p:sldId id="281" r:id="rId7"/>
    <p:sldId id="262" r:id="rId8"/>
    <p:sldId id="296" r:id="rId9"/>
    <p:sldId id="273" r:id="rId10"/>
    <p:sldId id="274" r:id="rId11"/>
    <p:sldId id="276" r:id="rId12"/>
    <p:sldId id="275" r:id="rId13"/>
    <p:sldId id="297" r:id="rId14"/>
    <p:sldId id="272" r:id="rId15"/>
    <p:sldId id="278" r:id="rId16"/>
    <p:sldId id="277" r:id="rId17"/>
    <p:sldId id="283" r:id="rId18"/>
    <p:sldId id="284" r:id="rId19"/>
    <p:sldId id="282" r:id="rId20"/>
    <p:sldId id="285" r:id="rId21"/>
    <p:sldId id="286" r:id="rId22"/>
    <p:sldId id="291" r:id="rId23"/>
    <p:sldId id="287" r:id="rId24"/>
    <p:sldId id="288" r:id="rId25"/>
    <p:sldId id="289" r:id="rId26"/>
    <p:sldId id="295" r:id="rId27"/>
    <p:sldId id="293" r:id="rId28"/>
    <p:sldId id="300" r:id="rId29"/>
    <p:sldId id="304" r:id="rId30"/>
    <p:sldId id="298" r:id="rId31"/>
    <p:sldId id="292" r:id="rId32"/>
    <p:sldId id="301" r:id="rId33"/>
    <p:sldId id="302" r:id="rId34"/>
    <p:sldId id="306" r:id="rId35"/>
    <p:sldId id="307" r:id="rId36"/>
    <p:sldId id="309" r:id="rId37"/>
    <p:sldId id="308" r:id="rId38"/>
    <p:sldId id="268" r:id="rId39"/>
    <p:sldId id="310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4660"/>
  </p:normalViewPr>
  <p:slideViewPr>
    <p:cSldViewPr>
      <p:cViewPr>
        <p:scale>
          <a:sx n="100" d="100"/>
          <a:sy n="100" d="100"/>
        </p:scale>
        <p:origin x="-153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0A33C-9F46-4873-8AF7-EF16A989DEE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5FF4DF-B0D4-4672-AE1A-12EE4C6DA399}">
      <dgm:prSet phldrT="[Texte]"/>
      <dgm:spPr/>
      <dgm:t>
        <a:bodyPr/>
        <a:lstStyle/>
        <a:p>
          <a:r>
            <a:rPr lang="fr-FR" dirty="0" err="1" smtClean="0"/>
            <a:t>create</a:t>
          </a:r>
          <a:endParaRPr lang="fr-FR" dirty="0"/>
        </a:p>
      </dgm:t>
    </dgm:pt>
    <dgm:pt modelId="{3B801A86-5B74-4ECE-BD41-0D2EADC8DFEE}" type="parTrans" cxnId="{09293C44-2058-48F3-A611-10FF8197BC34}">
      <dgm:prSet/>
      <dgm:spPr/>
      <dgm:t>
        <a:bodyPr/>
        <a:lstStyle/>
        <a:p>
          <a:endParaRPr lang="fr-FR"/>
        </a:p>
      </dgm:t>
    </dgm:pt>
    <dgm:pt modelId="{EEACB5EC-688C-4C9C-A4D8-8DDF46319070}" type="sibTrans" cxnId="{09293C44-2058-48F3-A611-10FF8197BC34}">
      <dgm:prSet/>
      <dgm:spPr/>
      <dgm:t>
        <a:bodyPr/>
        <a:lstStyle/>
        <a:p>
          <a:endParaRPr lang="fr-FR"/>
        </a:p>
      </dgm:t>
    </dgm:pt>
    <dgm:pt modelId="{74FF92E2-CAE4-4A81-B6F3-E192976A1DDB}">
      <dgm:prSet phldrT="[Texte]"/>
      <dgm:spPr/>
      <dgm:t>
        <a:bodyPr/>
        <a:lstStyle/>
        <a:p>
          <a:r>
            <a:rPr lang="fr-FR" dirty="0" smtClean="0"/>
            <a:t>Composant initialisé</a:t>
          </a:r>
          <a:endParaRPr lang="fr-FR" dirty="0"/>
        </a:p>
      </dgm:t>
    </dgm:pt>
    <dgm:pt modelId="{7336EDA8-69D0-4708-A4BB-63A3700BFA12}" type="parTrans" cxnId="{4DF053C0-C3B3-48C2-B880-3C9617179BBD}">
      <dgm:prSet/>
      <dgm:spPr/>
      <dgm:t>
        <a:bodyPr/>
        <a:lstStyle/>
        <a:p>
          <a:endParaRPr lang="fr-FR"/>
        </a:p>
      </dgm:t>
    </dgm:pt>
    <dgm:pt modelId="{587155AE-C44E-4D9C-A7E5-FFC55CFD4174}" type="sibTrans" cxnId="{4DF053C0-C3B3-48C2-B880-3C9617179BBD}">
      <dgm:prSet/>
      <dgm:spPr/>
      <dgm:t>
        <a:bodyPr/>
        <a:lstStyle/>
        <a:p>
          <a:endParaRPr lang="fr-FR"/>
        </a:p>
      </dgm:t>
    </dgm:pt>
    <dgm:pt modelId="{D605C553-5936-4CE7-B699-F4444AA09DAF}">
      <dgm:prSet phldrT="[Texte]"/>
      <dgm:spPr/>
      <dgm:t>
        <a:bodyPr/>
        <a:lstStyle/>
        <a:p>
          <a:r>
            <a:rPr lang="fr-FR" dirty="0" err="1" smtClean="0"/>
            <a:t>mount</a:t>
          </a:r>
          <a:endParaRPr lang="fr-FR" dirty="0"/>
        </a:p>
      </dgm:t>
    </dgm:pt>
    <dgm:pt modelId="{A66BE617-D38D-4B3E-9364-1B841DD5D470}" type="parTrans" cxnId="{4ADC63C8-1746-49D7-B3CD-83EF4D178412}">
      <dgm:prSet/>
      <dgm:spPr/>
      <dgm:t>
        <a:bodyPr/>
        <a:lstStyle/>
        <a:p>
          <a:endParaRPr lang="fr-FR"/>
        </a:p>
      </dgm:t>
    </dgm:pt>
    <dgm:pt modelId="{399826C3-2B6A-4561-9635-7696523B11CF}" type="sibTrans" cxnId="{4ADC63C8-1746-49D7-B3CD-83EF4D178412}">
      <dgm:prSet/>
      <dgm:spPr/>
      <dgm:t>
        <a:bodyPr/>
        <a:lstStyle/>
        <a:p>
          <a:endParaRPr lang="fr-FR"/>
        </a:p>
      </dgm:t>
    </dgm:pt>
    <dgm:pt modelId="{DEC013BF-1EF8-460B-8AEE-29CC9233C033}">
      <dgm:prSet phldrT="[Texte]"/>
      <dgm:spPr/>
      <dgm:t>
        <a:bodyPr/>
        <a:lstStyle/>
        <a:p>
          <a:r>
            <a:rPr lang="fr-FR" dirty="0" smtClean="0"/>
            <a:t>Composant rattaché </a:t>
          </a:r>
          <a:br>
            <a:rPr lang="fr-FR" dirty="0" smtClean="0"/>
          </a:br>
          <a:r>
            <a:rPr lang="fr-FR" dirty="0" smtClean="0"/>
            <a:t>à un élément HTML</a:t>
          </a:r>
          <a:endParaRPr lang="fr-FR" dirty="0"/>
        </a:p>
      </dgm:t>
    </dgm:pt>
    <dgm:pt modelId="{41BF1EF8-C021-43AB-A51E-3525364AEA8B}" type="parTrans" cxnId="{52031643-E856-4903-89A6-958856166E44}">
      <dgm:prSet/>
      <dgm:spPr/>
      <dgm:t>
        <a:bodyPr/>
        <a:lstStyle/>
        <a:p>
          <a:endParaRPr lang="fr-FR"/>
        </a:p>
      </dgm:t>
    </dgm:pt>
    <dgm:pt modelId="{C177B56C-A53E-464F-ACF3-AC99DF60A883}" type="sibTrans" cxnId="{52031643-E856-4903-89A6-958856166E44}">
      <dgm:prSet/>
      <dgm:spPr/>
      <dgm:t>
        <a:bodyPr/>
        <a:lstStyle/>
        <a:p>
          <a:endParaRPr lang="fr-FR"/>
        </a:p>
      </dgm:t>
    </dgm:pt>
    <dgm:pt modelId="{D5BA11DC-4D9C-401C-931D-4E72F9A4CBFA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E3E0E03B-4FDE-4AD3-9D5A-3FEC08E0BDB4}" type="parTrans" cxnId="{DB12C8CE-0B4A-4E7D-85DE-84AFDF1F81B6}">
      <dgm:prSet/>
      <dgm:spPr/>
      <dgm:t>
        <a:bodyPr/>
        <a:lstStyle/>
        <a:p>
          <a:endParaRPr lang="fr-FR"/>
        </a:p>
      </dgm:t>
    </dgm:pt>
    <dgm:pt modelId="{3B81B7BD-3B93-4A45-8D90-A11642EAD45C}" type="sibTrans" cxnId="{DB12C8CE-0B4A-4E7D-85DE-84AFDF1F81B6}">
      <dgm:prSet/>
      <dgm:spPr/>
      <dgm:t>
        <a:bodyPr/>
        <a:lstStyle/>
        <a:p>
          <a:endParaRPr lang="fr-FR"/>
        </a:p>
      </dgm:t>
    </dgm:pt>
    <dgm:pt modelId="{D343DC56-AED4-4AEE-8D7E-705A91E59248}">
      <dgm:prSet phldrT="[Texte]"/>
      <dgm:spPr/>
      <dgm:t>
        <a:bodyPr/>
        <a:lstStyle/>
        <a:p>
          <a:r>
            <a:rPr lang="fr-FR" dirty="0" smtClean="0"/>
            <a:t>A chaque mise à jour de la vue</a:t>
          </a:r>
          <a:endParaRPr lang="fr-FR" dirty="0"/>
        </a:p>
      </dgm:t>
    </dgm:pt>
    <dgm:pt modelId="{D7C5D5BD-641D-4F7D-AA5D-D5A9A796CF35}" type="parTrans" cxnId="{900012AF-FB2E-4EE2-AE74-FFBDF342DCAF}">
      <dgm:prSet/>
      <dgm:spPr/>
      <dgm:t>
        <a:bodyPr/>
        <a:lstStyle/>
        <a:p>
          <a:endParaRPr lang="fr-FR"/>
        </a:p>
      </dgm:t>
    </dgm:pt>
    <dgm:pt modelId="{36BA9218-4199-403B-8DFB-1E0B81E4DE3E}" type="sibTrans" cxnId="{900012AF-FB2E-4EE2-AE74-FFBDF342DCAF}">
      <dgm:prSet/>
      <dgm:spPr/>
      <dgm:t>
        <a:bodyPr/>
        <a:lstStyle/>
        <a:p>
          <a:endParaRPr lang="fr-FR"/>
        </a:p>
      </dgm:t>
    </dgm:pt>
    <dgm:pt modelId="{3D3ECA44-255E-4698-B589-0FC2F5C3CCC2}">
      <dgm:prSet phldrT="[Texte]"/>
      <dgm:spPr/>
      <dgm:t>
        <a:bodyPr/>
        <a:lstStyle/>
        <a:p>
          <a:r>
            <a:rPr lang="fr-FR" dirty="0" smtClean="0"/>
            <a:t>destroy</a:t>
          </a:r>
          <a:endParaRPr lang="fr-FR" dirty="0"/>
        </a:p>
      </dgm:t>
    </dgm:pt>
    <dgm:pt modelId="{47D53A1A-DF9B-4316-B97E-54BFA7CD0F00}" type="parTrans" cxnId="{37D37B19-C290-40D7-B178-E26037335133}">
      <dgm:prSet/>
      <dgm:spPr/>
      <dgm:t>
        <a:bodyPr/>
        <a:lstStyle/>
        <a:p>
          <a:endParaRPr lang="fr-FR"/>
        </a:p>
      </dgm:t>
    </dgm:pt>
    <dgm:pt modelId="{175D95CC-EF7A-46ED-95D0-34222427E6BC}" type="sibTrans" cxnId="{37D37B19-C290-40D7-B178-E26037335133}">
      <dgm:prSet/>
      <dgm:spPr/>
      <dgm:t>
        <a:bodyPr/>
        <a:lstStyle/>
        <a:p>
          <a:endParaRPr lang="fr-FR"/>
        </a:p>
      </dgm:t>
    </dgm:pt>
    <dgm:pt modelId="{1938BB56-BF7A-4531-8D75-27F657D41EEF}">
      <dgm:prSet phldrT="[Texte]"/>
      <dgm:spPr/>
      <dgm:t>
        <a:bodyPr/>
        <a:lstStyle/>
        <a:p>
          <a:r>
            <a:rPr lang="fr-FR" dirty="0" smtClean="0"/>
            <a:t>Composant supprimé</a:t>
          </a:r>
          <a:endParaRPr lang="fr-FR" dirty="0"/>
        </a:p>
      </dgm:t>
    </dgm:pt>
    <dgm:pt modelId="{7CD4174A-F27D-40D3-A167-30C19EFFE022}" type="parTrans" cxnId="{1E2666F9-9C13-43D5-BA98-A189302A7000}">
      <dgm:prSet/>
      <dgm:spPr/>
      <dgm:t>
        <a:bodyPr/>
        <a:lstStyle/>
        <a:p>
          <a:endParaRPr lang="fr-FR"/>
        </a:p>
      </dgm:t>
    </dgm:pt>
    <dgm:pt modelId="{C47012EB-1A23-4FA8-898F-D1A46F305366}" type="sibTrans" cxnId="{1E2666F9-9C13-43D5-BA98-A189302A7000}">
      <dgm:prSet/>
      <dgm:spPr/>
      <dgm:t>
        <a:bodyPr/>
        <a:lstStyle/>
        <a:p>
          <a:endParaRPr lang="fr-FR"/>
        </a:p>
      </dgm:t>
    </dgm:pt>
    <dgm:pt modelId="{0ACA5224-2D46-432E-9FC8-3C56F3C5A2A5}">
      <dgm:prSet phldrT="[Texte]"/>
      <dgm:spPr/>
      <dgm:t>
        <a:bodyPr/>
        <a:lstStyle/>
        <a:p>
          <a:r>
            <a:rPr lang="fr-FR" dirty="0" smtClean="0"/>
            <a:t>Réactivité prête</a:t>
          </a:r>
          <a:endParaRPr lang="fr-FR" dirty="0"/>
        </a:p>
      </dgm:t>
    </dgm:pt>
    <dgm:pt modelId="{FD3B6D80-11B7-4160-B00B-99CA82B1C46A}" type="parTrans" cxnId="{F06D50F8-875D-4997-86C8-66A188D2F991}">
      <dgm:prSet/>
      <dgm:spPr/>
      <dgm:t>
        <a:bodyPr/>
        <a:lstStyle/>
        <a:p>
          <a:endParaRPr lang="fr-FR"/>
        </a:p>
      </dgm:t>
    </dgm:pt>
    <dgm:pt modelId="{6590AA47-ACAE-458C-A767-4897EFB70F77}" type="sibTrans" cxnId="{F06D50F8-875D-4997-86C8-66A188D2F991}">
      <dgm:prSet/>
      <dgm:spPr/>
      <dgm:t>
        <a:bodyPr/>
        <a:lstStyle/>
        <a:p>
          <a:endParaRPr lang="fr-FR"/>
        </a:p>
      </dgm:t>
    </dgm:pt>
    <dgm:pt modelId="{3BEE39D9-73AE-4F92-A4B6-B4E5DB00B3A3}">
      <dgm:prSet phldrT="[Texte]"/>
      <dgm:spPr/>
      <dgm:t>
        <a:bodyPr/>
        <a:lstStyle/>
        <a:p>
          <a:r>
            <a:rPr lang="fr-FR" dirty="0" err="1" smtClean="0"/>
            <a:t>vm</a:t>
          </a:r>
          <a:r>
            <a:rPr lang="fr-FR" dirty="0" smtClean="0"/>
            <a:t>.$el est disponible</a:t>
          </a:r>
          <a:endParaRPr lang="fr-FR" dirty="0"/>
        </a:p>
      </dgm:t>
    </dgm:pt>
    <dgm:pt modelId="{091AACB9-D2C9-4D7D-8791-AD8223BE938E}" type="parTrans" cxnId="{EE45C47E-1F3A-4315-A9DE-C789F6824D33}">
      <dgm:prSet/>
      <dgm:spPr/>
      <dgm:t>
        <a:bodyPr/>
        <a:lstStyle/>
        <a:p>
          <a:endParaRPr lang="fr-FR"/>
        </a:p>
      </dgm:t>
    </dgm:pt>
    <dgm:pt modelId="{D622F4D5-81AC-4FC9-A152-6FDB5667B030}" type="sibTrans" cxnId="{EE45C47E-1F3A-4315-A9DE-C789F6824D33}">
      <dgm:prSet/>
      <dgm:spPr/>
      <dgm:t>
        <a:bodyPr/>
        <a:lstStyle/>
        <a:p>
          <a:endParaRPr lang="fr-FR"/>
        </a:p>
      </dgm:t>
    </dgm:pt>
    <dgm:pt modelId="{7EC04DB3-71B1-4FB2-A98F-76BCC566BF4B}">
      <dgm:prSet phldrT="[Texte]"/>
      <dgm:spPr/>
      <dgm:t>
        <a:bodyPr/>
        <a:lstStyle/>
        <a:p>
          <a:r>
            <a:rPr lang="fr-FR" dirty="0" smtClean="0"/>
            <a:t>Le HTML a été </a:t>
          </a:r>
          <a:r>
            <a:rPr lang="fr-FR" dirty="0" err="1" smtClean="0"/>
            <a:t>patché</a:t>
          </a:r>
          <a:endParaRPr lang="fr-FR" dirty="0"/>
        </a:p>
      </dgm:t>
    </dgm:pt>
    <dgm:pt modelId="{293ED867-2460-4662-BEAE-4E56E77772FB}" type="parTrans" cxnId="{7BE8E4FD-4F60-4F27-B983-F230EB0FF0E1}">
      <dgm:prSet/>
      <dgm:spPr/>
      <dgm:t>
        <a:bodyPr/>
        <a:lstStyle/>
        <a:p>
          <a:endParaRPr lang="fr-FR"/>
        </a:p>
      </dgm:t>
    </dgm:pt>
    <dgm:pt modelId="{01525390-9350-4227-8424-266A18D80B1D}" type="sibTrans" cxnId="{7BE8E4FD-4F60-4F27-B983-F230EB0FF0E1}">
      <dgm:prSet/>
      <dgm:spPr/>
      <dgm:t>
        <a:bodyPr/>
        <a:lstStyle/>
        <a:p>
          <a:endParaRPr lang="fr-FR"/>
        </a:p>
      </dgm:t>
    </dgm:pt>
    <dgm:pt modelId="{953CCFEB-441A-4A21-9596-82F1CA274E5D}" type="pres">
      <dgm:prSet presAssocID="{5FB0A33C-9F46-4873-8AF7-EF16A989DE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B57E51-C4B8-42C3-B812-62BD7774B5F2}" type="pres">
      <dgm:prSet presAssocID="{FC5FF4DF-B0D4-4672-AE1A-12EE4C6DA399}" presName="composite" presStyleCnt="0"/>
      <dgm:spPr/>
    </dgm:pt>
    <dgm:pt modelId="{5D9D18A2-618B-4F18-B675-898AC1AF0E00}" type="pres">
      <dgm:prSet presAssocID="{FC5FF4DF-B0D4-4672-AE1A-12EE4C6DA39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EAC6DE-9FC6-40EA-B50F-C1F93F663567}" type="pres">
      <dgm:prSet presAssocID="{FC5FF4DF-B0D4-4672-AE1A-12EE4C6DA39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5F7118-3060-4467-9709-5791EBA1EDA8}" type="pres">
      <dgm:prSet presAssocID="{EEACB5EC-688C-4C9C-A4D8-8DDF46319070}" presName="sp" presStyleCnt="0"/>
      <dgm:spPr/>
    </dgm:pt>
    <dgm:pt modelId="{5D559A75-89E6-4A44-83D5-E2D0CE7032BF}" type="pres">
      <dgm:prSet presAssocID="{D605C553-5936-4CE7-B699-F4444AA09DAF}" presName="composite" presStyleCnt="0"/>
      <dgm:spPr/>
    </dgm:pt>
    <dgm:pt modelId="{E63AF7B6-0470-429E-AB10-815CDC79087D}" type="pres">
      <dgm:prSet presAssocID="{D605C553-5936-4CE7-B699-F4444AA09DA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6E9E85-7DEA-4EC9-976D-84D485DF1295}" type="pres">
      <dgm:prSet presAssocID="{D605C553-5936-4CE7-B699-F4444AA09DA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3A83D7-7953-4A0C-AEE9-AB43C8B67717}" type="pres">
      <dgm:prSet presAssocID="{399826C3-2B6A-4561-9635-7696523B11CF}" presName="sp" presStyleCnt="0"/>
      <dgm:spPr/>
    </dgm:pt>
    <dgm:pt modelId="{6991C03C-B876-4A74-BA6B-CC2652B75D69}" type="pres">
      <dgm:prSet presAssocID="{D5BA11DC-4D9C-401C-931D-4E72F9A4CBFA}" presName="composite" presStyleCnt="0"/>
      <dgm:spPr/>
    </dgm:pt>
    <dgm:pt modelId="{A1AC163E-2028-418D-B106-D0BCAFFCF166}" type="pres">
      <dgm:prSet presAssocID="{D5BA11DC-4D9C-401C-931D-4E72F9A4CBF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7FB30-C2C1-4FCD-A2A6-49AB3B9A82F2}" type="pres">
      <dgm:prSet presAssocID="{D5BA11DC-4D9C-401C-931D-4E72F9A4CBF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C6C5E6-9D42-444C-A9BC-08DDC6FDD961}" type="pres">
      <dgm:prSet presAssocID="{3B81B7BD-3B93-4A45-8D90-A11642EAD45C}" presName="sp" presStyleCnt="0"/>
      <dgm:spPr/>
    </dgm:pt>
    <dgm:pt modelId="{C9898DBE-36D7-4047-ACF6-461F681A4211}" type="pres">
      <dgm:prSet presAssocID="{3D3ECA44-255E-4698-B589-0FC2F5C3CCC2}" presName="composite" presStyleCnt="0"/>
      <dgm:spPr/>
    </dgm:pt>
    <dgm:pt modelId="{1E2D5462-BC3F-47F7-9644-0D4432EE49EE}" type="pres">
      <dgm:prSet presAssocID="{3D3ECA44-255E-4698-B589-0FC2F5C3CCC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457C1C-CBE4-418B-A2C8-E32A41B4A37F}" type="pres">
      <dgm:prSet presAssocID="{3D3ECA44-255E-4698-B589-0FC2F5C3CCC2}" presName="descendantText" presStyleLbl="alignAcc1" presStyleIdx="3" presStyleCnt="4" custLinFactNeighborY="-18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E2666F9-9C13-43D5-BA98-A189302A7000}" srcId="{3D3ECA44-255E-4698-B589-0FC2F5C3CCC2}" destId="{1938BB56-BF7A-4531-8D75-27F657D41EEF}" srcOrd="0" destOrd="0" parTransId="{7CD4174A-F27D-40D3-A167-30C19EFFE022}" sibTransId="{C47012EB-1A23-4FA8-898F-D1A46F305366}"/>
    <dgm:cxn modelId="{B475D59B-A4DC-4142-802D-AE37B0FF3F66}" type="presOf" srcId="{D5BA11DC-4D9C-401C-931D-4E72F9A4CBFA}" destId="{A1AC163E-2028-418D-B106-D0BCAFFCF166}" srcOrd="0" destOrd="0" presId="urn:microsoft.com/office/officeart/2005/8/layout/chevron2"/>
    <dgm:cxn modelId="{654A2017-6366-4707-A7F4-6351B7C8B3BB}" type="presOf" srcId="{7EC04DB3-71B1-4FB2-A98F-76BCC566BF4B}" destId="{E557FB30-C2C1-4FCD-A2A6-49AB3B9A82F2}" srcOrd="0" destOrd="1" presId="urn:microsoft.com/office/officeart/2005/8/layout/chevron2"/>
    <dgm:cxn modelId="{97FA8E44-80DC-4255-8A5D-8589DD42ED37}" type="presOf" srcId="{3BEE39D9-73AE-4F92-A4B6-B4E5DB00B3A3}" destId="{7C6E9E85-7DEA-4EC9-976D-84D485DF1295}" srcOrd="0" destOrd="1" presId="urn:microsoft.com/office/officeart/2005/8/layout/chevron2"/>
    <dgm:cxn modelId="{F3F001DC-BF1D-4096-8071-83E539003306}" type="presOf" srcId="{D605C553-5936-4CE7-B699-F4444AA09DAF}" destId="{E63AF7B6-0470-429E-AB10-815CDC79087D}" srcOrd="0" destOrd="0" presId="urn:microsoft.com/office/officeart/2005/8/layout/chevron2"/>
    <dgm:cxn modelId="{6DDF2642-B811-49F9-A7F5-1C77999A8340}" type="presOf" srcId="{3D3ECA44-255E-4698-B589-0FC2F5C3CCC2}" destId="{1E2D5462-BC3F-47F7-9644-0D4432EE49EE}" srcOrd="0" destOrd="0" presId="urn:microsoft.com/office/officeart/2005/8/layout/chevron2"/>
    <dgm:cxn modelId="{37D37B19-C290-40D7-B178-E26037335133}" srcId="{5FB0A33C-9F46-4873-8AF7-EF16A989DEE0}" destId="{3D3ECA44-255E-4698-B589-0FC2F5C3CCC2}" srcOrd="3" destOrd="0" parTransId="{47D53A1A-DF9B-4316-B97E-54BFA7CD0F00}" sibTransId="{175D95CC-EF7A-46ED-95D0-34222427E6BC}"/>
    <dgm:cxn modelId="{DEFD71E4-5E0E-4BDB-BC4F-A65F47C93DD3}" type="presOf" srcId="{1938BB56-BF7A-4531-8D75-27F657D41EEF}" destId="{43457C1C-CBE4-418B-A2C8-E32A41B4A37F}" srcOrd="0" destOrd="0" presId="urn:microsoft.com/office/officeart/2005/8/layout/chevron2"/>
    <dgm:cxn modelId="{DB12C8CE-0B4A-4E7D-85DE-84AFDF1F81B6}" srcId="{5FB0A33C-9F46-4873-8AF7-EF16A989DEE0}" destId="{D5BA11DC-4D9C-401C-931D-4E72F9A4CBFA}" srcOrd="2" destOrd="0" parTransId="{E3E0E03B-4FDE-4AD3-9D5A-3FEC08E0BDB4}" sibTransId="{3B81B7BD-3B93-4A45-8D90-A11642EAD45C}"/>
    <dgm:cxn modelId="{900012AF-FB2E-4EE2-AE74-FFBDF342DCAF}" srcId="{D5BA11DC-4D9C-401C-931D-4E72F9A4CBFA}" destId="{D343DC56-AED4-4AEE-8D7E-705A91E59248}" srcOrd="0" destOrd="0" parTransId="{D7C5D5BD-641D-4F7D-AA5D-D5A9A796CF35}" sibTransId="{36BA9218-4199-403B-8DFB-1E0B81E4DE3E}"/>
    <dgm:cxn modelId="{C34E461F-F078-4AF5-AD7A-E798B71CAF93}" type="presOf" srcId="{5FB0A33C-9F46-4873-8AF7-EF16A989DEE0}" destId="{953CCFEB-441A-4A21-9596-82F1CA274E5D}" srcOrd="0" destOrd="0" presId="urn:microsoft.com/office/officeart/2005/8/layout/chevron2"/>
    <dgm:cxn modelId="{F06D50F8-875D-4997-86C8-66A188D2F991}" srcId="{FC5FF4DF-B0D4-4672-AE1A-12EE4C6DA399}" destId="{0ACA5224-2D46-432E-9FC8-3C56F3C5A2A5}" srcOrd="1" destOrd="0" parTransId="{FD3B6D80-11B7-4160-B00B-99CA82B1C46A}" sibTransId="{6590AA47-ACAE-458C-A767-4897EFB70F77}"/>
    <dgm:cxn modelId="{52031643-E856-4903-89A6-958856166E44}" srcId="{D605C553-5936-4CE7-B699-F4444AA09DAF}" destId="{DEC013BF-1EF8-460B-8AEE-29CC9233C033}" srcOrd="0" destOrd="0" parTransId="{41BF1EF8-C021-43AB-A51E-3525364AEA8B}" sibTransId="{C177B56C-A53E-464F-ACF3-AC99DF60A883}"/>
    <dgm:cxn modelId="{CF71591E-DA1B-477F-9940-6718675CD758}" type="presOf" srcId="{D343DC56-AED4-4AEE-8D7E-705A91E59248}" destId="{E557FB30-C2C1-4FCD-A2A6-49AB3B9A82F2}" srcOrd="0" destOrd="0" presId="urn:microsoft.com/office/officeart/2005/8/layout/chevron2"/>
    <dgm:cxn modelId="{89D5DABD-982F-4208-83E1-BF64DFCE7533}" type="presOf" srcId="{FC5FF4DF-B0D4-4672-AE1A-12EE4C6DA399}" destId="{5D9D18A2-618B-4F18-B675-898AC1AF0E00}" srcOrd="0" destOrd="0" presId="urn:microsoft.com/office/officeart/2005/8/layout/chevron2"/>
    <dgm:cxn modelId="{4DF053C0-C3B3-48C2-B880-3C9617179BBD}" srcId="{FC5FF4DF-B0D4-4672-AE1A-12EE4C6DA399}" destId="{74FF92E2-CAE4-4A81-B6F3-E192976A1DDB}" srcOrd="0" destOrd="0" parTransId="{7336EDA8-69D0-4708-A4BB-63A3700BFA12}" sibTransId="{587155AE-C44E-4D9C-A7E5-FFC55CFD4174}"/>
    <dgm:cxn modelId="{EDB70FEC-26BB-4F61-9794-A8A2E6829060}" type="presOf" srcId="{0ACA5224-2D46-432E-9FC8-3C56F3C5A2A5}" destId="{83EAC6DE-9FC6-40EA-B50F-C1F93F663567}" srcOrd="0" destOrd="1" presId="urn:microsoft.com/office/officeart/2005/8/layout/chevron2"/>
    <dgm:cxn modelId="{4ADC63C8-1746-49D7-B3CD-83EF4D178412}" srcId="{5FB0A33C-9F46-4873-8AF7-EF16A989DEE0}" destId="{D605C553-5936-4CE7-B699-F4444AA09DAF}" srcOrd="1" destOrd="0" parTransId="{A66BE617-D38D-4B3E-9364-1B841DD5D470}" sibTransId="{399826C3-2B6A-4561-9635-7696523B11CF}"/>
    <dgm:cxn modelId="{3808DAC5-2594-4270-BF3B-A92684CDD708}" type="presOf" srcId="{74FF92E2-CAE4-4A81-B6F3-E192976A1DDB}" destId="{83EAC6DE-9FC6-40EA-B50F-C1F93F663567}" srcOrd="0" destOrd="0" presId="urn:microsoft.com/office/officeart/2005/8/layout/chevron2"/>
    <dgm:cxn modelId="{196D1439-0D17-43A2-AB54-5EE759A413E6}" type="presOf" srcId="{DEC013BF-1EF8-460B-8AEE-29CC9233C033}" destId="{7C6E9E85-7DEA-4EC9-976D-84D485DF1295}" srcOrd="0" destOrd="0" presId="urn:microsoft.com/office/officeart/2005/8/layout/chevron2"/>
    <dgm:cxn modelId="{09293C44-2058-48F3-A611-10FF8197BC34}" srcId="{5FB0A33C-9F46-4873-8AF7-EF16A989DEE0}" destId="{FC5FF4DF-B0D4-4672-AE1A-12EE4C6DA399}" srcOrd="0" destOrd="0" parTransId="{3B801A86-5B74-4ECE-BD41-0D2EADC8DFEE}" sibTransId="{EEACB5EC-688C-4C9C-A4D8-8DDF46319070}"/>
    <dgm:cxn modelId="{EE45C47E-1F3A-4315-A9DE-C789F6824D33}" srcId="{D605C553-5936-4CE7-B699-F4444AA09DAF}" destId="{3BEE39D9-73AE-4F92-A4B6-B4E5DB00B3A3}" srcOrd="1" destOrd="0" parTransId="{091AACB9-D2C9-4D7D-8791-AD8223BE938E}" sibTransId="{D622F4D5-81AC-4FC9-A152-6FDB5667B030}"/>
    <dgm:cxn modelId="{7BE8E4FD-4F60-4F27-B983-F230EB0FF0E1}" srcId="{D5BA11DC-4D9C-401C-931D-4E72F9A4CBFA}" destId="{7EC04DB3-71B1-4FB2-A98F-76BCC566BF4B}" srcOrd="1" destOrd="0" parTransId="{293ED867-2460-4662-BEAE-4E56E77772FB}" sibTransId="{01525390-9350-4227-8424-266A18D80B1D}"/>
    <dgm:cxn modelId="{E5346C41-FB9C-4183-8FD8-C312D323C2AD}" type="presParOf" srcId="{953CCFEB-441A-4A21-9596-82F1CA274E5D}" destId="{F6B57E51-C4B8-42C3-B812-62BD7774B5F2}" srcOrd="0" destOrd="0" presId="urn:microsoft.com/office/officeart/2005/8/layout/chevron2"/>
    <dgm:cxn modelId="{7B011C37-0A2F-48C8-9AAC-FC847E627066}" type="presParOf" srcId="{F6B57E51-C4B8-42C3-B812-62BD7774B5F2}" destId="{5D9D18A2-618B-4F18-B675-898AC1AF0E00}" srcOrd="0" destOrd="0" presId="urn:microsoft.com/office/officeart/2005/8/layout/chevron2"/>
    <dgm:cxn modelId="{49727B6E-6571-45C4-B0BF-01179237C98E}" type="presParOf" srcId="{F6B57E51-C4B8-42C3-B812-62BD7774B5F2}" destId="{83EAC6DE-9FC6-40EA-B50F-C1F93F663567}" srcOrd="1" destOrd="0" presId="urn:microsoft.com/office/officeart/2005/8/layout/chevron2"/>
    <dgm:cxn modelId="{D588321F-407C-494C-A974-4626D6B0D041}" type="presParOf" srcId="{953CCFEB-441A-4A21-9596-82F1CA274E5D}" destId="{815F7118-3060-4467-9709-5791EBA1EDA8}" srcOrd="1" destOrd="0" presId="urn:microsoft.com/office/officeart/2005/8/layout/chevron2"/>
    <dgm:cxn modelId="{AEFDCDC3-3969-486D-9DC2-F70CE1B8EA29}" type="presParOf" srcId="{953CCFEB-441A-4A21-9596-82F1CA274E5D}" destId="{5D559A75-89E6-4A44-83D5-E2D0CE7032BF}" srcOrd="2" destOrd="0" presId="urn:microsoft.com/office/officeart/2005/8/layout/chevron2"/>
    <dgm:cxn modelId="{1CCD69AD-E0F4-4C1D-9DFA-DD4B819B530C}" type="presParOf" srcId="{5D559A75-89E6-4A44-83D5-E2D0CE7032BF}" destId="{E63AF7B6-0470-429E-AB10-815CDC79087D}" srcOrd="0" destOrd="0" presId="urn:microsoft.com/office/officeart/2005/8/layout/chevron2"/>
    <dgm:cxn modelId="{59199B34-B087-470B-9CC1-7D832917ED60}" type="presParOf" srcId="{5D559A75-89E6-4A44-83D5-E2D0CE7032BF}" destId="{7C6E9E85-7DEA-4EC9-976D-84D485DF1295}" srcOrd="1" destOrd="0" presId="urn:microsoft.com/office/officeart/2005/8/layout/chevron2"/>
    <dgm:cxn modelId="{DC82484C-B842-4460-A242-87F75B59903F}" type="presParOf" srcId="{953CCFEB-441A-4A21-9596-82F1CA274E5D}" destId="{E03A83D7-7953-4A0C-AEE9-AB43C8B67717}" srcOrd="3" destOrd="0" presId="urn:microsoft.com/office/officeart/2005/8/layout/chevron2"/>
    <dgm:cxn modelId="{982F21C7-D436-4ED0-9568-1D2F07A00A22}" type="presParOf" srcId="{953CCFEB-441A-4A21-9596-82F1CA274E5D}" destId="{6991C03C-B876-4A74-BA6B-CC2652B75D69}" srcOrd="4" destOrd="0" presId="urn:microsoft.com/office/officeart/2005/8/layout/chevron2"/>
    <dgm:cxn modelId="{500F8572-7145-4B80-8A10-9D44EBFA62FC}" type="presParOf" srcId="{6991C03C-B876-4A74-BA6B-CC2652B75D69}" destId="{A1AC163E-2028-418D-B106-D0BCAFFCF166}" srcOrd="0" destOrd="0" presId="urn:microsoft.com/office/officeart/2005/8/layout/chevron2"/>
    <dgm:cxn modelId="{9343271E-39CD-47EE-9F95-004643488605}" type="presParOf" srcId="{6991C03C-B876-4A74-BA6B-CC2652B75D69}" destId="{E557FB30-C2C1-4FCD-A2A6-49AB3B9A82F2}" srcOrd="1" destOrd="0" presId="urn:microsoft.com/office/officeart/2005/8/layout/chevron2"/>
    <dgm:cxn modelId="{5B7B822F-7E6E-43DB-AB30-4235438CCD5A}" type="presParOf" srcId="{953CCFEB-441A-4A21-9596-82F1CA274E5D}" destId="{DAC6C5E6-9D42-444C-A9BC-08DDC6FDD961}" srcOrd="5" destOrd="0" presId="urn:microsoft.com/office/officeart/2005/8/layout/chevron2"/>
    <dgm:cxn modelId="{93662F16-75D5-413A-B616-6AF513613791}" type="presParOf" srcId="{953CCFEB-441A-4A21-9596-82F1CA274E5D}" destId="{C9898DBE-36D7-4047-ACF6-461F681A4211}" srcOrd="6" destOrd="0" presId="urn:microsoft.com/office/officeart/2005/8/layout/chevron2"/>
    <dgm:cxn modelId="{34729FFD-ED25-4128-B0F8-582FBB139624}" type="presParOf" srcId="{C9898DBE-36D7-4047-ACF6-461F681A4211}" destId="{1E2D5462-BC3F-47F7-9644-0D4432EE49EE}" srcOrd="0" destOrd="0" presId="urn:microsoft.com/office/officeart/2005/8/layout/chevron2"/>
    <dgm:cxn modelId="{DE8016DC-A631-4A89-873B-E8EF57B15B42}" type="presParOf" srcId="{C9898DBE-36D7-4047-ACF6-461F681A4211}" destId="{43457C1C-CBE4-418B-A2C8-E32A41B4A3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D18A2-618B-4F18-B675-898AC1AF0E00}">
      <dsp:nvSpPr>
        <dsp:cNvPr id="0" name=""/>
        <dsp:cNvSpPr/>
      </dsp:nvSpPr>
      <dsp:spPr>
        <a:xfrm rot="5400000">
          <a:off x="-167006" y="167183"/>
          <a:ext cx="1113374" cy="77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create</a:t>
          </a:r>
          <a:endParaRPr lang="fr-FR" sz="1900" kern="1200" dirty="0"/>
        </a:p>
      </dsp:txBody>
      <dsp:txXfrm rot="-5400000">
        <a:off x="0" y="389858"/>
        <a:ext cx="779362" cy="334012"/>
      </dsp:txXfrm>
    </dsp:sp>
    <dsp:sp modelId="{83EAC6DE-9FC6-40EA-B50F-C1F93F663567}">
      <dsp:nvSpPr>
        <dsp:cNvPr id="0" name=""/>
        <dsp:cNvSpPr/>
      </dsp:nvSpPr>
      <dsp:spPr>
        <a:xfrm rot="5400000">
          <a:off x="1760984" y="-981444"/>
          <a:ext cx="723693" cy="2686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Composant initialisé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Réactivité prête</a:t>
          </a:r>
          <a:endParaRPr lang="fr-FR" sz="1400" kern="1200" dirty="0"/>
        </a:p>
      </dsp:txBody>
      <dsp:txXfrm rot="-5400000">
        <a:off x="779362" y="35506"/>
        <a:ext cx="2651609" cy="653037"/>
      </dsp:txXfrm>
    </dsp:sp>
    <dsp:sp modelId="{E63AF7B6-0470-429E-AB10-815CDC79087D}">
      <dsp:nvSpPr>
        <dsp:cNvPr id="0" name=""/>
        <dsp:cNvSpPr/>
      </dsp:nvSpPr>
      <dsp:spPr>
        <a:xfrm rot="5400000">
          <a:off x="-167006" y="1131728"/>
          <a:ext cx="1113374" cy="77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mount</a:t>
          </a:r>
          <a:endParaRPr lang="fr-FR" sz="1900" kern="1200" dirty="0"/>
        </a:p>
      </dsp:txBody>
      <dsp:txXfrm rot="-5400000">
        <a:off x="0" y="1354403"/>
        <a:ext cx="779362" cy="334012"/>
      </dsp:txXfrm>
    </dsp:sp>
    <dsp:sp modelId="{7C6E9E85-7DEA-4EC9-976D-84D485DF1295}">
      <dsp:nvSpPr>
        <dsp:cNvPr id="0" name=""/>
        <dsp:cNvSpPr/>
      </dsp:nvSpPr>
      <dsp:spPr>
        <a:xfrm rot="5400000">
          <a:off x="1760984" y="-16899"/>
          <a:ext cx="723693" cy="2686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Composant rattaché </a:t>
          </a:r>
          <a:br>
            <a:rPr lang="fr-FR" sz="1400" kern="1200" dirty="0" smtClean="0"/>
          </a:br>
          <a:r>
            <a:rPr lang="fr-FR" sz="1400" kern="1200" dirty="0" smtClean="0"/>
            <a:t>à un élément HTML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vm</a:t>
          </a:r>
          <a:r>
            <a:rPr lang="fr-FR" sz="1400" kern="1200" dirty="0" smtClean="0"/>
            <a:t>.$el est disponible</a:t>
          </a:r>
          <a:endParaRPr lang="fr-FR" sz="1400" kern="1200" dirty="0"/>
        </a:p>
      </dsp:txBody>
      <dsp:txXfrm rot="-5400000">
        <a:off x="779362" y="1000051"/>
        <a:ext cx="2651609" cy="653037"/>
      </dsp:txXfrm>
    </dsp:sp>
    <dsp:sp modelId="{A1AC163E-2028-418D-B106-D0BCAFFCF166}">
      <dsp:nvSpPr>
        <dsp:cNvPr id="0" name=""/>
        <dsp:cNvSpPr/>
      </dsp:nvSpPr>
      <dsp:spPr>
        <a:xfrm rot="5400000">
          <a:off x="-167006" y="2096274"/>
          <a:ext cx="1113374" cy="77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update</a:t>
          </a:r>
          <a:endParaRPr lang="fr-FR" sz="1900" kern="1200" dirty="0"/>
        </a:p>
      </dsp:txBody>
      <dsp:txXfrm rot="-5400000">
        <a:off x="0" y="2318949"/>
        <a:ext cx="779362" cy="334012"/>
      </dsp:txXfrm>
    </dsp:sp>
    <dsp:sp modelId="{E557FB30-C2C1-4FCD-A2A6-49AB3B9A82F2}">
      <dsp:nvSpPr>
        <dsp:cNvPr id="0" name=""/>
        <dsp:cNvSpPr/>
      </dsp:nvSpPr>
      <dsp:spPr>
        <a:xfrm rot="5400000">
          <a:off x="1760984" y="947645"/>
          <a:ext cx="723693" cy="2686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 chaque mise à jour de la vue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Le HTML a été </a:t>
          </a:r>
          <a:r>
            <a:rPr lang="fr-FR" sz="1400" kern="1200" dirty="0" err="1" smtClean="0"/>
            <a:t>patché</a:t>
          </a:r>
          <a:endParaRPr lang="fr-FR" sz="1400" kern="1200" dirty="0"/>
        </a:p>
      </dsp:txBody>
      <dsp:txXfrm rot="-5400000">
        <a:off x="779362" y="1964595"/>
        <a:ext cx="2651609" cy="653037"/>
      </dsp:txXfrm>
    </dsp:sp>
    <dsp:sp modelId="{1E2D5462-BC3F-47F7-9644-0D4432EE49EE}">
      <dsp:nvSpPr>
        <dsp:cNvPr id="0" name=""/>
        <dsp:cNvSpPr/>
      </dsp:nvSpPr>
      <dsp:spPr>
        <a:xfrm rot="5400000">
          <a:off x="-167006" y="3060819"/>
          <a:ext cx="1113374" cy="77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destroy</a:t>
          </a:r>
          <a:endParaRPr lang="fr-FR" sz="1900" kern="1200" dirty="0"/>
        </a:p>
      </dsp:txBody>
      <dsp:txXfrm rot="-5400000">
        <a:off x="0" y="3283494"/>
        <a:ext cx="779362" cy="334012"/>
      </dsp:txXfrm>
    </dsp:sp>
    <dsp:sp modelId="{43457C1C-CBE4-418B-A2C8-E32A41B4A37F}">
      <dsp:nvSpPr>
        <dsp:cNvPr id="0" name=""/>
        <dsp:cNvSpPr/>
      </dsp:nvSpPr>
      <dsp:spPr>
        <a:xfrm rot="5400000">
          <a:off x="1760984" y="1898701"/>
          <a:ext cx="723693" cy="2686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Composant supprimé</a:t>
          </a:r>
          <a:endParaRPr lang="fr-FR" sz="1400" kern="1200" dirty="0"/>
        </a:p>
      </dsp:txBody>
      <dsp:txXfrm rot="-5400000">
        <a:off x="779362" y="2915651"/>
        <a:ext cx="2651609" cy="653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C9C9-CD50-4460-9BB1-CDAA468A4B50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84E3-B78E-414B-A3F5-4EF2E89033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E84DB-1AAD-4569-8285-EEA6969EF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67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7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3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21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45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6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76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53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2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7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9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1544-AF33-4BCB-9D93-33AC3CA351D2}" type="datetimeFigureOut">
              <a:rPr lang="fr-FR" smtClean="0"/>
              <a:t>09/08/2018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0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depen.io/sylvainpv/pen/LBgqbq?editors=101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pen.io/sylvainpv/pen/qyJgLe?editors=10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pen.io/sylvainpv/pen/rrqEMg?editors=101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depen.io/sylvainpv/pen/bjmXXV?editors=10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depen.io/sylvainpv/pen/RBqbBW?editors=10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odepen.io/sylvainpv/pen/NBEKQw?editors=101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team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pen.io/sylvainpv/pen/LBXKoR?editors=10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kaorun343/vue-property-deco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ello-vu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8" name="Picture 4" descr="Vue.JSThe progressive JavaScript Framework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8408" y="17388"/>
            <a:ext cx="12161088" cy="68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Comment ça marche ?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Prochainement dans Vue 3 : les </a:t>
            </a:r>
            <a:r>
              <a:rPr lang="fr-FR" dirty="0" err="1" smtClean="0"/>
              <a:t>Proxies</a:t>
            </a:r>
            <a:r>
              <a:rPr lang="fr-FR" dirty="0" smtClean="0"/>
              <a:t> (ES6)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7" y="1331423"/>
            <a:ext cx="7801695" cy="55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Détail du système de réactivité de Vue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04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1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Détail du système de réactivité de Vue</a:t>
            </a:r>
            <a:endParaRPr lang="fr-FR" sz="3200" dirty="0"/>
          </a:p>
        </p:txBody>
      </p:sp>
      <p:pic>
        <p:nvPicPr>
          <p:cNvPr id="6146" name="Picture 2" descr="Reactivity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9572"/>
            <a:ext cx="8837712" cy="55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Comparaison avec les autres </a:t>
            </a:r>
            <a:r>
              <a:rPr lang="fr-FR" sz="4000" dirty="0" err="1" smtClean="0"/>
              <a:t>frameworks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691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755" y="188640"/>
            <a:ext cx="8229600" cy="854968"/>
          </a:xfrm>
        </p:spPr>
        <p:txBody>
          <a:bodyPr>
            <a:normAutofit fontScale="90000"/>
          </a:bodyPr>
          <a:lstStyle/>
          <a:p>
            <a:r>
              <a:rPr lang="fr-FR" sz="2700" dirty="0" smtClean="0"/>
              <a:t>Comparaison avec les autres </a:t>
            </a:r>
            <a:r>
              <a:rPr lang="fr-FR" sz="2700" dirty="0" err="1" smtClean="0"/>
              <a:t>frameworks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Réactivité et détection de changements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311" y="1052736"/>
            <a:ext cx="8229600" cy="5616624"/>
          </a:xfrm>
        </p:spPr>
        <p:txBody>
          <a:bodyPr>
            <a:normAutofit/>
          </a:bodyPr>
          <a:lstStyle/>
          <a:p>
            <a:endParaRPr lang="fr-FR" sz="2800" dirty="0" smtClean="0"/>
          </a:p>
          <a:p>
            <a:r>
              <a:rPr lang="fr-FR" sz="2800" dirty="0" err="1" smtClean="0"/>
              <a:t>Angular</a:t>
            </a:r>
            <a:r>
              <a:rPr lang="fr-FR" sz="2800" dirty="0" smtClean="0"/>
              <a:t> 2+ : Zones (~= </a:t>
            </a:r>
            <a:r>
              <a:rPr lang="fr-FR" sz="2800" dirty="0" err="1" smtClean="0"/>
              <a:t>dirty</a:t>
            </a:r>
            <a:r>
              <a:rPr lang="fr-FR" sz="2800" dirty="0" smtClean="0"/>
              <a:t> </a:t>
            </a:r>
            <a:r>
              <a:rPr lang="fr-FR" sz="2800" dirty="0" err="1" smtClean="0"/>
              <a:t>checking</a:t>
            </a:r>
            <a:r>
              <a:rPr lang="fr-FR" sz="2800" dirty="0" smtClean="0"/>
              <a:t>)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800" dirty="0" err="1" smtClean="0"/>
              <a:t>React</a:t>
            </a:r>
            <a:r>
              <a:rPr lang="fr-FR" sz="2800" dirty="0" smtClean="0"/>
              <a:t> : mises à jour manuelles (</a:t>
            </a:r>
            <a:r>
              <a:rPr lang="fr-FR" sz="2000" dirty="0" err="1" smtClean="0">
                <a:latin typeface="Courier" pitchFamily="49" charset="0"/>
              </a:rPr>
              <a:t>setState</a:t>
            </a:r>
            <a:r>
              <a:rPr lang="fr-FR" sz="2800" dirty="0" smtClean="0"/>
              <a:t>)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</a:t>
            </a:r>
            <a:r>
              <a:rPr lang="fr-FR" sz="2000" b="1" dirty="0" smtClean="0">
                <a:latin typeface="Courier" pitchFamily="49" charset="0"/>
              </a:rPr>
              <a:t>DOM = </a:t>
            </a:r>
            <a:r>
              <a:rPr lang="fr-FR" sz="2000" b="1" dirty="0" err="1" smtClean="0">
                <a:latin typeface="Courier" pitchFamily="49" charset="0"/>
              </a:rPr>
              <a:t>render</a:t>
            </a:r>
            <a:r>
              <a:rPr lang="fr-FR" sz="2000" b="1" dirty="0" smtClean="0">
                <a:latin typeface="Courier" pitchFamily="49" charset="0"/>
              </a:rPr>
              <a:t>(state);</a:t>
            </a:r>
          </a:p>
          <a:p>
            <a:pPr marL="0" indent="0">
              <a:buNone/>
            </a:pPr>
            <a:r>
              <a:rPr lang="fr-FR" sz="2000" b="1" dirty="0">
                <a:latin typeface="Courier" pitchFamily="49" charset="0"/>
              </a:rPr>
              <a:t> </a:t>
            </a:r>
            <a:r>
              <a:rPr lang="fr-FR" sz="2000" b="1" dirty="0" smtClean="0">
                <a:latin typeface="Courier" pitchFamily="49" charset="0"/>
              </a:rPr>
              <a:t>    </a:t>
            </a:r>
            <a:r>
              <a:rPr lang="fr-FR" sz="2000" b="1" dirty="0" err="1" smtClean="0">
                <a:latin typeface="Courier" pitchFamily="49" charset="0"/>
              </a:rPr>
              <a:t>setState</a:t>
            </a:r>
            <a:r>
              <a:rPr lang="fr-FR" sz="2000" b="1" dirty="0" smtClean="0">
                <a:latin typeface="Courier" pitchFamily="49" charset="0"/>
              </a:rPr>
              <a:t>(…) // calls </a:t>
            </a:r>
            <a:r>
              <a:rPr lang="fr-FR" sz="2000" b="1" dirty="0" err="1" smtClean="0">
                <a:latin typeface="Courier" pitchFamily="49" charset="0"/>
              </a:rPr>
              <a:t>render</a:t>
            </a:r>
            <a:r>
              <a:rPr lang="fr-FR" sz="2000" b="1" dirty="0" smtClean="0">
                <a:latin typeface="Courier" pitchFamily="49" charset="0"/>
              </a:rPr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7967078" cy="10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2700" dirty="0"/>
              <a:t>Comparaison avec les autres </a:t>
            </a:r>
            <a:r>
              <a:rPr lang="fr-FR" sz="2700" dirty="0" err="1"/>
              <a:t>frameworks</a:t>
            </a:r>
            <a:r>
              <a:rPr lang="fr-FR" sz="2700" dirty="0"/>
              <a:t>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Points communs</a:t>
            </a:r>
            <a:endParaRPr lang="fr-FR" sz="3600" dirty="0"/>
          </a:p>
        </p:txBody>
      </p:sp>
      <p:sp>
        <p:nvSpPr>
          <p:cNvPr id="2" name="AutoShape 2" descr="RÃ©sultat de recherche d'images pour &quot;reac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1581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RÃ©sultat de recherche d'images pour &quot;vuejs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1383630"/>
            <a:ext cx="1438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7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199" y="3501008"/>
            <a:ext cx="8229600" cy="25922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Très populaires, utilisé par de grosses entreprises</a:t>
            </a:r>
          </a:p>
          <a:p>
            <a:r>
              <a:rPr lang="fr-FR" dirty="0"/>
              <a:t>Matures, stables, </a:t>
            </a:r>
            <a:r>
              <a:rPr lang="fr-FR" dirty="0" smtClean="0"/>
              <a:t>support à long terme financé</a:t>
            </a:r>
            <a:endParaRPr lang="fr-FR" dirty="0"/>
          </a:p>
          <a:p>
            <a:r>
              <a:rPr lang="fr-FR" dirty="0" err="1" smtClean="0"/>
              <a:t>Codebase</a:t>
            </a:r>
            <a:r>
              <a:rPr lang="fr-FR" dirty="0" smtClean="0"/>
              <a:t> orientée composants</a:t>
            </a:r>
          </a:p>
          <a:p>
            <a:r>
              <a:rPr lang="fr-FR" dirty="0" smtClean="0"/>
              <a:t>Adapté aux </a:t>
            </a:r>
            <a:r>
              <a:rPr lang="fr-FR" dirty="0" err="1" smtClean="0"/>
              <a:t>stacks</a:t>
            </a:r>
            <a:r>
              <a:rPr lang="fr-FR" dirty="0" smtClean="0"/>
              <a:t> modernes (ES6+ / TypeScript)</a:t>
            </a:r>
          </a:p>
          <a:p>
            <a:r>
              <a:rPr lang="fr-FR" dirty="0" smtClean="0"/>
              <a:t>Large écosystème de composants et d’outillage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9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2700" dirty="0" smtClean="0"/>
              <a:t>Comparaison avec les autres </a:t>
            </a:r>
            <a:r>
              <a:rPr lang="fr-FR" sz="2700" dirty="0" err="1" smtClean="0"/>
              <a:t>frameworks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3600" dirty="0" err="1" smtClean="0"/>
              <a:t>Autodescription</a:t>
            </a:r>
            <a:endParaRPr lang="fr-FR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9" y="1198543"/>
            <a:ext cx="9144001" cy="565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2700" dirty="0" smtClean="0"/>
              <a:t>Comparaison avec les autres </a:t>
            </a:r>
            <a:r>
              <a:rPr lang="fr-FR" sz="2700" dirty="0" err="1" smtClean="0"/>
              <a:t>frameworks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Langages, style et </a:t>
            </a:r>
            <a:r>
              <a:rPr lang="fr-FR" sz="3600" dirty="0" err="1" smtClean="0"/>
              <a:t>stack</a:t>
            </a:r>
            <a:r>
              <a:rPr lang="fr-FR" sz="3600" dirty="0" smtClean="0"/>
              <a:t> technique</a:t>
            </a:r>
            <a:endParaRPr lang="fr-FR" sz="3600" dirty="0"/>
          </a:p>
        </p:txBody>
      </p:sp>
      <p:sp>
        <p:nvSpPr>
          <p:cNvPr id="2" name="AutoShape 2" descr="RÃ©sultat de recherche d'images pour &quot;reac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1581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RÃ©sultat de recherche d'images pour &quot;vuejs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1383630"/>
            <a:ext cx="1438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7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372201" y="3348681"/>
            <a:ext cx="2592287" cy="2456583"/>
          </a:xfrm>
        </p:spPr>
        <p:txBody>
          <a:bodyPr>
            <a:normAutofit/>
          </a:bodyPr>
          <a:lstStyle/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TypeScript fortement recommandé</a:t>
            </a:r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Mélange </a:t>
            </a:r>
            <a:r>
              <a:rPr lang="fr-FR" sz="1600" dirty="0" err="1" smtClean="0"/>
              <a:t>prog</a:t>
            </a:r>
            <a:r>
              <a:rPr lang="fr-FR" sz="1600" dirty="0" smtClean="0"/>
              <a:t> déclarative orientée classes et </a:t>
            </a:r>
            <a:r>
              <a:rPr lang="fr-FR" sz="1600" dirty="0" err="1" smtClean="0"/>
              <a:t>prog</a:t>
            </a:r>
            <a:r>
              <a:rPr lang="fr-FR" sz="1600" dirty="0" smtClean="0"/>
              <a:t> fonctionnelle avec </a:t>
            </a:r>
            <a:r>
              <a:rPr lang="fr-FR" sz="1600" dirty="0" err="1" smtClean="0"/>
              <a:t>RxJS</a:t>
            </a:r>
            <a:endParaRPr lang="fr-FR" sz="1600" dirty="0" smtClean="0"/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Framework full </a:t>
            </a:r>
            <a:r>
              <a:rPr lang="fr-FR" sz="1600" dirty="0" err="1" smtClean="0"/>
              <a:t>stack</a:t>
            </a:r>
            <a:r>
              <a:rPr lang="fr-FR" sz="1600" dirty="0" smtClean="0"/>
              <a:t> et auto-suffisant, et donc plus fermé</a:t>
            </a:r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Options de sécurité incluses nativement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347865" y="3356992"/>
            <a:ext cx="266429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JSX et TypeScript en option</a:t>
            </a:r>
            <a:endParaRPr lang="fr-FR" sz="1600" dirty="0"/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Favorise </a:t>
            </a:r>
            <a:r>
              <a:rPr lang="fr-FR" sz="1600" dirty="0"/>
              <a:t>la </a:t>
            </a:r>
            <a:r>
              <a:rPr lang="fr-FR" sz="1600" dirty="0" err="1"/>
              <a:t>prog</a:t>
            </a:r>
            <a:r>
              <a:rPr lang="fr-FR" sz="1600" dirty="0"/>
              <a:t> déclarative, les states internes </a:t>
            </a:r>
            <a:r>
              <a:rPr lang="fr-FR" sz="1600" dirty="0" smtClean="0"/>
              <a:t>aux </a:t>
            </a:r>
            <a:r>
              <a:rPr lang="fr-FR" sz="1600" dirty="0"/>
              <a:t>composants et </a:t>
            </a:r>
            <a:r>
              <a:rPr lang="fr-FR" sz="1600" dirty="0" smtClean="0"/>
              <a:t>mutables</a:t>
            </a:r>
            <a:endParaRPr lang="fr-FR" sz="1600" dirty="0"/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Certains outils annexes sont maintenus par la team Vue, d’autres sont à chercher en externe</a:t>
            </a:r>
          </a:p>
          <a:p>
            <a:pPr marL="180000" indent="-180000">
              <a:lnSpc>
                <a:spcPct val="80000"/>
              </a:lnSpc>
            </a:pPr>
            <a:r>
              <a:rPr lang="fr-FR" sz="1600" dirty="0" smtClean="0"/>
              <a:t>Framework plus flexible et donc des </a:t>
            </a:r>
            <a:r>
              <a:rPr lang="fr-FR" sz="1600" dirty="0" err="1" smtClean="0"/>
              <a:t>codebases</a:t>
            </a:r>
            <a:r>
              <a:rPr lang="fr-FR" sz="1600" dirty="0" smtClean="0"/>
              <a:t> plus hétérogènes</a:t>
            </a:r>
            <a:endParaRPr lang="fr-FR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33493" y="3356992"/>
            <a:ext cx="2782323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fr-FR" sz="1700" dirty="0" smtClean="0"/>
              <a:t>JSX fortement recommandé</a:t>
            </a:r>
          </a:p>
          <a:p>
            <a:pPr marL="180000" indent="-180000"/>
            <a:r>
              <a:rPr lang="fr-FR" sz="1700" dirty="0" smtClean="0"/>
              <a:t>Favorise la </a:t>
            </a:r>
            <a:r>
              <a:rPr lang="fr-FR" sz="1700" dirty="0" err="1" smtClean="0"/>
              <a:t>prog</a:t>
            </a:r>
            <a:r>
              <a:rPr lang="fr-FR" sz="1700" dirty="0" smtClean="0"/>
              <a:t> fonctionnelle et un state unique, extériorisé et non mutable</a:t>
            </a:r>
          </a:p>
          <a:p>
            <a:pPr marL="180000" indent="-180000"/>
            <a:r>
              <a:rPr lang="fr-FR" sz="1700" dirty="0" smtClean="0"/>
              <a:t>Ne se suffit pas à lui-même, à intégrer dans une </a:t>
            </a:r>
            <a:r>
              <a:rPr lang="fr-FR" sz="1700" dirty="0" err="1" smtClean="0"/>
              <a:t>stack</a:t>
            </a:r>
            <a:r>
              <a:rPr lang="fr-FR" sz="1700" dirty="0" smtClean="0"/>
              <a:t> web avec d’autres outils en externe</a:t>
            </a:r>
          </a:p>
          <a:p>
            <a:pPr marL="0" indent="0">
              <a:buNone/>
            </a:pPr>
            <a:endParaRPr lang="fr-FR" sz="21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07975" y="6309320"/>
            <a:ext cx="771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State = objet de données représentant l’état de l’application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 en métaphore</a:t>
            </a:r>
            <a:endParaRPr lang="fr-FR" sz="3600" dirty="0"/>
          </a:p>
        </p:txBody>
      </p:sp>
      <p:sp>
        <p:nvSpPr>
          <p:cNvPr id="2" name="AutoShape 2" descr="RÃ©sultat de recherche d'images pour &quot;reac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1581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RÃ©sultat de recherche d'images pour &quot;vuejs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1383630"/>
            <a:ext cx="1438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7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147266" y="4653136"/>
            <a:ext cx="3024337" cy="1728192"/>
          </a:xfrm>
        </p:spPr>
        <p:txBody>
          <a:bodyPr>
            <a:noAutofit/>
          </a:bodyPr>
          <a:lstStyle/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Tout équipé toutes options 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Catégorie poids lourd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Plus lent au démarrage, mais tient bien la longueur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Pièces de rechange hors-constructeur plus dures à trouver sur le marché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174011" y="4653136"/>
            <a:ext cx="3024337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Accessible et simple à prendre en main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Familiarité à l’utilisation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Efficace rapidement, peut peiner sur la longueur</a:t>
            </a:r>
          </a:p>
          <a:p>
            <a:pPr marL="180000" indent="-180000">
              <a:lnSpc>
                <a:spcPct val="80000"/>
              </a:lnSpc>
            </a:pPr>
            <a:r>
              <a:rPr lang="fr-FR" sz="1800" dirty="0" smtClean="0"/>
              <a:t>Assez conventionnel, mais possibilités </a:t>
            </a:r>
            <a:r>
              <a:rPr lang="fr-FR" sz="1800" dirty="0"/>
              <a:t>de </a:t>
            </a:r>
            <a:r>
              <a:rPr lang="fr-FR" sz="1800" dirty="0" err="1" smtClean="0"/>
              <a:t>tuning</a:t>
            </a:r>
            <a:endParaRPr lang="fr-FR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07975" y="4617811"/>
            <a:ext cx="2592288" cy="19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fr-FR" sz="1800" dirty="0" smtClean="0"/>
              <a:t>Fait une seule chose mais le fait très bien</a:t>
            </a:r>
          </a:p>
          <a:p>
            <a:pPr marL="180000" indent="-180000"/>
            <a:r>
              <a:rPr lang="fr-FR" sz="1800" dirty="0" smtClean="0"/>
              <a:t>A ne pas mettre entre toutes les mains</a:t>
            </a:r>
          </a:p>
          <a:p>
            <a:pPr marL="180000" indent="-180000"/>
            <a:r>
              <a:rPr lang="fr-FR" sz="1800" dirty="0" smtClean="0"/>
              <a:t>Innovant et disruptif</a:t>
            </a:r>
          </a:p>
          <a:p>
            <a:pPr marL="180000" indent="-180000"/>
            <a:r>
              <a:rPr lang="fr-FR" sz="1800" dirty="0" smtClean="0"/>
              <a:t>Prévoir des pièces de rechange </a:t>
            </a:r>
            <a:endParaRPr lang="fr-FR" dirty="0" smtClean="0"/>
          </a:p>
        </p:txBody>
      </p:sp>
      <p:pic>
        <p:nvPicPr>
          <p:cNvPr id="3074" name="Picture 2" descr="RÃ©sultat de recherche d'images pour &quot;peugeot 206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2" y="2864767"/>
            <a:ext cx="2377137" cy="16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24533"/>
            <a:ext cx="2034902" cy="152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9" y="3335212"/>
            <a:ext cx="2164383" cy="87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Syntaxe de </a:t>
            </a:r>
            <a:r>
              <a:rPr lang="fr-FR" sz="4000" dirty="0" err="1" smtClean="0"/>
              <a:t>template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683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 descr="https://pbs.twimg.com/media/DC6xqdfWAAADk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11" y="-27384"/>
            <a:ext cx="9276431" cy="69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ésultat de recherche d'images pour &quot;evan you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22">
            <a:off x="6525402" y="241556"/>
            <a:ext cx="2143125" cy="21431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6012013" y="2450686"/>
            <a:ext cx="31699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Evan</a:t>
            </a:r>
            <a:r>
              <a:rPr lang="fr-F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You</a:t>
            </a:r>
            <a:endParaRPr lang="fr-F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Texte et attributs</a:t>
            </a:r>
            <a:endParaRPr lang="fr-FR" dirty="0"/>
          </a:p>
        </p:txBody>
      </p:sp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593236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6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Classes et styles</a:t>
            </a:r>
            <a:endParaRPr lang="fr-FR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4555"/>
            <a:ext cx="8674993" cy="521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9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Champs de formulaire</a:t>
            </a:r>
            <a:endParaRPr lang="fr-FR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109663"/>
            <a:ext cx="590708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8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Conditions</a:t>
            </a:r>
            <a:endParaRPr lang="fr-FR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82" y="1124744"/>
            <a:ext cx="5228906" cy="569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sz="3100" dirty="0" smtClean="0"/>
              <a:t/>
            </a:r>
            <a:br>
              <a:rPr lang="fr-FR" sz="3100" dirty="0" smtClean="0"/>
            </a:br>
            <a:r>
              <a:rPr lang="fr-FR" dirty="0" smtClean="0"/>
              <a:t>Listes</a:t>
            </a:r>
            <a:endParaRPr lang="fr-FR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63850"/>
            <a:ext cx="9054852" cy="567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Syntaxe de </a:t>
            </a:r>
            <a:r>
              <a:rPr lang="fr-FR" sz="3100" dirty="0" err="1" smtClean="0"/>
              <a:t>template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Evenements</a:t>
            </a:r>
            <a:endParaRPr lang="fr-FR" dirty="0"/>
          </a:p>
        </p:txBody>
      </p:sp>
      <p:pic>
        <p:nvPicPr>
          <p:cNvPr id="6145" name="Picture 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22432" cy="450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3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Composants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034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Méthodes</a:t>
            </a:r>
            <a:endParaRPr lang="fr-F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912768" cy="610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Propriétés </a:t>
            </a:r>
            <a:r>
              <a:rPr lang="fr-FR" dirty="0" err="1" smtClean="0"/>
              <a:t>computed</a:t>
            </a:r>
            <a:r>
              <a:rPr lang="fr-FR" dirty="0" smtClean="0"/>
              <a:t> et </a:t>
            </a:r>
            <a:r>
              <a:rPr lang="fr-FR" dirty="0" err="1" smtClean="0"/>
              <a:t>watchers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5048994" cy="595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372522" y="1772816"/>
            <a:ext cx="33843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omputed</a:t>
            </a:r>
            <a:r>
              <a:rPr lang="fr-FR" dirty="0" smtClean="0"/>
              <a:t> = calculée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toute propriété pouvant être directement déduite à partir d’autres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48858" y="3573016"/>
            <a:ext cx="3384376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watch</a:t>
            </a:r>
            <a:r>
              <a:rPr lang="fr-FR" dirty="0" smtClean="0"/>
              <a:t> = observée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tout code lié indirectement à une autre donnée, pas tant pour sa valeur que pour le </a:t>
            </a:r>
            <a:r>
              <a:rPr lang="fr-FR" b="1" dirty="0" smtClean="0"/>
              <a:t>moment</a:t>
            </a:r>
            <a:r>
              <a:rPr lang="fr-FR" dirty="0" smtClean="0"/>
              <a:t> où celle-ci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2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data, </a:t>
            </a:r>
            <a:r>
              <a:rPr lang="fr-FR" dirty="0" err="1" smtClean="0"/>
              <a:t>computed</a:t>
            </a:r>
            <a:r>
              <a:rPr lang="fr-FR" dirty="0" smtClean="0"/>
              <a:t> ou </a:t>
            </a:r>
            <a:r>
              <a:rPr lang="fr-FR" dirty="0" err="1" smtClean="0"/>
              <a:t>watcher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1772816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Quiz: une application pour réserver des tickets de cinéma</a:t>
            </a:r>
          </a:p>
          <a:p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Le nombre de places désiré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Le prix total à payer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La promotion à appliquer pour les groupes de 4 ou plus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L’heure de la séance réservée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Le temps restant avant le début de la séance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Le nombre de sièges restants pour cette séance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39952" y="2514382"/>
            <a:ext cx="64807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data</a:t>
            </a:r>
            <a:endParaRPr lang="fr-FR" sz="1600" dirty="0"/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3360689" y="2964970"/>
            <a:ext cx="1067295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computed</a:t>
            </a:r>
            <a:endParaRPr lang="fr-FR" dirty="0"/>
          </a:p>
        </p:txBody>
      </p:sp>
      <p:sp>
        <p:nvSpPr>
          <p:cNvPr id="9" name="ZoneTexte 8"/>
          <p:cNvSpPr txBox="1">
            <a:spLocks/>
          </p:cNvSpPr>
          <p:nvPr/>
        </p:nvSpPr>
        <p:spPr>
          <a:xfrm>
            <a:off x="6999505" y="3475747"/>
            <a:ext cx="108012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computed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364360" y="3882150"/>
            <a:ext cx="64807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data</a:t>
            </a:r>
            <a:endParaRPr lang="fr-FR" sz="1600" dirty="0"/>
          </a:p>
        </p:txBody>
      </p:sp>
      <p:sp>
        <p:nvSpPr>
          <p:cNvPr id="11" name="ZoneTexte 10"/>
          <p:cNvSpPr txBox="1">
            <a:spLocks/>
          </p:cNvSpPr>
          <p:nvPr/>
        </p:nvSpPr>
        <p:spPr>
          <a:xfrm>
            <a:off x="6228184" y="4797152"/>
            <a:ext cx="936104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watcher</a:t>
            </a:r>
            <a:endParaRPr lang="fr-FR" dirty="0"/>
          </a:p>
        </p:txBody>
      </p:sp>
      <p:sp>
        <p:nvSpPr>
          <p:cNvPr id="12" name="ZoneTexte 11"/>
          <p:cNvSpPr txBox="1">
            <a:spLocks/>
          </p:cNvSpPr>
          <p:nvPr/>
        </p:nvSpPr>
        <p:spPr>
          <a:xfrm>
            <a:off x="5944739" y="4365104"/>
            <a:ext cx="108012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computed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3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6834041" cy="579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79712" y="608821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hlinkClick r:id="rId3"/>
              </a:rPr>
              <a:t>https://vuejs.org/v2/guide/team.html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322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Méthodes du Cycle </a:t>
            </a:r>
            <a:r>
              <a:rPr lang="fr-FR" dirty="0" smtClean="0"/>
              <a:t>de vie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13" y="1175940"/>
            <a:ext cx="5426878" cy="491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661229028"/>
              </p:ext>
            </p:extLst>
          </p:nvPr>
        </p:nvGraphicFramePr>
        <p:xfrm>
          <a:off x="223619" y="1867771"/>
          <a:ext cx="3466300" cy="400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5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mponent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7" y="1556792"/>
            <a:ext cx="316385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Composants réutilisables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328592" cy="56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148064" y="5919748"/>
            <a:ext cx="34563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Pour tout composant réutilisable, data doit être une fonction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16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Communication entre composants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133778" cy="579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588224" y="1716393"/>
            <a:ext cx="2016224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Communication</a:t>
            </a:r>
          </a:p>
          <a:p>
            <a:pPr algn="ctr"/>
            <a:r>
              <a:rPr lang="fr-FR" sz="2000" b="1" dirty="0" smtClean="0"/>
              <a:t>descendante</a:t>
            </a:r>
          </a:p>
          <a:p>
            <a:pPr algn="ctr"/>
            <a:r>
              <a:rPr lang="fr-FR" sz="2000" dirty="0" smtClean="0"/>
              <a:t>=</a:t>
            </a:r>
          </a:p>
          <a:p>
            <a:pPr algn="ctr"/>
            <a:r>
              <a:rPr lang="fr-FR" sz="2000" b="1" dirty="0" err="1" smtClean="0"/>
              <a:t>Props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806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Communication entre composants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588224" y="1716393"/>
            <a:ext cx="2016224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Communication</a:t>
            </a:r>
          </a:p>
          <a:p>
            <a:pPr algn="ctr"/>
            <a:r>
              <a:rPr lang="fr-FR" sz="2000" b="1" dirty="0" smtClean="0"/>
              <a:t>ascendante</a:t>
            </a:r>
          </a:p>
          <a:p>
            <a:pPr algn="ctr"/>
            <a:r>
              <a:rPr lang="fr-FR" sz="2000" dirty="0" smtClean="0"/>
              <a:t>=</a:t>
            </a:r>
          </a:p>
          <a:p>
            <a:pPr algn="ctr"/>
            <a:r>
              <a:rPr lang="fr-FR" sz="2000" b="1" dirty="0" smtClean="0"/>
              <a:t>Events</a:t>
            </a:r>
            <a:endParaRPr lang="fr-FR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5616624" cy="578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/>
              <a:t>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Slots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029600" cy="5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2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Mini-TP</a:t>
            </a:r>
            <a:endParaRPr lang="fr-FR" dirty="0"/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96" y="2204864"/>
            <a:ext cx="4945478" cy="268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3691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Usage avancé</a:t>
            </a:r>
          </a:p>
          <a:p>
            <a:pPr algn="ctr"/>
            <a:r>
              <a:rPr lang="fr-FR" sz="4000" dirty="0" smtClean="0"/>
              <a:t>Ecosystème de Vue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568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vue-cli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Outil officiel pour booster le </a:t>
            </a:r>
            <a:r>
              <a:rPr lang="fr-FR" sz="2400" dirty="0" err="1" smtClean="0"/>
              <a:t>dev</a:t>
            </a:r>
            <a:r>
              <a:rPr lang="fr-FR" sz="2400" dirty="0" smtClean="0"/>
              <a:t> avec Vue.js, </a:t>
            </a:r>
            <a:br>
              <a:rPr lang="fr-FR" sz="2400" dirty="0" smtClean="0"/>
            </a:br>
            <a:r>
              <a:rPr lang="fr-FR" sz="2400" dirty="0" smtClean="0"/>
              <a:t>en ligne de commande ou interface graphique:</a:t>
            </a:r>
          </a:p>
          <a:p>
            <a:r>
              <a:rPr lang="fr-FR" sz="2400" dirty="0" smtClean="0"/>
              <a:t>Setup de projet</a:t>
            </a:r>
          </a:p>
          <a:p>
            <a:r>
              <a:rPr lang="fr-FR" sz="2400" dirty="0" smtClean="0"/>
              <a:t>Prototypage rapide</a:t>
            </a:r>
          </a:p>
          <a:p>
            <a:r>
              <a:rPr lang="fr-FR" sz="2400" dirty="0" smtClean="0"/>
              <a:t>Basé sur </a:t>
            </a:r>
            <a:r>
              <a:rPr lang="fr-FR" sz="2400" dirty="0" err="1" smtClean="0"/>
              <a:t>Webpack</a:t>
            </a:r>
            <a:endParaRPr lang="fr-FR" sz="2400" dirty="0" smtClean="0"/>
          </a:p>
          <a:p>
            <a:r>
              <a:rPr lang="fr-FR" sz="2400" dirty="0" smtClean="0"/>
              <a:t>Plein de plugins</a:t>
            </a:r>
          </a:p>
          <a:p>
            <a:r>
              <a:rPr lang="fr-FR" sz="2400" dirty="0" smtClean="0"/>
              <a:t>Une GUI complète</a:t>
            </a:r>
          </a:p>
          <a:p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68" y="2636912"/>
            <a:ext cx="4418512" cy="401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8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192" y="476672"/>
            <a:ext cx="289066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Single File</a:t>
            </a:r>
            <a:br>
              <a:rPr lang="fr-FR" dirty="0" smtClean="0"/>
            </a:br>
            <a:r>
              <a:rPr lang="fr-FR" dirty="0" smtClean="0"/>
              <a:t>Components</a:t>
            </a:r>
            <a:endParaRPr lang="fr-FR" dirty="0"/>
          </a:p>
        </p:txBody>
      </p:sp>
      <p:pic>
        <p:nvPicPr>
          <p:cNvPr id="4098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-171401"/>
            <a:ext cx="6121360" cy="74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2204864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Fichiers .vue</a:t>
            </a:r>
          </a:p>
          <a:p>
            <a:endParaRPr lang="fr-FR" dirty="0"/>
          </a:p>
          <a:p>
            <a:r>
              <a:rPr lang="fr-FR" dirty="0" smtClean="0"/>
              <a:t>Exploitables avec </a:t>
            </a:r>
            <a:r>
              <a:rPr lang="fr-FR" dirty="0" err="1" smtClean="0"/>
              <a:t>Webpack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Permet le recours aux import/export plutôt qu’aux déclarations globales</a:t>
            </a:r>
          </a:p>
          <a:p>
            <a:endParaRPr lang="fr-FR" dirty="0"/>
          </a:p>
          <a:p>
            <a:r>
              <a:rPr lang="fr-FR" dirty="0" smtClean="0"/>
              <a:t>Facilite l’intégration de langages tiers</a:t>
            </a:r>
          </a:p>
          <a:p>
            <a:endParaRPr lang="fr-FR" dirty="0"/>
          </a:p>
          <a:p>
            <a:r>
              <a:rPr lang="fr-FR" dirty="0" smtClean="0"/>
              <a:t>Facilite le partage et la réutilisabilité de composants entre les projets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8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192" y="404664"/>
            <a:ext cx="289066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Class</a:t>
            </a:r>
            <a:br>
              <a:rPr lang="fr-FR" dirty="0" smtClean="0"/>
            </a:br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1700808"/>
            <a:ext cx="324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Style alternatif pour la partie script des composants Vue</a:t>
            </a:r>
          </a:p>
          <a:p>
            <a:endParaRPr lang="fr-FR" dirty="0" smtClean="0"/>
          </a:p>
          <a:p>
            <a:r>
              <a:rPr lang="fr-FR" dirty="0"/>
              <a:t>Intégré nativement à vue-cli 3</a:t>
            </a:r>
          </a:p>
          <a:p>
            <a:endParaRPr lang="fr-FR" dirty="0"/>
          </a:p>
          <a:p>
            <a:r>
              <a:rPr lang="fr-FR" dirty="0" smtClean="0"/>
              <a:t>Basée sur l’opérateur class (ES6), bien adapté pour TypeScript</a:t>
            </a:r>
          </a:p>
          <a:p>
            <a:endParaRPr lang="fr-FR" dirty="0" smtClean="0"/>
          </a:p>
          <a:p>
            <a:r>
              <a:rPr lang="fr-FR" dirty="0" smtClean="0"/>
              <a:t>Se combine bien avec des bibliothèques de décorateurs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vue-</a:t>
            </a:r>
            <a:r>
              <a:rPr lang="fr-FR" dirty="0" err="1" smtClean="0">
                <a:hlinkClick r:id="rId2"/>
              </a:rPr>
              <a:t>property</a:t>
            </a:r>
            <a:r>
              <a:rPr lang="fr-FR" dirty="0" smtClean="0">
                <a:hlinkClick r:id="rId2"/>
              </a:rPr>
              <a:t>-</a:t>
            </a:r>
            <a:r>
              <a:rPr lang="fr-FR" dirty="0" err="1" smtClean="0">
                <a:hlinkClick r:id="rId2"/>
              </a:rPr>
              <a:t>decorator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Style légèrement moins verbeux, </a:t>
            </a:r>
          </a:p>
          <a:p>
            <a:r>
              <a:rPr lang="fr-FR" dirty="0" smtClean="0"/>
              <a:t>mais peut changer à l’avenir: </a:t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 err="1" smtClean="0"/>
              <a:t>spec</a:t>
            </a:r>
            <a:r>
              <a:rPr lang="fr-FR" dirty="0" smtClean="0"/>
              <a:t> des décorateurs n’est pas encore standardisée.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17" y="-1761"/>
            <a:ext cx="5666495" cy="685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0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5124053" cy="32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87" y="3004803"/>
            <a:ext cx="83534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ésultat de recherche d'images pour &quot;mone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19" y="116632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02" y="1916832"/>
            <a:ext cx="34956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8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63093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Vue.js est le 3</a:t>
            </a:r>
            <a:r>
              <a:rPr lang="fr-FR" baseline="30000" dirty="0" smtClean="0"/>
              <a:t>ème</a:t>
            </a:r>
            <a:r>
              <a:rPr lang="fr-FR" dirty="0" smtClean="0"/>
              <a:t> projet en nombre de stars sur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332657"/>
            <a:ext cx="9015539" cy="550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4109640" cy="20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Stats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i="1" dirty="0" smtClean="0"/>
              <a:t>août 2018</a:t>
            </a:r>
            <a:endParaRPr lang="fr-FR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16" y="1916832"/>
            <a:ext cx="91587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4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29600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Hello Vue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845768" cy="53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Comment ça marche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7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Comment ça marche ?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getters/setters (ES5)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" y="1340768"/>
            <a:ext cx="6192366" cy="495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40" y="5301208"/>
            <a:ext cx="4095750" cy="12668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315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Affichage à l'écran (4:3)</PresentationFormat>
  <Paragraphs>146</Paragraphs>
  <Slides>39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Stats Github août 2018</vt:lpstr>
      <vt:lpstr>Hello Vue</vt:lpstr>
      <vt:lpstr>Présentation PowerPoint</vt:lpstr>
      <vt:lpstr>Comment ça marche ?</vt:lpstr>
      <vt:lpstr>Comment ça marche ?</vt:lpstr>
      <vt:lpstr>Détail du système de réactivité de Vue</vt:lpstr>
      <vt:lpstr>Détail du système de réactivité de Vue</vt:lpstr>
      <vt:lpstr>Présentation PowerPoint</vt:lpstr>
      <vt:lpstr>Comparaison avec les autres frameworks Réactivité et détection de changements</vt:lpstr>
      <vt:lpstr>Comparaison avec les autres frameworks  Points communs</vt:lpstr>
      <vt:lpstr>Comparaison avec les autres frameworks Autodescription</vt:lpstr>
      <vt:lpstr>Comparaison avec les autres frameworks Langages, style et stack technique</vt:lpstr>
      <vt:lpstr>Conclusion en métaphore</vt:lpstr>
      <vt:lpstr>Présentation PowerPoint</vt:lpstr>
      <vt:lpstr>Syntaxe de template Texte et attributs</vt:lpstr>
      <vt:lpstr>Syntaxe de template Classes et styles</vt:lpstr>
      <vt:lpstr>Syntaxe de template Champs de formulaire</vt:lpstr>
      <vt:lpstr>Syntaxe de template Conditions</vt:lpstr>
      <vt:lpstr>Syntaxe de template Listes</vt:lpstr>
      <vt:lpstr>Syntaxe de template Evenements</vt:lpstr>
      <vt:lpstr>Présentation PowerPoint</vt:lpstr>
      <vt:lpstr>Composants Méthodes</vt:lpstr>
      <vt:lpstr>Composants Propriétés computed et watchers</vt:lpstr>
      <vt:lpstr>Composants data, computed ou watcher ?</vt:lpstr>
      <vt:lpstr>Composants Méthodes du Cycle de vie</vt:lpstr>
      <vt:lpstr>Composants Composants réutilisables</vt:lpstr>
      <vt:lpstr>Composants Communication entre composants</vt:lpstr>
      <vt:lpstr>Composants Communication entre composants</vt:lpstr>
      <vt:lpstr>Composants Slots</vt:lpstr>
      <vt:lpstr>Mini-TP</vt:lpstr>
      <vt:lpstr>Présentation PowerPoint</vt:lpstr>
      <vt:lpstr>vue-cli</vt:lpstr>
      <vt:lpstr>Single File Components</vt:lpstr>
      <vt:lpstr>Class Component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Pollet-Villard</dc:creator>
  <cp:lastModifiedBy>Sylvain Pollet-Villard</cp:lastModifiedBy>
  <cp:revision>84</cp:revision>
  <dcterms:created xsi:type="dcterms:W3CDTF">2017-12-12T17:01:35Z</dcterms:created>
  <dcterms:modified xsi:type="dcterms:W3CDTF">2018-08-09T15:23:47Z</dcterms:modified>
</cp:coreProperties>
</file>