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0"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43B54A-B0D7-4D14-AF1C-9F7F1C8254AD}" type="datetimeFigureOut">
              <a:rPr lang="ro-RO" smtClean="0"/>
              <a:t>27.06.2019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C257644B-492C-4127-8C17-C3E046F447EB}" type="slidenum">
              <a:rPr lang="ro-RO" smtClean="0"/>
              <a:t>‹#›</a:t>
            </a:fld>
            <a:endParaRPr lang="ro-RO"/>
          </a:p>
        </p:txBody>
      </p:sp>
    </p:spTree>
    <p:extLst>
      <p:ext uri="{BB962C8B-B14F-4D97-AF65-F5344CB8AC3E}">
        <p14:creationId xmlns:p14="http://schemas.microsoft.com/office/powerpoint/2010/main" val="980329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43B54A-B0D7-4D14-AF1C-9F7F1C8254AD}" type="datetimeFigureOut">
              <a:rPr lang="ro-RO" smtClean="0"/>
              <a:t>27.06.2019</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C257644B-492C-4127-8C17-C3E046F447EB}" type="slidenum">
              <a:rPr lang="ro-RO" smtClean="0"/>
              <a:t>‹#›</a:t>
            </a:fld>
            <a:endParaRPr lang="ro-RO"/>
          </a:p>
        </p:txBody>
      </p:sp>
    </p:spTree>
    <p:extLst>
      <p:ext uri="{BB962C8B-B14F-4D97-AF65-F5344CB8AC3E}">
        <p14:creationId xmlns:p14="http://schemas.microsoft.com/office/powerpoint/2010/main" val="1800048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B43B54A-B0D7-4D14-AF1C-9F7F1C8254AD}" type="datetimeFigureOut">
              <a:rPr lang="ro-RO" smtClean="0"/>
              <a:t>27.06.2019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C257644B-492C-4127-8C17-C3E046F447EB}" type="slidenum">
              <a:rPr lang="ro-RO" smtClean="0"/>
              <a:t>‹#›</a:t>
            </a:fld>
            <a:endParaRPr lang="ro-RO"/>
          </a:p>
        </p:txBody>
      </p:sp>
    </p:spTree>
    <p:extLst>
      <p:ext uri="{BB962C8B-B14F-4D97-AF65-F5344CB8AC3E}">
        <p14:creationId xmlns:p14="http://schemas.microsoft.com/office/powerpoint/2010/main" val="4264380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B43B54A-B0D7-4D14-AF1C-9F7F1C8254AD}" type="datetimeFigureOut">
              <a:rPr lang="ro-RO" smtClean="0"/>
              <a:t>27.06.2019</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C257644B-492C-4127-8C17-C3E046F447EB}" type="slidenum">
              <a:rPr lang="ro-RO" smtClean="0"/>
              <a:t>‹#›</a:t>
            </a:fld>
            <a:endParaRPr lang="ro-RO"/>
          </a:p>
        </p:txBody>
      </p:sp>
    </p:spTree>
    <p:extLst>
      <p:ext uri="{BB962C8B-B14F-4D97-AF65-F5344CB8AC3E}">
        <p14:creationId xmlns:p14="http://schemas.microsoft.com/office/powerpoint/2010/main" val="3066440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3B54A-B0D7-4D14-AF1C-9F7F1C8254AD}" type="datetimeFigureOut">
              <a:rPr lang="ro-RO" smtClean="0"/>
              <a:t>27.06.2019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C257644B-492C-4127-8C17-C3E046F447EB}" type="slidenum">
              <a:rPr lang="ro-RO" smtClean="0"/>
              <a:t>‹#›</a:t>
            </a:fld>
            <a:endParaRPr lang="ro-RO"/>
          </a:p>
        </p:txBody>
      </p:sp>
    </p:spTree>
    <p:extLst>
      <p:ext uri="{BB962C8B-B14F-4D97-AF65-F5344CB8AC3E}">
        <p14:creationId xmlns:p14="http://schemas.microsoft.com/office/powerpoint/2010/main" val="3369848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3B54A-B0D7-4D14-AF1C-9F7F1C8254AD}" type="datetimeFigureOut">
              <a:rPr lang="ro-RO" smtClean="0"/>
              <a:t>27.06.2019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C257644B-492C-4127-8C17-C3E046F447EB}" type="slidenum">
              <a:rPr lang="ro-RO" smtClean="0"/>
              <a:t>‹#›</a:t>
            </a:fld>
            <a:endParaRPr lang="ro-RO"/>
          </a:p>
        </p:txBody>
      </p:sp>
    </p:spTree>
    <p:extLst>
      <p:ext uri="{BB962C8B-B14F-4D97-AF65-F5344CB8AC3E}">
        <p14:creationId xmlns:p14="http://schemas.microsoft.com/office/powerpoint/2010/main" val="455136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3B54A-B0D7-4D14-AF1C-9F7F1C8254AD}" type="datetimeFigureOut">
              <a:rPr lang="ro-RO" smtClean="0"/>
              <a:t>27.06.2019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C257644B-492C-4127-8C17-C3E046F447EB}" type="slidenum">
              <a:rPr lang="ro-RO" smtClean="0"/>
              <a:t>‹#›</a:t>
            </a:fld>
            <a:endParaRPr lang="ro-RO"/>
          </a:p>
        </p:txBody>
      </p:sp>
    </p:spTree>
    <p:extLst>
      <p:ext uri="{BB962C8B-B14F-4D97-AF65-F5344CB8AC3E}">
        <p14:creationId xmlns:p14="http://schemas.microsoft.com/office/powerpoint/2010/main" val="394397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43B54A-B0D7-4D14-AF1C-9F7F1C8254AD}" type="datetimeFigureOut">
              <a:rPr lang="ro-RO" smtClean="0"/>
              <a:t>27.06.2019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C257644B-492C-4127-8C17-C3E046F447EB}" type="slidenum">
              <a:rPr lang="ro-RO" smtClean="0"/>
              <a:t>‹#›</a:t>
            </a:fld>
            <a:endParaRPr lang="ro-RO"/>
          </a:p>
        </p:txBody>
      </p:sp>
    </p:spTree>
    <p:extLst>
      <p:ext uri="{BB962C8B-B14F-4D97-AF65-F5344CB8AC3E}">
        <p14:creationId xmlns:p14="http://schemas.microsoft.com/office/powerpoint/2010/main" val="371186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43B54A-B0D7-4D14-AF1C-9F7F1C8254AD}" type="datetimeFigureOut">
              <a:rPr lang="ro-RO" smtClean="0"/>
              <a:t>27.06.2019</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C257644B-492C-4127-8C17-C3E046F447EB}" type="slidenum">
              <a:rPr lang="ro-RO" smtClean="0"/>
              <a:t>‹#›</a:t>
            </a:fld>
            <a:endParaRPr lang="ro-RO"/>
          </a:p>
        </p:txBody>
      </p:sp>
    </p:spTree>
    <p:extLst>
      <p:ext uri="{BB962C8B-B14F-4D97-AF65-F5344CB8AC3E}">
        <p14:creationId xmlns:p14="http://schemas.microsoft.com/office/powerpoint/2010/main" val="168503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43B54A-B0D7-4D14-AF1C-9F7F1C8254AD}" type="datetimeFigureOut">
              <a:rPr lang="ro-RO" smtClean="0"/>
              <a:t>27.06.2019</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C257644B-492C-4127-8C17-C3E046F447EB}" type="slidenum">
              <a:rPr lang="ro-RO" smtClean="0"/>
              <a:t>‹#›</a:t>
            </a:fld>
            <a:endParaRPr lang="ro-RO"/>
          </a:p>
        </p:txBody>
      </p:sp>
    </p:spTree>
    <p:extLst>
      <p:ext uri="{BB962C8B-B14F-4D97-AF65-F5344CB8AC3E}">
        <p14:creationId xmlns:p14="http://schemas.microsoft.com/office/powerpoint/2010/main" val="1459850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43B54A-B0D7-4D14-AF1C-9F7F1C8254AD}" type="datetimeFigureOut">
              <a:rPr lang="ro-RO" smtClean="0"/>
              <a:t>27.06.2019</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C257644B-492C-4127-8C17-C3E046F447EB}" type="slidenum">
              <a:rPr lang="ro-RO" smtClean="0"/>
              <a:t>‹#›</a:t>
            </a:fld>
            <a:endParaRPr lang="ro-RO"/>
          </a:p>
        </p:txBody>
      </p:sp>
    </p:spTree>
    <p:extLst>
      <p:ext uri="{BB962C8B-B14F-4D97-AF65-F5344CB8AC3E}">
        <p14:creationId xmlns:p14="http://schemas.microsoft.com/office/powerpoint/2010/main" val="3255968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43B54A-B0D7-4D14-AF1C-9F7F1C8254AD}" type="datetimeFigureOut">
              <a:rPr lang="ro-RO" smtClean="0"/>
              <a:t>27.06.2019</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C257644B-492C-4127-8C17-C3E046F447EB}" type="slidenum">
              <a:rPr lang="ro-RO" smtClean="0"/>
              <a:t>‹#›</a:t>
            </a:fld>
            <a:endParaRPr lang="ro-RO"/>
          </a:p>
        </p:txBody>
      </p:sp>
    </p:spTree>
    <p:extLst>
      <p:ext uri="{BB962C8B-B14F-4D97-AF65-F5344CB8AC3E}">
        <p14:creationId xmlns:p14="http://schemas.microsoft.com/office/powerpoint/2010/main" val="3583718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43B54A-B0D7-4D14-AF1C-9F7F1C8254AD}" type="datetimeFigureOut">
              <a:rPr lang="ro-RO" smtClean="0"/>
              <a:t>27.06.2019</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C257644B-492C-4127-8C17-C3E046F447EB}" type="slidenum">
              <a:rPr lang="ro-RO" smtClean="0"/>
              <a:t>‹#›</a:t>
            </a:fld>
            <a:endParaRPr lang="ro-RO"/>
          </a:p>
        </p:txBody>
      </p:sp>
    </p:spTree>
    <p:extLst>
      <p:ext uri="{BB962C8B-B14F-4D97-AF65-F5344CB8AC3E}">
        <p14:creationId xmlns:p14="http://schemas.microsoft.com/office/powerpoint/2010/main" val="3350204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B43B54A-B0D7-4D14-AF1C-9F7F1C8254AD}" type="datetimeFigureOut">
              <a:rPr lang="ro-RO" smtClean="0"/>
              <a:t>27.06.2019</a:t>
            </a:fld>
            <a:endParaRPr lang="ro-RO"/>
          </a:p>
        </p:txBody>
      </p:sp>
      <p:sp>
        <p:nvSpPr>
          <p:cNvPr id="6" name="Footer Placeholder 5"/>
          <p:cNvSpPr>
            <a:spLocks noGrp="1"/>
          </p:cNvSpPr>
          <p:nvPr>
            <p:ph type="ftr" sz="quarter" idx="11"/>
          </p:nvPr>
        </p:nvSpPr>
        <p:spPr>
          <a:xfrm>
            <a:off x="590396" y="6041362"/>
            <a:ext cx="3295413" cy="365125"/>
          </a:xfrm>
        </p:spPr>
        <p:txBody>
          <a:bodyPr/>
          <a:lstStyle/>
          <a:p>
            <a:endParaRPr lang="ro-RO"/>
          </a:p>
        </p:txBody>
      </p:sp>
      <p:sp>
        <p:nvSpPr>
          <p:cNvPr id="7" name="Slide Number Placeholder 6"/>
          <p:cNvSpPr>
            <a:spLocks noGrp="1"/>
          </p:cNvSpPr>
          <p:nvPr>
            <p:ph type="sldNum" sz="quarter" idx="12"/>
          </p:nvPr>
        </p:nvSpPr>
        <p:spPr>
          <a:xfrm>
            <a:off x="4862689" y="5915888"/>
            <a:ext cx="1062155" cy="490599"/>
          </a:xfrm>
        </p:spPr>
        <p:txBody>
          <a:bodyPr/>
          <a:lstStyle/>
          <a:p>
            <a:fld id="{C257644B-492C-4127-8C17-C3E046F447EB}" type="slidenum">
              <a:rPr lang="ro-RO" smtClean="0"/>
              <a:t>‹#›</a:t>
            </a:fld>
            <a:endParaRPr lang="ro-RO"/>
          </a:p>
        </p:txBody>
      </p:sp>
    </p:spTree>
    <p:extLst>
      <p:ext uri="{BB962C8B-B14F-4D97-AF65-F5344CB8AC3E}">
        <p14:creationId xmlns:p14="http://schemas.microsoft.com/office/powerpoint/2010/main" val="3840728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ro-RO"/>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B43B54A-B0D7-4D14-AF1C-9F7F1C8254AD}" type="datetimeFigureOut">
              <a:rPr lang="ro-RO" smtClean="0"/>
              <a:t>27.06.2019</a:t>
            </a:fld>
            <a:endParaRPr lang="ro-RO"/>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257644B-492C-4127-8C17-C3E046F447EB}" type="slidenum">
              <a:rPr lang="ro-RO" smtClean="0"/>
              <a:t>‹#›</a:t>
            </a:fld>
            <a:endParaRPr lang="ro-RO"/>
          </a:p>
        </p:txBody>
      </p:sp>
    </p:spTree>
    <p:extLst>
      <p:ext uri="{BB962C8B-B14F-4D97-AF65-F5344CB8AC3E}">
        <p14:creationId xmlns:p14="http://schemas.microsoft.com/office/powerpoint/2010/main" val="11869788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09609-22C3-4210-8A32-CC26CE4A1ABC}"/>
              </a:ext>
            </a:extLst>
          </p:cNvPr>
          <p:cNvSpPr>
            <a:spLocks noGrp="1"/>
          </p:cNvSpPr>
          <p:nvPr>
            <p:ph type="ctrTitle"/>
          </p:nvPr>
        </p:nvSpPr>
        <p:spPr/>
        <p:txBody>
          <a:bodyPr>
            <a:normAutofit/>
          </a:bodyPr>
          <a:lstStyle/>
          <a:p>
            <a:r>
              <a:rPr lang="ro-RO" b="1" dirty="0"/>
              <a:t>METODE DE CREARE A RETELELOR DE SORTARE</a:t>
            </a:r>
            <a:br>
              <a:rPr lang="ro-RO" dirty="0"/>
            </a:br>
            <a:endParaRPr lang="ro-RO" dirty="0"/>
          </a:p>
        </p:txBody>
      </p:sp>
      <p:sp>
        <p:nvSpPr>
          <p:cNvPr id="3" name="Subtitle 2">
            <a:extLst>
              <a:ext uri="{FF2B5EF4-FFF2-40B4-BE49-F238E27FC236}">
                <a16:creationId xmlns:a16="http://schemas.microsoft.com/office/drawing/2014/main" id="{5633B5B9-B795-4870-AD06-2433C62A0285}"/>
              </a:ext>
            </a:extLst>
          </p:cNvPr>
          <p:cNvSpPr>
            <a:spLocks noGrp="1"/>
          </p:cNvSpPr>
          <p:nvPr>
            <p:ph type="subTitle" idx="1"/>
          </p:nvPr>
        </p:nvSpPr>
        <p:spPr/>
        <p:txBody>
          <a:bodyPr>
            <a:noAutofit/>
          </a:bodyPr>
          <a:lstStyle/>
          <a:p>
            <a:pPr algn="r"/>
            <a:r>
              <a:rPr lang="en-US" dirty="0"/>
              <a:t>Autor : Slusariuc Dan </a:t>
            </a:r>
            <a:r>
              <a:rPr lang="ro-RO" dirty="0"/>
              <a:t>Dragoș Nicolae</a:t>
            </a:r>
          </a:p>
          <a:p>
            <a:pPr algn="r"/>
            <a:r>
              <a:rPr lang="ro-RO" dirty="0"/>
              <a:t>Coordonator științific</a:t>
            </a:r>
            <a:r>
              <a:rPr lang="en-US" dirty="0"/>
              <a:t>: </a:t>
            </a:r>
            <a:r>
              <a:rPr lang="ro-RO" dirty="0" err="1"/>
              <a:t>Lect.dr</a:t>
            </a:r>
            <a:r>
              <a:rPr lang="ro-RO" dirty="0"/>
              <a:t>. </a:t>
            </a:r>
            <a:r>
              <a:rPr lang="ro-RO" dirty="0" err="1"/>
              <a:t>Frăsinaru</a:t>
            </a:r>
            <a:r>
              <a:rPr lang="ro-RO" dirty="0"/>
              <a:t> Cristian </a:t>
            </a:r>
          </a:p>
          <a:p>
            <a:endParaRPr lang="ro-RO" dirty="0"/>
          </a:p>
        </p:txBody>
      </p:sp>
    </p:spTree>
    <p:extLst>
      <p:ext uri="{BB962C8B-B14F-4D97-AF65-F5344CB8AC3E}">
        <p14:creationId xmlns:p14="http://schemas.microsoft.com/office/powerpoint/2010/main" val="3774287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32E1-3457-4304-BE0B-FA75760D91EA}"/>
              </a:ext>
            </a:extLst>
          </p:cNvPr>
          <p:cNvSpPr>
            <a:spLocks noGrp="1"/>
          </p:cNvSpPr>
          <p:nvPr>
            <p:ph type="title"/>
          </p:nvPr>
        </p:nvSpPr>
        <p:spPr/>
        <p:txBody>
          <a:bodyPr/>
          <a:lstStyle/>
          <a:p>
            <a:r>
              <a:rPr lang="ro-RO" dirty="0"/>
              <a:t>Când o rețea este mai bună decât alta.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D3FB8A9-1FE3-4C35-A305-C4374DB879DB}"/>
                  </a:ext>
                </a:extLst>
              </p:cNvPr>
              <p:cNvSpPr>
                <a:spLocks noGrp="1"/>
              </p:cNvSpPr>
              <p:nvPr>
                <p:ph idx="1"/>
              </p:nvPr>
            </p:nvSpPr>
            <p:spPr/>
            <p:txBody>
              <a:bodyPr/>
              <a:lstStyle/>
              <a:p>
                <a:r>
                  <a:rPr lang="ro-RO" dirty="0"/>
                  <a:t>După cum am văzut in paginile de mai sus, in funcție de anumiți principi reușim să ne dăm seama când o rețea de sortare este mai buna decât alta rețea de sortare.</a:t>
                </a:r>
              </a:p>
              <a:p>
                <a:r>
                  <a:rPr lang="ro-RO" dirty="0"/>
                  <a:t>In cazul nostru ceea ce face acest lucru este fitness-</a:t>
                </a:r>
                <a:r>
                  <a:rPr lang="ro-RO" dirty="0" err="1"/>
                  <a:t>ul</a:t>
                </a:r>
                <a:r>
                  <a:rPr lang="ro-RO" dirty="0"/>
                  <a:t>.</a:t>
                </a:r>
              </a:p>
              <a:p>
                <a:pPr lvl="1"/>
                <a:r>
                  <a:rPr lang="ro-RO" dirty="0"/>
                  <a:t>Acesta se bazează pe idea principiului zero si unu.</a:t>
                </a:r>
              </a:p>
              <a:p>
                <a:pPr lvl="1"/>
                <a:r>
                  <a:rPr lang="ro-RO" dirty="0"/>
                  <a:t>Atunci când noi dorim sa evaluam o rețea de sortare, luăm toate numerele de la 1 la </a:t>
                </a:r>
                <a14:m>
                  <m:oMath xmlns:m="http://schemas.openxmlformats.org/officeDocument/2006/math">
                    <m:sSup>
                      <m:sSupPr>
                        <m:ctrlPr>
                          <a:rPr lang="ro-RO" i="1">
                            <a:latin typeface="Cambria Math" panose="02040503050406030204" pitchFamily="18" charset="0"/>
                          </a:rPr>
                        </m:ctrlPr>
                      </m:sSupPr>
                      <m:e>
                        <m:r>
                          <a:rPr lang="ro-RO" i="1">
                            <a:latin typeface="Cambria Math" panose="02040503050406030204" pitchFamily="18" charset="0"/>
                          </a:rPr>
                          <m:t>2</m:t>
                        </m:r>
                      </m:e>
                      <m:sup>
                        <m:r>
                          <a:rPr lang="ro-RO" i="1">
                            <a:latin typeface="Cambria Math" panose="02040503050406030204" pitchFamily="18" charset="0"/>
                          </a:rPr>
                          <m:t>𝑛</m:t>
                        </m:r>
                      </m:sup>
                    </m:sSup>
                  </m:oMath>
                </a14:m>
                <a:r>
                  <a:rPr lang="ro-RO" dirty="0"/>
                  <a:t>, le transformăm într-o lista de 0 si 1.</a:t>
                </a:r>
              </a:p>
              <a:p>
                <a:pPr lvl="1"/>
                <a:r>
                  <a:rPr lang="ro-RO" dirty="0"/>
                  <a:t>Odată ce deținem aceea listă, aplicând pe fiecare comparatori rețelei, ajungem la un număr de liste ordonate. Făcând raportul dintre numărul de liste sortate la final si totalul acestora, acel procentaj este de fapt fitness-</a:t>
                </a:r>
                <a:r>
                  <a:rPr lang="ro-RO" dirty="0" err="1"/>
                  <a:t>ul</a:t>
                </a:r>
                <a:r>
                  <a:rPr lang="ro-RO" dirty="0"/>
                  <a:t>.</a:t>
                </a:r>
              </a:p>
            </p:txBody>
          </p:sp>
        </mc:Choice>
        <mc:Fallback>
          <p:sp>
            <p:nvSpPr>
              <p:cNvPr id="3" name="Content Placeholder 2">
                <a:extLst>
                  <a:ext uri="{FF2B5EF4-FFF2-40B4-BE49-F238E27FC236}">
                    <a16:creationId xmlns:a16="http://schemas.microsoft.com/office/drawing/2014/main" id="{9D3FB8A9-1FE3-4C35-A305-C4374DB879DB}"/>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ro-RO">
                    <a:noFill/>
                  </a:rPr>
                  <a:t> </a:t>
                </a:r>
              </a:p>
            </p:txBody>
          </p:sp>
        </mc:Fallback>
      </mc:AlternateContent>
    </p:spTree>
    <p:extLst>
      <p:ext uri="{BB962C8B-B14F-4D97-AF65-F5344CB8AC3E}">
        <p14:creationId xmlns:p14="http://schemas.microsoft.com/office/powerpoint/2010/main" val="3512813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64C9A-B66F-4771-A2ED-0080B345B3B8}"/>
              </a:ext>
            </a:extLst>
          </p:cNvPr>
          <p:cNvSpPr>
            <a:spLocks noGrp="1"/>
          </p:cNvSpPr>
          <p:nvPr>
            <p:ph type="title"/>
          </p:nvPr>
        </p:nvSpPr>
        <p:spPr/>
        <p:txBody>
          <a:bodyPr/>
          <a:lstStyle/>
          <a:p>
            <a:r>
              <a:rPr lang="ro-RO" dirty="0"/>
              <a:t>Vizualizare corectitudinea rețelei</a:t>
            </a:r>
          </a:p>
        </p:txBody>
      </p:sp>
      <p:sp>
        <p:nvSpPr>
          <p:cNvPr id="3" name="Content Placeholder 2">
            <a:extLst>
              <a:ext uri="{FF2B5EF4-FFF2-40B4-BE49-F238E27FC236}">
                <a16:creationId xmlns:a16="http://schemas.microsoft.com/office/drawing/2014/main" id="{F5543E9D-F5D3-4BC9-9F48-CAA54C87E51C}"/>
              </a:ext>
            </a:extLst>
          </p:cNvPr>
          <p:cNvSpPr>
            <a:spLocks noGrp="1"/>
          </p:cNvSpPr>
          <p:nvPr>
            <p:ph idx="1"/>
          </p:nvPr>
        </p:nvSpPr>
        <p:spPr>
          <a:xfrm>
            <a:off x="818712" y="2222287"/>
            <a:ext cx="5739404" cy="3636511"/>
          </a:xfrm>
        </p:spPr>
        <p:txBody>
          <a:bodyPr/>
          <a:lstStyle/>
          <a:p>
            <a:r>
              <a:rPr lang="ro-RO" dirty="0"/>
              <a:t>Având toate acele liste, putem observa fiecărui sir, ce i se întâmpla după ce parcurge comparatorul i.</a:t>
            </a:r>
          </a:p>
          <a:p>
            <a:r>
              <a:rPr lang="ro-RO" dirty="0"/>
              <a:t>Odată ce șirul de numere a ajuns sa fie sortat, atunci acesta va avea fundalul verde pentru a atrage atenția că șirul a reușit să fie sortat.</a:t>
            </a:r>
          </a:p>
          <a:p>
            <a:r>
              <a:rPr lang="ro-RO" dirty="0"/>
              <a:t>Având aceste informați putem sa calculăm care este fitness-</a:t>
            </a:r>
            <a:r>
              <a:rPr lang="ro-RO" dirty="0" err="1"/>
              <a:t>ul</a:t>
            </a:r>
            <a:r>
              <a:rPr lang="ro-RO" dirty="0"/>
              <a:t> acestei rețele de sortare.</a:t>
            </a:r>
          </a:p>
        </p:txBody>
      </p:sp>
      <p:pic>
        <p:nvPicPr>
          <p:cNvPr id="6" name="Content Placeholder 4" descr="A screenshot of a cell phone&#10;&#10;Description automatically generated">
            <a:extLst>
              <a:ext uri="{FF2B5EF4-FFF2-40B4-BE49-F238E27FC236}">
                <a16:creationId xmlns:a16="http://schemas.microsoft.com/office/drawing/2014/main" id="{D3EE18F4-9221-48DB-83FA-AB0478735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7888" y="2310641"/>
            <a:ext cx="4364110" cy="4100171"/>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1220803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B281F-976F-4F4E-9CB2-66E10834EA9A}"/>
              </a:ext>
            </a:extLst>
          </p:cNvPr>
          <p:cNvSpPr>
            <a:spLocks noGrp="1"/>
          </p:cNvSpPr>
          <p:nvPr>
            <p:ph type="title"/>
          </p:nvPr>
        </p:nvSpPr>
        <p:spPr/>
        <p:txBody>
          <a:bodyPr/>
          <a:lstStyle/>
          <a:p>
            <a:r>
              <a:rPr lang="ro-RO" dirty="0"/>
              <a:t>Concluzie</a:t>
            </a:r>
          </a:p>
        </p:txBody>
      </p:sp>
      <p:sp>
        <p:nvSpPr>
          <p:cNvPr id="3" name="Content Placeholder 2">
            <a:extLst>
              <a:ext uri="{FF2B5EF4-FFF2-40B4-BE49-F238E27FC236}">
                <a16:creationId xmlns:a16="http://schemas.microsoft.com/office/drawing/2014/main" id="{FE6C0BC4-594C-4221-9052-4BB2D37CC183}"/>
              </a:ext>
            </a:extLst>
          </p:cNvPr>
          <p:cNvSpPr>
            <a:spLocks noGrp="1"/>
          </p:cNvSpPr>
          <p:nvPr>
            <p:ph idx="1"/>
          </p:nvPr>
        </p:nvSpPr>
        <p:spPr/>
        <p:txBody>
          <a:bodyPr/>
          <a:lstStyle/>
          <a:p>
            <a:r>
              <a:rPr lang="ro-RO" dirty="0"/>
              <a:t>Aceste rețele de sortare sunt o foarte bună abordare pentru sortarea numerelor atunci când știm că listele noastre de sunt de o lungime fixa.</a:t>
            </a:r>
          </a:p>
          <a:p>
            <a:r>
              <a:rPr lang="ro-RO" dirty="0"/>
              <a:t>Există mult loc de optimizare a acestora, ceea ce ne permite o flexibilitatea in găsirea unei soluții mai bune de a sorta o anumită listă de numere.</a:t>
            </a:r>
          </a:p>
          <a:p>
            <a:r>
              <a:rPr lang="ro-RO" dirty="0"/>
              <a:t>Această abordare pentru a sorta o anumite liste de numere este complexă deoarece avem problema testări si creări rețelelor, iar aceste probleme au o rezolvare nedeterministă.</a:t>
            </a:r>
          </a:p>
          <a:p>
            <a:endParaRPr lang="ro-RO" dirty="0"/>
          </a:p>
        </p:txBody>
      </p:sp>
    </p:spTree>
    <p:extLst>
      <p:ext uri="{BB962C8B-B14F-4D97-AF65-F5344CB8AC3E}">
        <p14:creationId xmlns:p14="http://schemas.microsoft.com/office/powerpoint/2010/main" val="2622909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58F0-F7E2-4160-B265-CF31C5131B2C}"/>
              </a:ext>
            </a:extLst>
          </p:cNvPr>
          <p:cNvSpPr>
            <a:spLocks noGrp="1"/>
          </p:cNvSpPr>
          <p:nvPr>
            <p:ph type="title"/>
          </p:nvPr>
        </p:nvSpPr>
        <p:spPr/>
        <p:txBody>
          <a:bodyPr/>
          <a:lstStyle/>
          <a:p>
            <a:r>
              <a:rPr lang="en-US" dirty="0"/>
              <a:t>Ce </a:t>
            </a:r>
            <a:r>
              <a:rPr lang="en-US" dirty="0" err="1"/>
              <a:t>este</a:t>
            </a:r>
            <a:r>
              <a:rPr lang="en-US" dirty="0"/>
              <a:t> o </a:t>
            </a:r>
            <a:r>
              <a:rPr lang="en-US" dirty="0" err="1"/>
              <a:t>retea</a:t>
            </a:r>
            <a:r>
              <a:rPr lang="en-US" dirty="0"/>
              <a:t> de </a:t>
            </a:r>
            <a:r>
              <a:rPr lang="en-US" dirty="0" err="1"/>
              <a:t>sortare</a:t>
            </a:r>
            <a:r>
              <a:rPr lang="en-US" dirty="0"/>
              <a:t>?</a:t>
            </a:r>
            <a:endParaRPr lang="ro-RO" dirty="0"/>
          </a:p>
        </p:txBody>
      </p:sp>
      <p:sp>
        <p:nvSpPr>
          <p:cNvPr id="3" name="Content Placeholder 2">
            <a:extLst>
              <a:ext uri="{FF2B5EF4-FFF2-40B4-BE49-F238E27FC236}">
                <a16:creationId xmlns:a16="http://schemas.microsoft.com/office/drawing/2014/main" id="{C8315E99-52CF-4CE9-9A67-098BCAB3D413}"/>
              </a:ext>
            </a:extLst>
          </p:cNvPr>
          <p:cNvSpPr>
            <a:spLocks noGrp="1"/>
          </p:cNvSpPr>
          <p:nvPr>
            <p:ph idx="1"/>
          </p:nvPr>
        </p:nvSpPr>
        <p:spPr/>
        <p:txBody>
          <a:bodyPr/>
          <a:lstStyle/>
          <a:p>
            <a:r>
              <a:rPr lang="en-US" dirty="0"/>
              <a:t>O re</a:t>
            </a:r>
            <a:r>
              <a:rPr lang="ro-RO" dirty="0" err="1"/>
              <a:t>țea</a:t>
            </a:r>
            <a:r>
              <a:rPr lang="ro-RO" dirty="0"/>
              <a:t> de sortare este un model matematic al unei rețele ce conține fire si comparatorii. </a:t>
            </a:r>
          </a:p>
          <a:p>
            <a:r>
              <a:rPr lang="ro-RO" dirty="0"/>
              <a:t>Firele sunt legăturile orizontale care poartă valorii de la stânga spre dreapta. Nu pot exista mai mult de o valoare per fir.</a:t>
            </a:r>
          </a:p>
          <a:p>
            <a:r>
              <a:rPr lang="ro-RO" dirty="0"/>
              <a:t>Fiecare comparator conectează două fire. </a:t>
            </a:r>
          </a:p>
          <a:p>
            <a:r>
              <a:rPr lang="ro-RO" dirty="0"/>
              <a:t>Când o pereche de fire întâmpină un comparator, acesta </a:t>
            </a:r>
            <a:r>
              <a:rPr lang="ro-RO" dirty="0" err="1"/>
              <a:t>interschimbă</a:t>
            </a:r>
            <a:r>
              <a:rPr lang="ro-RO" dirty="0"/>
              <a:t> locul celor două valori, acesta fiind cazul în care valoarea de pe firul de sus este mai mare decât valoare firului de jos.</a:t>
            </a:r>
          </a:p>
        </p:txBody>
      </p:sp>
    </p:spTree>
    <p:extLst>
      <p:ext uri="{BB962C8B-B14F-4D97-AF65-F5344CB8AC3E}">
        <p14:creationId xmlns:p14="http://schemas.microsoft.com/office/powerpoint/2010/main" val="2661860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3727-E231-4178-BC91-10BB9BD0682F}"/>
              </a:ext>
            </a:extLst>
          </p:cNvPr>
          <p:cNvSpPr>
            <a:spLocks noGrp="1"/>
          </p:cNvSpPr>
          <p:nvPr>
            <p:ph type="title"/>
          </p:nvPr>
        </p:nvSpPr>
        <p:spPr/>
        <p:txBody>
          <a:bodyPr/>
          <a:lstStyle/>
          <a:p>
            <a:r>
              <a:rPr lang="ro-RO" dirty="0"/>
              <a:t>Diferența rețelelor de sortare fată de algoritmi de sortare</a:t>
            </a:r>
          </a:p>
        </p:txBody>
      </p:sp>
      <p:sp>
        <p:nvSpPr>
          <p:cNvPr id="3" name="Content Placeholder 2">
            <a:extLst>
              <a:ext uri="{FF2B5EF4-FFF2-40B4-BE49-F238E27FC236}">
                <a16:creationId xmlns:a16="http://schemas.microsoft.com/office/drawing/2014/main" id="{5DE38A20-E200-469A-9F6B-32E0AE882EF3}"/>
              </a:ext>
            </a:extLst>
          </p:cNvPr>
          <p:cNvSpPr>
            <a:spLocks noGrp="1"/>
          </p:cNvSpPr>
          <p:nvPr>
            <p:ph idx="1"/>
          </p:nvPr>
        </p:nvSpPr>
        <p:spPr/>
        <p:txBody>
          <a:bodyPr/>
          <a:lstStyle/>
          <a:p>
            <a:r>
              <a:rPr lang="ro-RO" dirty="0"/>
              <a:t>Principala diferență dintre o rețea de sortare și un algoritm este că într-o rețea de sortare comparatorii sunt pregătiți în avans. </a:t>
            </a:r>
          </a:p>
          <a:p>
            <a:r>
              <a:rPr lang="ro-RO" dirty="0"/>
              <a:t>Din cauza independenței comparatorilor, aceștia pot fi folosiți în paralel ceea ce este poate rezulta într-un un timp mai scurt de execuție.</a:t>
            </a:r>
          </a:p>
          <a:p>
            <a:r>
              <a:rPr lang="ro-RO" dirty="0"/>
              <a:t>Fată de algoritmi de sortare, rețelele de sortare sunt puțin mai complexe și puțin mai greu de implementat.</a:t>
            </a:r>
          </a:p>
          <a:p>
            <a:endParaRPr lang="ro-RO" dirty="0"/>
          </a:p>
        </p:txBody>
      </p:sp>
    </p:spTree>
    <p:extLst>
      <p:ext uri="{BB962C8B-B14F-4D97-AF65-F5344CB8AC3E}">
        <p14:creationId xmlns:p14="http://schemas.microsoft.com/office/powerpoint/2010/main" val="280195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88ADF-003D-4D49-86E8-178E849F2B56}"/>
              </a:ext>
            </a:extLst>
          </p:cNvPr>
          <p:cNvSpPr>
            <a:spLocks noGrp="1"/>
          </p:cNvSpPr>
          <p:nvPr>
            <p:ph type="title"/>
          </p:nvPr>
        </p:nvSpPr>
        <p:spPr/>
        <p:txBody>
          <a:bodyPr/>
          <a:lstStyle/>
          <a:p>
            <a:r>
              <a:rPr lang="ro-RO" dirty="0"/>
              <a:t>Principiul unu si zero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BDA2CBD-DD63-4CF3-8CF4-34AAEC6BA784}"/>
                  </a:ext>
                </a:extLst>
              </p:cNvPr>
              <p:cNvSpPr>
                <a:spLocks noGrp="1"/>
              </p:cNvSpPr>
              <p:nvPr>
                <p:ph idx="1"/>
              </p:nvPr>
            </p:nvSpPr>
            <p:spPr/>
            <p:txBody>
              <a:bodyPr/>
              <a:lstStyle/>
              <a:p>
                <a:r>
                  <a:rPr lang="ro-RO" dirty="0"/>
                  <a:t>O rețea se poate numi o rețea de sortare dacă</a:t>
                </a:r>
                <a:r>
                  <a:rPr lang="en-US" dirty="0"/>
                  <a:t> :</a:t>
                </a:r>
              </a:p>
              <a:p>
                <a:pPr lvl="1"/>
                <a:r>
                  <a:rPr lang="en-US" dirty="0"/>
                  <a:t>Are un </a:t>
                </a:r>
                <a:r>
                  <a:rPr lang="ro-RO" dirty="0"/>
                  <a:t>anumit </a:t>
                </a:r>
                <a:r>
                  <a:rPr lang="en-US" dirty="0"/>
                  <a:t>num</a:t>
                </a:r>
                <a:r>
                  <a:rPr lang="ro-RO" dirty="0" err="1"/>
                  <a:t>ăr</a:t>
                </a:r>
                <a:r>
                  <a:rPr lang="ro-RO" dirty="0"/>
                  <a:t> de fire si de comparatorii.</a:t>
                </a:r>
              </a:p>
              <a:p>
                <a:pPr lvl="1"/>
                <a:r>
                  <a:rPr lang="ro-RO" dirty="0"/>
                  <a:t>Dacă cu ajutorul firelor si a comparatorilor reușește sa sorteze orice sir de numere de o anumita dimensiune indiferent de ordinea acestora, atunci această rețea se poate numi rețea de sortare.</a:t>
                </a:r>
              </a:p>
              <a:p>
                <a:pPr lvl="1"/>
                <a:r>
                  <a:rPr lang="ro-RO" dirty="0"/>
                  <a:t>Principiul unu si zero ne spune că, dacă rețeaua noastră reușește sa sorteze toate secvențele de biți de la 1 la </a:t>
                </a:r>
                <a14:m>
                  <m:oMath xmlns:m="http://schemas.openxmlformats.org/officeDocument/2006/math">
                    <m:sSup>
                      <m:sSupPr>
                        <m:ctrlPr>
                          <a:rPr lang="ro-RO" i="1" smtClean="0">
                            <a:latin typeface="Cambria Math" panose="02040503050406030204" pitchFamily="18" charset="0"/>
                          </a:rPr>
                        </m:ctrlPr>
                      </m:sSupPr>
                      <m:e>
                        <m:r>
                          <a:rPr lang="ro-RO" b="0" i="1" smtClean="0">
                            <a:latin typeface="Cambria Math" panose="02040503050406030204" pitchFamily="18" charset="0"/>
                          </a:rPr>
                          <m:t>2</m:t>
                        </m:r>
                      </m:e>
                      <m:sup>
                        <m:r>
                          <a:rPr lang="ro-RO" b="0" i="1" smtClean="0">
                            <a:latin typeface="Cambria Math" panose="02040503050406030204" pitchFamily="18" charset="0"/>
                          </a:rPr>
                          <m:t>𝑛</m:t>
                        </m:r>
                      </m:sup>
                    </m:sSup>
                  </m:oMath>
                </a14:m>
                <a:r>
                  <a:rPr lang="ro-RO" dirty="0"/>
                  <a:t> atunci acea rețea va reuși sa sorteze oricare n input-uri indiferent de ordinea acestora.</a:t>
                </a:r>
              </a:p>
              <a:p>
                <a:pPr lvl="1"/>
                <a:endParaRPr lang="ro-RO" dirty="0"/>
              </a:p>
            </p:txBody>
          </p:sp>
        </mc:Choice>
        <mc:Fallback>
          <p:sp>
            <p:nvSpPr>
              <p:cNvPr id="3" name="Content Placeholder 2">
                <a:extLst>
                  <a:ext uri="{FF2B5EF4-FFF2-40B4-BE49-F238E27FC236}">
                    <a16:creationId xmlns:a16="http://schemas.microsoft.com/office/drawing/2014/main" id="{9BDA2CBD-DD63-4CF3-8CF4-34AAEC6BA784}"/>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ro-RO">
                    <a:noFill/>
                  </a:rPr>
                  <a:t> </a:t>
                </a:r>
              </a:p>
            </p:txBody>
          </p:sp>
        </mc:Fallback>
      </mc:AlternateContent>
    </p:spTree>
    <p:extLst>
      <p:ext uri="{BB962C8B-B14F-4D97-AF65-F5344CB8AC3E}">
        <p14:creationId xmlns:p14="http://schemas.microsoft.com/office/powerpoint/2010/main" val="4254029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F7E66-3BAD-4236-8B5C-4AA7415EB058}"/>
              </a:ext>
            </a:extLst>
          </p:cNvPr>
          <p:cNvSpPr>
            <a:spLocks noGrp="1"/>
          </p:cNvSpPr>
          <p:nvPr>
            <p:ph type="title"/>
          </p:nvPr>
        </p:nvSpPr>
        <p:spPr/>
        <p:txBody>
          <a:bodyPr/>
          <a:lstStyle/>
          <a:p>
            <a:r>
              <a:rPr lang="ro-RO" dirty="0"/>
              <a:t>De ce am alege să folosim o rețea de sortare</a:t>
            </a:r>
          </a:p>
        </p:txBody>
      </p:sp>
      <p:sp>
        <p:nvSpPr>
          <p:cNvPr id="3" name="Content Placeholder 2">
            <a:extLst>
              <a:ext uri="{FF2B5EF4-FFF2-40B4-BE49-F238E27FC236}">
                <a16:creationId xmlns:a16="http://schemas.microsoft.com/office/drawing/2014/main" id="{BB9EEFB3-E2E4-437C-88B8-37D3D5D6FFB5}"/>
              </a:ext>
            </a:extLst>
          </p:cNvPr>
          <p:cNvSpPr>
            <a:spLocks noGrp="1"/>
          </p:cNvSpPr>
          <p:nvPr>
            <p:ph idx="1"/>
          </p:nvPr>
        </p:nvSpPr>
        <p:spPr>
          <a:xfrm>
            <a:off x="818712" y="2222287"/>
            <a:ext cx="4766011" cy="4188525"/>
          </a:xfrm>
        </p:spPr>
        <p:txBody>
          <a:bodyPr/>
          <a:lstStyle/>
          <a:p>
            <a:r>
              <a:rPr lang="ro-RO" dirty="0"/>
              <a:t>Motivul pentru care am folosi o rețea de sortare este atunci când dorim să sortăm o listă de numere într-un timp cât </a:t>
            </a:r>
            <a:r>
              <a:rPr lang="ro-RO"/>
              <a:t>mai scurt, </a:t>
            </a:r>
            <a:r>
              <a:rPr lang="ro-RO" dirty="0"/>
              <a:t>dar pregătirea pentru această sortare trebuie făcută în avans.</a:t>
            </a:r>
          </a:p>
          <a:p>
            <a:endParaRPr lang="ro-RO" dirty="0"/>
          </a:p>
          <a:p>
            <a:endParaRPr lang="ro-RO" dirty="0"/>
          </a:p>
        </p:txBody>
      </p:sp>
      <p:pic>
        <p:nvPicPr>
          <p:cNvPr id="4" name="Content Placeholder 4" descr="A picture containing map&#10;&#10;Description automatically generated">
            <a:extLst>
              <a:ext uri="{FF2B5EF4-FFF2-40B4-BE49-F238E27FC236}">
                <a16:creationId xmlns:a16="http://schemas.microsoft.com/office/drawing/2014/main" id="{DC072DD0-D819-4668-B3AF-EA65FF71D0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2875" y="2623237"/>
            <a:ext cx="5876170" cy="2901318"/>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200199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6239A-4571-454A-9424-FEBC5574CC93}"/>
              </a:ext>
            </a:extLst>
          </p:cNvPr>
          <p:cNvSpPr>
            <a:spLocks noGrp="1"/>
          </p:cNvSpPr>
          <p:nvPr>
            <p:ph type="title"/>
          </p:nvPr>
        </p:nvSpPr>
        <p:spPr/>
        <p:txBody>
          <a:bodyPr/>
          <a:lstStyle/>
          <a:p>
            <a:r>
              <a:rPr lang="ro-RO" dirty="0"/>
              <a:t>Construirea rețelei de sortare</a:t>
            </a:r>
          </a:p>
        </p:txBody>
      </p:sp>
      <p:sp>
        <p:nvSpPr>
          <p:cNvPr id="3" name="Content Placeholder 2">
            <a:extLst>
              <a:ext uri="{FF2B5EF4-FFF2-40B4-BE49-F238E27FC236}">
                <a16:creationId xmlns:a16="http://schemas.microsoft.com/office/drawing/2014/main" id="{BAE13AD7-6B75-47AD-8F8A-FC6A14403A7B}"/>
              </a:ext>
            </a:extLst>
          </p:cNvPr>
          <p:cNvSpPr>
            <a:spLocks noGrp="1"/>
          </p:cNvSpPr>
          <p:nvPr>
            <p:ph idx="1"/>
          </p:nvPr>
        </p:nvSpPr>
        <p:spPr>
          <a:xfrm>
            <a:off x="818712" y="2202427"/>
            <a:ext cx="10554574" cy="2930012"/>
          </a:xfrm>
        </p:spPr>
        <p:txBody>
          <a:bodyPr>
            <a:normAutofit/>
          </a:bodyPr>
          <a:lstStyle/>
          <a:p>
            <a:r>
              <a:rPr lang="ro-RO" dirty="0"/>
              <a:t>Pentru a reuși sa construim o rețea de sortare, am ales să folosesc algoritmi genetici.</a:t>
            </a:r>
          </a:p>
          <a:p>
            <a:pPr lvl="1"/>
            <a:r>
              <a:rPr lang="ro-RO" dirty="0"/>
              <a:t>La început a fost construit un anumit număr de rețele care au același număr de comparatorii si același număr de fire. </a:t>
            </a:r>
          </a:p>
          <a:p>
            <a:pPr lvl="1"/>
            <a:r>
              <a:rPr lang="ro-RO" dirty="0"/>
              <a:t>Prin utilizarea algoritmului genetic încercăm să generăm o rețea de sortare care reușește să sorteze orice lista de numere de dimensiune n.</a:t>
            </a:r>
          </a:p>
          <a:p>
            <a:pPr lvl="1"/>
            <a:r>
              <a:rPr lang="ro-RO" dirty="0"/>
              <a:t>Acesta folosește toți pașii unui algoritm genetic in scopul de a schimba pozițiile comparatorilor sau in a manipula acești comparatori in scopul de a rezulta o rețea mai bună.</a:t>
            </a:r>
          </a:p>
        </p:txBody>
      </p:sp>
    </p:spTree>
    <p:extLst>
      <p:ext uri="{BB962C8B-B14F-4D97-AF65-F5344CB8AC3E}">
        <p14:creationId xmlns:p14="http://schemas.microsoft.com/office/powerpoint/2010/main" val="1441867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E6A5-A762-464A-B117-31B59146A0CE}"/>
              </a:ext>
            </a:extLst>
          </p:cNvPr>
          <p:cNvSpPr>
            <a:spLocks noGrp="1"/>
          </p:cNvSpPr>
          <p:nvPr>
            <p:ph type="title"/>
          </p:nvPr>
        </p:nvSpPr>
        <p:spPr/>
        <p:txBody>
          <a:bodyPr/>
          <a:lstStyle/>
          <a:p>
            <a:r>
              <a:rPr lang="ro-RO" dirty="0"/>
              <a:t>Vizualizarea rețelelor</a:t>
            </a:r>
          </a:p>
        </p:txBody>
      </p:sp>
      <p:sp>
        <p:nvSpPr>
          <p:cNvPr id="3" name="Content Placeholder 2">
            <a:extLst>
              <a:ext uri="{FF2B5EF4-FFF2-40B4-BE49-F238E27FC236}">
                <a16:creationId xmlns:a16="http://schemas.microsoft.com/office/drawing/2014/main" id="{916759BC-E4B3-4157-A63C-7267B09A6DB8}"/>
              </a:ext>
            </a:extLst>
          </p:cNvPr>
          <p:cNvSpPr>
            <a:spLocks noGrp="1"/>
          </p:cNvSpPr>
          <p:nvPr>
            <p:ph idx="1"/>
          </p:nvPr>
        </p:nvSpPr>
        <p:spPr>
          <a:xfrm>
            <a:off x="818712" y="2222287"/>
            <a:ext cx="5178965" cy="3636511"/>
          </a:xfrm>
        </p:spPr>
        <p:txBody>
          <a:bodyPr/>
          <a:lstStyle/>
          <a:p>
            <a:r>
              <a:rPr lang="ro-RO" dirty="0"/>
              <a:t>În această licență, pe lângă construirea rețelelor de sortare, ea ne va oferi o vizualizare grafică asupra acestora si a schimbărilor pe care algoritmul genetic le face asupra rețelelor. </a:t>
            </a:r>
          </a:p>
        </p:txBody>
      </p:sp>
      <p:pic>
        <p:nvPicPr>
          <p:cNvPr id="5" name="Picture 4" descr="A picture containing sky, indoor&#10;&#10;Description automatically generated">
            <a:extLst>
              <a:ext uri="{FF2B5EF4-FFF2-40B4-BE49-F238E27FC236}">
                <a16:creationId xmlns:a16="http://schemas.microsoft.com/office/drawing/2014/main" id="{86C61208-8F6E-4D49-A476-24415494B6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302" y="2974833"/>
            <a:ext cx="3202225" cy="2131418"/>
          </a:xfrm>
          <a:prstGeom prst="rect">
            <a:avLst/>
          </a:prstGeom>
        </p:spPr>
      </p:pic>
    </p:spTree>
    <p:extLst>
      <p:ext uri="{BB962C8B-B14F-4D97-AF65-F5344CB8AC3E}">
        <p14:creationId xmlns:p14="http://schemas.microsoft.com/office/powerpoint/2010/main" val="3034021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2344B-A265-4789-A69F-38A723DBEA2B}"/>
              </a:ext>
            </a:extLst>
          </p:cNvPr>
          <p:cNvSpPr>
            <a:spLocks noGrp="1"/>
          </p:cNvSpPr>
          <p:nvPr>
            <p:ph type="title"/>
          </p:nvPr>
        </p:nvSpPr>
        <p:spPr/>
        <p:txBody>
          <a:bodyPr/>
          <a:lstStyle/>
          <a:p>
            <a:r>
              <a:rPr lang="ro-RO" dirty="0"/>
              <a:t>Vizualizarea algoritmului genetic</a:t>
            </a:r>
          </a:p>
        </p:txBody>
      </p:sp>
      <p:sp>
        <p:nvSpPr>
          <p:cNvPr id="3" name="Content Placeholder 2">
            <a:extLst>
              <a:ext uri="{FF2B5EF4-FFF2-40B4-BE49-F238E27FC236}">
                <a16:creationId xmlns:a16="http://schemas.microsoft.com/office/drawing/2014/main" id="{17263A99-298B-4642-915D-D3E29A5548F1}"/>
              </a:ext>
            </a:extLst>
          </p:cNvPr>
          <p:cNvSpPr>
            <a:spLocks noGrp="1"/>
          </p:cNvSpPr>
          <p:nvPr>
            <p:ph idx="1"/>
          </p:nvPr>
        </p:nvSpPr>
        <p:spPr>
          <a:xfrm>
            <a:off x="818712" y="2222287"/>
            <a:ext cx="10675198" cy="3636511"/>
          </a:xfrm>
        </p:spPr>
        <p:txBody>
          <a:bodyPr/>
          <a:lstStyle/>
          <a:p>
            <a:r>
              <a:rPr lang="ro-RO" dirty="0"/>
              <a:t>Așa cum in pagina trecută am văzut cum arata o rețea grafic, acum vom avea imaginea unei populați de rețele care a fost modificată pe parcurs cu ajutorul algoritmului genetic. Acesta a folosit o anumită metoda de selecție, a făcut mutați, încrucișări, si bazându-se pe o funcție fitness, acesta a încercat sa aducă si sa creeze rețele cu potențialul cel mai mare pentru o generație viitoare.</a:t>
            </a:r>
          </a:p>
        </p:txBody>
      </p:sp>
    </p:spTree>
    <p:extLst>
      <p:ext uri="{BB962C8B-B14F-4D97-AF65-F5344CB8AC3E}">
        <p14:creationId xmlns:p14="http://schemas.microsoft.com/office/powerpoint/2010/main" val="1886380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A5AD-ED39-43D8-98A2-3E8EB80FDC4F}"/>
              </a:ext>
            </a:extLst>
          </p:cNvPr>
          <p:cNvSpPr>
            <a:spLocks noGrp="1"/>
          </p:cNvSpPr>
          <p:nvPr>
            <p:ph type="title"/>
          </p:nvPr>
        </p:nvSpPr>
        <p:spPr/>
        <p:txBody>
          <a:bodyPr/>
          <a:lstStyle/>
          <a:p>
            <a:r>
              <a:rPr lang="ro-RO" dirty="0"/>
              <a:t>Vizualizarea algoritmului genetic</a:t>
            </a:r>
          </a:p>
        </p:txBody>
      </p:sp>
      <p:pic>
        <p:nvPicPr>
          <p:cNvPr id="5" name="Content Placeholder 4" descr="A screenshot of a cell phone&#10;&#10;Description automatically generated">
            <a:extLst>
              <a:ext uri="{FF2B5EF4-FFF2-40B4-BE49-F238E27FC236}">
                <a16:creationId xmlns:a16="http://schemas.microsoft.com/office/drawing/2014/main" id="{36241B83-1C4C-4EC7-AD0D-FBA3D5575E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6392" y="2261830"/>
            <a:ext cx="8134692" cy="4377570"/>
          </a:xfrm>
        </p:spPr>
      </p:pic>
    </p:spTree>
    <p:extLst>
      <p:ext uri="{BB962C8B-B14F-4D97-AF65-F5344CB8AC3E}">
        <p14:creationId xmlns:p14="http://schemas.microsoft.com/office/powerpoint/2010/main" val="36169828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0</TotalTime>
  <Words>821</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Cambria Math</vt:lpstr>
      <vt:lpstr>Century Gothic</vt:lpstr>
      <vt:lpstr>Wingdings 2</vt:lpstr>
      <vt:lpstr>Quotable</vt:lpstr>
      <vt:lpstr>METODE DE CREARE A RETELELOR DE SORTARE </vt:lpstr>
      <vt:lpstr>Ce este o retea de sortare?</vt:lpstr>
      <vt:lpstr>Diferența rețelelor de sortare fată de algoritmi de sortare</vt:lpstr>
      <vt:lpstr>Principiul unu si zero</vt:lpstr>
      <vt:lpstr>De ce am alege să folosim o rețea de sortare</vt:lpstr>
      <vt:lpstr>Construirea rețelei de sortare</vt:lpstr>
      <vt:lpstr>Vizualizarea rețelelor</vt:lpstr>
      <vt:lpstr>Vizualizarea algoritmului genetic</vt:lpstr>
      <vt:lpstr>Vizualizarea algoritmului genetic</vt:lpstr>
      <vt:lpstr>Când o rețea este mai bună decât alta.</vt:lpstr>
      <vt:lpstr>Vizualizare corectitudinea rețelei</vt:lpstr>
      <vt:lpstr>Concluzie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METODE DE CREARE A RETELELOR DE SORTARE</dc:title>
  <dc:creator>Slusariuc, Dragos</dc:creator>
  <cp:lastModifiedBy>Slusariuc, Dragos</cp:lastModifiedBy>
  <cp:revision>13</cp:revision>
  <dcterms:created xsi:type="dcterms:W3CDTF">2019-06-26T22:34:08Z</dcterms:created>
  <dcterms:modified xsi:type="dcterms:W3CDTF">2019-06-27T00:23:33Z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e5dff0f-8f2b-4675-8791-acbc2e5505d9_Enabled">
    <vt:lpwstr>True</vt:lpwstr>
  </property>
  <property fmtid="{D5CDD505-2E9C-101B-9397-08002B2CF9AE}" pid="3" name="MSIP_Label_ce5dff0f-8f2b-4675-8791-acbc2e5505d9_SiteId">
    <vt:lpwstr>7e1792ae-4f1a-4ff7-b80b-57b69beb7168</vt:lpwstr>
  </property>
  <property fmtid="{D5CDD505-2E9C-101B-9397-08002B2CF9AE}" pid="4" name="MSIP_Label_ce5dff0f-8f2b-4675-8791-acbc2e5505d9_Owner">
    <vt:lpwstr>Dragos.Slusariuc@centric.eu</vt:lpwstr>
  </property>
  <property fmtid="{D5CDD505-2E9C-101B-9397-08002B2CF9AE}" pid="5" name="MSIP_Label_ce5dff0f-8f2b-4675-8791-acbc2e5505d9_SetDate">
    <vt:lpwstr>2019-06-27T00:22:42.2325262Z</vt:lpwstr>
  </property>
  <property fmtid="{D5CDD505-2E9C-101B-9397-08002B2CF9AE}" pid="6" name="MSIP_Label_ce5dff0f-8f2b-4675-8791-acbc2e5505d9_Name">
    <vt:lpwstr>Public (V1)</vt:lpwstr>
  </property>
  <property fmtid="{D5CDD505-2E9C-101B-9397-08002B2CF9AE}" pid="7" name="MSIP_Label_ce5dff0f-8f2b-4675-8791-acbc2e5505d9_Application">
    <vt:lpwstr>Microsoft Azure Information Protection</vt:lpwstr>
  </property>
  <property fmtid="{D5CDD505-2E9C-101B-9397-08002B2CF9AE}" pid="8" name="MSIP_Label_ce5dff0f-8f2b-4675-8791-acbc2e5505d9_ActionId">
    <vt:lpwstr>f508d1ab-5892-4752-a54f-a294f2beff39</vt:lpwstr>
  </property>
  <property fmtid="{D5CDD505-2E9C-101B-9397-08002B2CF9AE}" pid="9" name="MSIP_Label_ce5dff0f-8f2b-4675-8791-acbc2e5505d9_Extended_MSFT_Method">
    <vt:lpwstr>Manual</vt:lpwstr>
  </property>
  <property fmtid="{D5CDD505-2E9C-101B-9397-08002B2CF9AE}" pid="10" name="Sensitivity">
    <vt:lpwstr>Public (V1)</vt:lpwstr>
  </property>
</Properties>
</file>