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8" r:id="rId5"/>
    <p:sldId id="259" r:id="rId6"/>
    <p:sldId id="261" r:id="rId7"/>
    <p:sldId id="326" r:id="rId8"/>
    <p:sldId id="332" r:id="rId9"/>
    <p:sldId id="325" r:id="rId10"/>
    <p:sldId id="337" r:id="rId11"/>
    <p:sldId id="338" r:id="rId12"/>
    <p:sldId id="339" r:id="rId13"/>
    <p:sldId id="341" r:id="rId14"/>
    <p:sldId id="340" r:id="rId15"/>
    <p:sldId id="342" r:id="rId16"/>
    <p:sldId id="333" r:id="rId17"/>
    <p:sldId id="344" r:id="rId18"/>
    <p:sldId id="345" r:id="rId19"/>
    <p:sldId id="346" r:id="rId20"/>
    <p:sldId id="334" r:id="rId21"/>
    <p:sldId id="347" r:id="rId22"/>
    <p:sldId id="348" r:id="rId23"/>
    <p:sldId id="349" r:id="rId24"/>
    <p:sldId id="350" r:id="rId25"/>
    <p:sldId id="335" r:id="rId26"/>
    <p:sldId id="351" r:id="rId27"/>
    <p:sldId id="352" r:id="rId28"/>
    <p:sldId id="353" r:id="rId29"/>
    <p:sldId id="336" r:id="rId30"/>
    <p:sldId id="354" r:id="rId31"/>
    <p:sldId id="355" r:id="rId32"/>
    <p:sldId id="356" r:id="rId33"/>
    <p:sldId id="324" r:id="rId34"/>
    <p:sldId id="262" r:id="rId35"/>
    <p:sldId id="263"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Villarruel" initials="MV" lastIdx="2" clrIdx="0">
    <p:extLst>
      <p:ext uri="{19B8F6BF-5375-455C-9EA6-DF929625EA0E}">
        <p15:presenceInfo xmlns:p15="http://schemas.microsoft.com/office/powerpoint/2012/main" userId="Michael Villarru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76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683606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21019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0780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1333042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78715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231887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35427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40500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227383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71554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extLst>
      <p:ext uri="{BB962C8B-B14F-4D97-AF65-F5344CB8AC3E}">
        <p14:creationId xmlns:p14="http://schemas.microsoft.com/office/powerpoint/2010/main" val="361250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5/4/2025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39518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99226" y="3158569"/>
            <a:ext cx="10993549" cy="1578409"/>
          </a:xfrm>
        </p:spPr>
        <p:txBody>
          <a:bodyPr>
            <a:normAutofit/>
          </a:bodyPr>
          <a:lstStyle/>
          <a:p>
            <a:pPr algn="ctr"/>
            <a:r>
              <a:rPr lang="es-ES" dirty="0">
                <a:solidFill>
                  <a:schemeClr val="bg1"/>
                </a:solidFill>
              </a:rPr>
              <a:t>INTRODUCCIÓN A LA ARQUITECTURA</a:t>
            </a:r>
            <a:br>
              <a:rPr lang="es-ES" dirty="0">
                <a:solidFill>
                  <a:schemeClr val="bg1"/>
                </a:solidFill>
              </a:rPr>
            </a:br>
            <a:r>
              <a:rPr lang="es-ES" dirty="0">
                <a:solidFill>
                  <a:schemeClr val="bg1"/>
                </a:solidFill>
              </a:rPr>
              <a:t>DE SOFTWARE</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4572000"/>
            <a:ext cx="4261531" cy="1812758"/>
          </a:xfrm>
        </p:spPr>
        <p:txBody>
          <a:bodyPr>
            <a:normAutofit/>
          </a:bodyPr>
          <a:lstStyle/>
          <a:p>
            <a:r>
              <a:rPr lang="es-EC" b="1" dirty="0">
                <a:solidFill>
                  <a:schemeClr val="bg1"/>
                </a:solidFill>
              </a:rPr>
              <a:t>Integrantes:</a:t>
            </a:r>
            <a:r>
              <a:rPr lang="es-EC" dirty="0">
                <a:solidFill>
                  <a:schemeClr val="bg1"/>
                </a:solidFill>
              </a:rPr>
              <a:t> </a:t>
            </a:r>
          </a:p>
          <a:p>
            <a:r>
              <a:rPr lang="es-EC" dirty="0">
                <a:solidFill>
                  <a:schemeClr val="bg1"/>
                </a:solidFill>
              </a:rPr>
              <a:t>Bazurto </a:t>
            </a:r>
            <a:r>
              <a:rPr lang="es-EC" dirty="0" err="1">
                <a:solidFill>
                  <a:schemeClr val="bg1"/>
                </a:solidFill>
              </a:rPr>
              <a:t>christopher</a:t>
            </a:r>
            <a:r>
              <a:rPr lang="es-EC" dirty="0">
                <a:solidFill>
                  <a:schemeClr val="bg1"/>
                </a:solidFill>
              </a:rPr>
              <a:t>	</a:t>
            </a:r>
          </a:p>
          <a:p>
            <a:r>
              <a:rPr lang="es-EC" dirty="0">
                <a:solidFill>
                  <a:schemeClr val="bg1"/>
                </a:solidFill>
              </a:rPr>
              <a:t>Drouet stephen</a:t>
            </a: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9037063" y="5301801"/>
            <a:ext cx="4261531" cy="1235358"/>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4590B8"/>
              </a:buClr>
              <a:buSzPct val="92000"/>
              <a:buFont typeface="Wingdings 2" panose="05020102010507070707" pitchFamily="18" charset="2"/>
              <a:buNone/>
              <a:tabLst/>
              <a:defRPr/>
            </a:pPr>
            <a:r>
              <a:rPr kumimoji="0" lang="es-EC" sz="1600" b="1" i="0" u="none" strike="noStrike" kern="1200" cap="all" spc="0" normalizeH="0" baseline="0" noProof="0" dirty="0">
                <a:ln>
                  <a:noFill/>
                </a:ln>
                <a:solidFill>
                  <a:prstClr val="white"/>
                </a:solidFill>
                <a:effectLst/>
                <a:uLnTx/>
                <a:uFillTx/>
                <a:latin typeface="Gill Sans MT" panose="020B0502020104020203"/>
                <a:ea typeface="+mn-ea"/>
                <a:cs typeface="+mn-cs"/>
              </a:rPr>
              <a:t>FECHA:  </a:t>
            </a:r>
            <a:r>
              <a:rPr lang="es-EC" b="1" dirty="0">
                <a:solidFill>
                  <a:prstClr val="white"/>
                </a:solidFill>
                <a:latin typeface="Gill Sans MT" panose="020B0502020104020203"/>
              </a:rPr>
              <a:t>05/05/2025</a:t>
            </a:r>
            <a:endParaRPr lang="es-EC" dirty="0">
              <a:solidFill>
                <a:prstClr val="white"/>
              </a:solidFill>
              <a:latin typeface="Gill Sans MT" panose="020B0502020104020203"/>
            </a:endParaRPr>
          </a:p>
          <a:p>
            <a:pPr marL="0" marR="0" lvl="0" indent="0" algn="l" defTabSz="457200" rtl="0" eaLnBrk="1" fontAlgn="auto" latinLnBrk="0" hangingPunct="1">
              <a:lnSpc>
                <a:spcPct val="100000"/>
              </a:lnSpc>
              <a:spcBef>
                <a:spcPct val="20000"/>
              </a:spcBef>
              <a:spcAft>
                <a:spcPts val="600"/>
              </a:spcAft>
              <a:buClr>
                <a:srgbClr val="4590B8"/>
              </a:buClr>
              <a:buSzPct val="92000"/>
              <a:buFont typeface="Wingdings 2" panose="05020102010507070707" pitchFamily="18" charset="2"/>
              <a:buNone/>
              <a:tabLst/>
              <a:defRPr/>
            </a:pPr>
            <a:r>
              <a:rPr kumimoji="0" lang="es-EC" sz="1600" b="1" i="0" u="none" strike="noStrike" kern="1200" cap="all" spc="0" normalizeH="0" baseline="0" noProof="0" dirty="0" err="1">
                <a:ln>
                  <a:noFill/>
                </a:ln>
                <a:solidFill>
                  <a:prstClr val="white"/>
                </a:solidFill>
                <a:effectLst/>
                <a:uLnTx/>
                <a:uFillTx/>
                <a:latin typeface="Gill Sans MT" panose="020B0502020104020203"/>
                <a:ea typeface="+mn-ea"/>
                <a:cs typeface="+mn-cs"/>
              </a:rPr>
              <a:t>Ing</a:t>
            </a:r>
            <a:r>
              <a:rPr kumimoji="0" lang="es-EC" sz="1600" b="1" i="0" u="none" strike="noStrike" kern="1200" cap="all" spc="0" normalizeH="0" baseline="0" noProof="0" dirty="0">
                <a:ln>
                  <a:noFill/>
                </a:ln>
                <a:solidFill>
                  <a:prstClr val="white"/>
                </a:solidFill>
                <a:effectLst/>
                <a:uLnTx/>
                <a:uFillTx/>
                <a:latin typeface="Gill Sans MT" panose="020B0502020104020203"/>
                <a:ea typeface="+mn-ea"/>
                <a:cs typeface="+mn-cs"/>
              </a:rPr>
              <a:t>: </a:t>
            </a:r>
            <a:r>
              <a:rPr kumimoji="0" lang="es-EC" sz="1600" b="0" i="0" u="none" strike="noStrike" kern="1200" cap="all" spc="0" normalizeH="0" baseline="0" noProof="0" dirty="0">
                <a:ln>
                  <a:noFill/>
                </a:ln>
                <a:solidFill>
                  <a:prstClr val="white"/>
                </a:solidFill>
                <a:effectLst/>
                <a:uLnTx/>
                <a:uFillTx/>
                <a:latin typeface="Gill Sans MT" panose="020B0502020104020203"/>
                <a:ea typeface="+mn-ea"/>
                <a:cs typeface="+mn-cs"/>
              </a:rPr>
              <a:t>Campaña mauricio</a:t>
            </a:r>
            <a:endParaRPr kumimoji="0" lang="es-EC" sz="1600" b="1" i="0" u="none" strike="noStrike" kern="1200" cap="all" spc="0" normalizeH="0" baseline="0" noProof="0" dirty="0">
              <a:ln>
                <a:noFill/>
              </a:ln>
              <a:solidFill>
                <a:prstClr val="white"/>
              </a:solidFill>
              <a:effectLst/>
              <a:uLnTx/>
              <a:uFillTx/>
              <a:latin typeface="Gill Sans MT" panose="020B0502020104020203"/>
              <a:ea typeface="+mn-ea"/>
              <a:cs typeface="+mn-cs"/>
            </a:endParaRPr>
          </a:p>
        </p:txBody>
      </p:sp>
      <p:sp>
        <p:nvSpPr>
          <p:cNvPr id="4" name="CuadroTexto 3">
            <a:extLst>
              <a:ext uri="{FF2B5EF4-FFF2-40B4-BE49-F238E27FC236}">
                <a16:creationId xmlns:a16="http://schemas.microsoft.com/office/drawing/2014/main" id="{8B78AAB0-61A1-4632-A25D-4FC9433D59B1}"/>
              </a:ext>
            </a:extLst>
          </p:cNvPr>
          <p:cNvSpPr txBox="1"/>
          <p:nvPr/>
        </p:nvSpPr>
        <p:spPr>
          <a:xfrm>
            <a:off x="11817675" y="6474048"/>
            <a:ext cx="37432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C" sz="2000" b="0" i="0" u="none" strike="noStrike" kern="1200" cap="none" spc="0" normalizeH="0" baseline="0" noProof="0" dirty="0">
                <a:ln>
                  <a:noFill/>
                </a:ln>
                <a:solidFill>
                  <a:prstClr val="black"/>
                </a:solidFill>
                <a:effectLst/>
                <a:uLnTx/>
                <a:uFillTx/>
                <a:latin typeface="Gill Sans MT" panose="020B0502020104020203"/>
                <a:ea typeface="+mn-ea"/>
                <a:cs typeface="+mn-cs"/>
              </a:rPr>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84D11-298F-A82E-487A-3C4DB35DE33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9403862-91B8-6492-0F82-D78540EF48BE}"/>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DBF4E852-6AF6-D1BC-561F-3328DE26FB00}"/>
              </a:ext>
            </a:extLst>
          </p:cNvPr>
          <p:cNvSpPr>
            <a:spLocks noGrp="1"/>
          </p:cNvSpPr>
          <p:nvPr>
            <p:ph idx="1"/>
          </p:nvPr>
        </p:nvSpPr>
        <p:spPr>
          <a:xfrm>
            <a:off x="581191" y="2180496"/>
            <a:ext cx="7371317"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SERVIDOR – WEB SERVICE LOGIN</a:t>
            </a:r>
          </a:p>
          <a:p>
            <a:pPr marL="0" indent="0" algn="just">
              <a:lnSpc>
                <a:spcPct val="107000"/>
              </a:lnSpc>
              <a:spcBef>
                <a:spcPts val="0"/>
              </a:spcBef>
              <a:spcAft>
                <a:spcPts val="0"/>
              </a:spcAft>
              <a:buNone/>
            </a:pPr>
            <a:endParaRPr lang="es-ES" i="1" dirty="0">
              <a:ea typeface="+mn-lt"/>
              <a:cs typeface="+mn-lt"/>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448E07AF-3238-987B-6725-89FDF63A34D3}"/>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6" name="Imagen 5">
            <a:extLst>
              <a:ext uri="{FF2B5EF4-FFF2-40B4-BE49-F238E27FC236}">
                <a16:creationId xmlns:a16="http://schemas.microsoft.com/office/drawing/2014/main" id="{9B47831C-CC64-F156-602B-573BB16395ED}"/>
              </a:ext>
            </a:extLst>
          </p:cNvPr>
          <p:cNvPicPr>
            <a:picLocks noChangeAspect="1"/>
          </p:cNvPicPr>
          <p:nvPr/>
        </p:nvPicPr>
        <p:blipFill>
          <a:blip r:embed="rId2"/>
          <a:stretch>
            <a:fillRect/>
          </a:stretch>
        </p:blipFill>
        <p:spPr>
          <a:xfrm>
            <a:off x="736199" y="2612076"/>
            <a:ext cx="6412747" cy="2205540"/>
          </a:xfrm>
          <a:prstGeom prst="rect">
            <a:avLst/>
          </a:prstGeom>
        </p:spPr>
      </p:pic>
      <p:pic>
        <p:nvPicPr>
          <p:cNvPr id="8" name="Imagen 7">
            <a:extLst>
              <a:ext uri="{FF2B5EF4-FFF2-40B4-BE49-F238E27FC236}">
                <a16:creationId xmlns:a16="http://schemas.microsoft.com/office/drawing/2014/main" id="{FF1827A8-0747-744A-CD7D-447308029D99}"/>
              </a:ext>
            </a:extLst>
          </p:cNvPr>
          <p:cNvPicPr>
            <a:picLocks noChangeAspect="1"/>
          </p:cNvPicPr>
          <p:nvPr/>
        </p:nvPicPr>
        <p:blipFill>
          <a:blip r:embed="rId3"/>
          <a:stretch>
            <a:fillRect/>
          </a:stretch>
        </p:blipFill>
        <p:spPr>
          <a:xfrm>
            <a:off x="736199" y="4916942"/>
            <a:ext cx="4515480" cy="1762371"/>
          </a:xfrm>
          <a:prstGeom prst="rect">
            <a:avLst/>
          </a:prstGeom>
        </p:spPr>
      </p:pic>
    </p:spTree>
    <p:extLst>
      <p:ext uri="{BB962C8B-B14F-4D97-AF65-F5344CB8AC3E}">
        <p14:creationId xmlns:p14="http://schemas.microsoft.com/office/powerpoint/2010/main" val="318769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5A76-296D-79DF-6CD4-388ACB150CD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E7385EE-65F9-68D5-60A9-ACFA06974631}"/>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40655681-B284-4DC5-1F43-3E67537409BD}"/>
              </a:ext>
            </a:extLst>
          </p:cNvPr>
          <p:cNvSpPr>
            <a:spLocks noGrp="1"/>
          </p:cNvSpPr>
          <p:nvPr>
            <p:ph idx="1"/>
          </p:nvPr>
        </p:nvSpPr>
        <p:spPr>
          <a:xfrm>
            <a:off x="581191" y="2180496"/>
            <a:ext cx="7371317"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SERVIDOR – CONFIGURACIÓN DE CORS</a:t>
            </a:r>
          </a:p>
          <a:p>
            <a:pPr marL="0" indent="0" algn="just">
              <a:lnSpc>
                <a:spcPct val="107000"/>
              </a:lnSpc>
              <a:spcBef>
                <a:spcPts val="0"/>
              </a:spcBef>
              <a:spcAft>
                <a:spcPts val="0"/>
              </a:spcAft>
              <a:buNone/>
            </a:pPr>
            <a:endParaRPr lang="es-ES" i="1" dirty="0">
              <a:ea typeface="+mn-lt"/>
              <a:cs typeface="+mn-lt"/>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1756B4BC-6CC8-0BCE-A021-FCAB32788244}"/>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6" name="Imagen 5">
            <a:extLst>
              <a:ext uri="{FF2B5EF4-FFF2-40B4-BE49-F238E27FC236}">
                <a16:creationId xmlns:a16="http://schemas.microsoft.com/office/drawing/2014/main" id="{95A49DCC-0C45-FD72-4584-A38BEB2C6AD0}"/>
              </a:ext>
            </a:extLst>
          </p:cNvPr>
          <p:cNvPicPr>
            <a:picLocks noChangeAspect="1"/>
          </p:cNvPicPr>
          <p:nvPr/>
        </p:nvPicPr>
        <p:blipFill>
          <a:blip r:embed="rId2"/>
          <a:stretch>
            <a:fillRect/>
          </a:stretch>
        </p:blipFill>
        <p:spPr>
          <a:xfrm>
            <a:off x="678873" y="2883137"/>
            <a:ext cx="6913418" cy="2860282"/>
          </a:xfrm>
          <a:prstGeom prst="rect">
            <a:avLst/>
          </a:prstGeom>
        </p:spPr>
      </p:pic>
    </p:spTree>
    <p:extLst>
      <p:ext uri="{BB962C8B-B14F-4D97-AF65-F5344CB8AC3E}">
        <p14:creationId xmlns:p14="http://schemas.microsoft.com/office/powerpoint/2010/main" val="331338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5134-C668-7F0F-D1CF-BE0BB09EEFA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E8F00CC-48BD-BC21-E36B-5D9B7F84096A}"/>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D5A824CB-544E-D64B-4B7A-F9989D9A654A}"/>
              </a:ext>
            </a:extLst>
          </p:cNvPr>
          <p:cNvSpPr>
            <a:spLocks noGrp="1"/>
          </p:cNvSpPr>
          <p:nvPr>
            <p:ph idx="1"/>
          </p:nvPr>
        </p:nvSpPr>
        <p:spPr>
          <a:xfrm>
            <a:off x="581191" y="2180496"/>
            <a:ext cx="7371317"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SERVIDOR – PRUEBAS</a:t>
            </a:r>
          </a:p>
          <a:p>
            <a:pPr marL="0" indent="0" algn="just">
              <a:lnSpc>
                <a:spcPct val="107000"/>
              </a:lnSpc>
              <a:spcBef>
                <a:spcPts val="0"/>
              </a:spcBef>
              <a:spcAft>
                <a:spcPts val="0"/>
              </a:spcAft>
              <a:buNone/>
            </a:pPr>
            <a:endParaRPr lang="es-ES" i="1" dirty="0">
              <a:ea typeface="+mn-lt"/>
              <a:cs typeface="+mn-lt"/>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3BA74259-8A61-981E-4D52-0D737F8AD689}"/>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6" name="Imagen 5">
            <a:extLst>
              <a:ext uri="{FF2B5EF4-FFF2-40B4-BE49-F238E27FC236}">
                <a16:creationId xmlns:a16="http://schemas.microsoft.com/office/drawing/2014/main" id="{5A13505F-3B28-6C30-542B-4AAECD58DB4A}"/>
              </a:ext>
            </a:extLst>
          </p:cNvPr>
          <p:cNvPicPr>
            <a:picLocks noChangeAspect="1"/>
          </p:cNvPicPr>
          <p:nvPr/>
        </p:nvPicPr>
        <p:blipFill>
          <a:blip r:embed="rId2"/>
          <a:stretch>
            <a:fillRect/>
          </a:stretch>
        </p:blipFill>
        <p:spPr>
          <a:xfrm>
            <a:off x="3099969" y="2090299"/>
            <a:ext cx="5992061" cy="4296375"/>
          </a:xfrm>
          <a:prstGeom prst="rect">
            <a:avLst/>
          </a:prstGeom>
        </p:spPr>
      </p:pic>
    </p:spTree>
    <p:extLst>
      <p:ext uri="{BB962C8B-B14F-4D97-AF65-F5344CB8AC3E}">
        <p14:creationId xmlns:p14="http://schemas.microsoft.com/office/powerpoint/2010/main" val="290142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183F0-0841-1004-7149-98774830533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19B0EC3-1C11-541A-4EDB-C1FD0251AFC8}"/>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772D81D9-50A1-2FDD-F203-C4C47F508C4E}"/>
              </a:ext>
            </a:extLst>
          </p:cNvPr>
          <p:cNvSpPr>
            <a:spLocks noGrp="1"/>
          </p:cNvSpPr>
          <p:nvPr>
            <p:ph idx="1"/>
          </p:nvPr>
        </p:nvSpPr>
        <p:spPr>
          <a:xfrm>
            <a:off x="581192" y="2180496"/>
            <a:ext cx="8008626"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CONSOLA – CREAR PROYECTO </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F7387939-E6C1-3CF0-6EC2-898EE1335BBA}"/>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rgbClr val="FFC000"/>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4" name="Imagen 3">
            <a:extLst>
              <a:ext uri="{FF2B5EF4-FFF2-40B4-BE49-F238E27FC236}">
                <a16:creationId xmlns:a16="http://schemas.microsoft.com/office/drawing/2014/main" id="{6F9706BD-393E-4AE5-3996-E2B8FBBD9E26}"/>
              </a:ext>
            </a:extLst>
          </p:cNvPr>
          <p:cNvPicPr>
            <a:picLocks noChangeAspect="1"/>
          </p:cNvPicPr>
          <p:nvPr/>
        </p:nvPicPr>
        <p:blipFill>
          <a:blip r:embed="rId2"/>
          <a:stretch>
            <a:fillRect/>
          </a:stretch>
        </p:blipFill>
        <p:spPr>
          <a:xfrm>
            <a:off x="1182915" y="2549236"/>
            <a:ext cx="6805180" cy="3785294"/>
          </a:xfrm>
          <a:prstGeom prst="rect">
            <a:avLst/>
          </a:prstGeom>
        </p:spPr>
      </p:pic>
    </p:spTree>
    <p:extLst>
      <p:ext uri="{BB962C8B-B14F-4D97-AF65-F5344CB8AC3E}">
        <p14:creationId xmlns:p14="http://schemas.microsoft.com/office/powerpoint/2010/main" val="109027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DAA2C-64EF-9A0D-9295-AA20E678CE9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EFC5C44-E91F-3041-ED93-3DA00C27A3A2}"/>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61D10B24-B788-0023-F4C8-3DEE1E17E44A}"/>
              </a:ext>
            </a:extLst>
          </p:cNvPr>
          <p:cNvSpPr>
            <a:spLocks noGrp="1"/>
          </p:cNvSpPr>
          <p:nvPr>
            <p:ph idx="1"/>
          </p:nvPr>
        </p:nvSpPr>
        <p:spPr>
          <a:xfrm>
            <a:off x="581192" y="2180496"/>
            <a:ext cx="8008626"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CONSOLA – OBTENER WEB SERVICE CLIENT</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1C021A4B-0AD3-96AB-F1CA-5031C40EC747}"/>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rgbClr val="FFC000"/>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4" name="Imagen 3">
            <a:extLst>
              <a:ext uri="{FF2B5EF4-FFF2-40B4-BE49-F238E27FC236}">
                <a16:creationId xmlns:a16="http://schemas.microsoft.com/office/drawing/2014/main" id="{0CB0F344-1163-4D63-BBE3-D91FE6A43F77}"/>
              </a:ext>
            </a:extLst>
          </p:cNvPr>
          <p:cNvPicPr>
            <a:picLocks noChangeAspect="1"/>
          </p:cNvPicPr>
          <p:nvPr/>
        </p:nvPicPr>
        <p:blipFill>
          <a:blip r:embed="rId2"/>
          <a:stretch>
            <a:fillRect/>
          </a:stretch>
        </p:blipFill>
        <p:spPr>
          <a:xfrm>
            <a:off x="581193" y="2720129"/>
            <a:ext cx="5543034" cy="3435716"/>
          </a:xfrm>
          <a:prstGeom prst="rect">
            <a:avLst/>
          </a:prstGeom>
        </p:spPr>
      </p:pic>
      <p:pic>
        <p:nvPicPr>
          <p:cNvPr id="6" name="Imagen 5">
            <a:extLst>
              <a:ext uri="{FF2B5EF4-FFF2-40B4-BE49-F238E27FC236}">
                <a16:creationId xmlns:a16="http://schemas.microsoft.com/office/drawing/2014/main" id="{3CA83DF6-8914-5113-335C-406352D08394}"/>
              </a:ext>
            </a:extLst>
          </p:cNvPr>
          <p:cNvPicPr>
            <a:picLocks noChangeAspect="1"/>
          </p:cNvPicPr>
          <p:nvPr/>
        </p:nvPicPr>
        <p:blipFill>
          <a:blip r:embed="rId3"/>
          <a:stretch>
            <a:fillRect/>
          </a:stretch>
        </p:blipFill>
        <p:spPr>
          <a:xfrm>
            <a:off x="6278027" y="2725691"/>
            <a:ext cx="2939415" cy="1940560"/>
          </a:xfrm>
          <a:prstGeom prst="rect">
            <a:avLst/>
          </a:prstGeom>
        </p:spPr>
      </p:pic>
    </p:spTree>
    <p:extLst>
      <p:ext uri="{BB962C8B-B14F-4D97-AF65-F5344CB8AC3E}">
        <p14:creationId xmlns:p14="http://schemas.microsoft.com/office/powerpoint/2010/main" val="607753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4E595-2206-906D-A112-45EEC3AD08F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7A6F34A-292A-423D-AFC9-434003D78F88}"/>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8C73C28D-E2E6-7535-08E1-8F28A5CCE019}"/>
              </a:ext>
            </a:extLst>
          </p:cNvPr>
          <p:cNvSpPr>
            <a:spLocks noGrp="1"/>
          </p:cNvSpPr>
          <p:nvPr>
            <p:ph idx="1"/>
          </p:nvPr>
        </p:nvSpPr>
        <p:spPr>
          <a:xfrm>
            <a:off x="581192" y="2180496"/>
            <a:ext cx="8008626"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CONSOLA – MÉTODOS DEL WEB SERVICE CLIENT</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09F08F31-CA51-F6A2-0782-5BF075BC3E0F}"/>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rgbClr val="FFC000"/>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7" name="Imagen 6">
            <a:extLst>
              <a:ext uri="{FF2B5EF4-FFF2-40B4-BE49-F238E27FC236}">
                <a16:creationId xmlns:a16="http://schemas.microsoft.com/office/drawing/2014/main" id="{309CA7E2-22D9-7C07-0666-9F9FFD535650}"/>
              </a:ext>
            </a:extLst>
          </p:cNvPr>
          <p:cNvPicPr>
            <a:picLocks noChangeAspect="1"/>
          </p:cNvPicPr>
          <p:nvPr/>
        </p:nvPicPr>
        <p:blipFill>
          <a:blip r:embed="rId2"/>
          <a:stretch>
            <a:fillRect/>
          </a:stretch>
        </p:blipFill>
        <p:spPr>
          <a:xfrm>
            <a:off x="1047270" y="2644653"/>
            <a:ext cx="7076469" cy="3649008"/>
          </a:xfrm>
          <a:prstGeom prst="rect">
            <a:avLst/>
          </a:prstGeom>
        </p:spPr>
      </p:pic>
    </p:spTree>
    <p:extLst>
      <p:ext uri="{BB962C8B-B14F-4D97-AF65-F5344CB8AC3E}">
        <p14:creationId xmlns:p14="http://schemas.microsoft.com/office/powerpoint/2010/main" val="101435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57899-ECF2-36FA-A77B-0281FF637A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2B8088-A567-4782-5A76-3347ABE31EEF}"/>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8ADD0937-D230-B52C-0A88-C073F37E311C}"/>
              </a:ext>
            </a:extLst>
          </p:cNvPr>
          <p:cNvSpPr>
            <a:spLocks noGrp="1"/>
          </p:cNvSpPr>
          <p:nvPr>
            <p:ph idx="1"/>
          </p:nvPr>
        </p:nvSpPr>
        <p:spPr>
          <a:xfrm>
            <a:off x="581192" y="2180496"/>
            <a:ext cx="8008626"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CONSOLA – EJECUCIÓN</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r>
              <a:rPr lang="es-ES" i="1" dirty="0">
                <a:ea typeface="+mn-lt"/>
                <a:cs typeface="+mn-lt"/>
              </a:rPr>
              <a:t>		INICIO DE SESIÓN            					MENÚ</a:t>
            </a:r>
          </a:p>
        </p:txBody>
      </p:sp>
      <p:sp>
        <p:nvSpPr>
          <p:cNvPr id="5" name="Rectángulo 4">
            <a:extLst>
              <a:ext uri="{FF2B5EF4-FFF2-40B4-BE49-F238E27FC236}">
                <a16:creationId xmlns:a16="http://schemas.microsoft.com/office/drawing/2014/main" id="{78424B5C-B982-6611-5479-FF1DA69B89F4}"/>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rgbClr val="FFC000"/>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4" name="Imagen 3" descr="Texto&#10;&#10;El contenido generado por IA puede ser incorrecto.">
            <a:extLst>
              <a:ext uri="{FF2B5EF4-FFF2-40B4-BE49-F238E27FC236}">
                <a16:creationId xmlns:a16="http://schemas.microsoft.com/office/drawing/2014/main" id="{F4117DA9-2C91-6192-6E51-39AA10551450}"/>
              </a:ext>
            </a:extLst>
          </p:cNvPr>
          <p:cNvPicPr>
            <a:picLocks noChangeAspect="1"/>
          </p:cNvPicPr>
          <p:nvPr/>
        </p:nvPicPr>
        <p:blipFill>
          <a:blip r:embed="rId2"/>
          <a:stretch>
            <a:fillRect/>
          </a:stretch>
        </p:blipFill>
        <p:spPr>
          <a:xfrm>
            <a:off x="581192" y="3207786"/>
            <a:ext cx="3720198" cy="2210984"/>
          </a:xfrm>
          <a:prstGeom prst="rect">
            <a:avLst/>
          </a:prstGeom>
        </p:spPr>
      </p:pic>
      <p:pic>
        <p:nvPicPr>
          <p:cNvPr id="6" name="Imagen 5" descr="Texto&#10;&#10;El contenido generado por IA puede ser incorrecto.">
            <a:extLst>
              <a:ext uri="{FF2B5EF4-FFF2-40B4-BE49-F238E27FC236}">
                <a16:creationId xmlns:a16="http://schemas.microsoft.com/office/drawing/2014/main" id="{C21A3DB6-D7FF-91A8-6D2C-998020CDDBD9}"/>
              </a:ext>
            </a:extLst>
          </p:cNvPr>
          <p:cNvPicPr>
            <a:picLocks noChangeAspect="1"/>
          </p:cNvPicPr>
          <p:nvPr/>
        </p:nvPicPr>
        <p:blipFill>
          <a:blip r:embed="rId3"/>
          <a:stretch>
            <a:fillRect/>
          </a:stretch>
        </p:blipFill>
        <p:spPr>
          <a:xfrm>
            <a:off x="4935805" y="3207786"/>
            <a:ext cx="3268980" cy="3236595"/>
          </a:xfrm>
          <a:prstGeom prst="rect">
            <a:avLst/>
          </a:prstGeom>
        </p:spPr>
      </p:pic>
    </p:spTree>
    <p:extLst>
      <p:ext uri="{BB962C8B-B14F-4D97-AF65-F5344CB8AC3E}">
        <p14:creationId xmlns:p14="http://schemas.microsoft.com/office/powerpoint/2010/main" val="161310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D084C-81D6-71A3-8FDB-30545BC234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FDB7046-7322-8BE9-F89D-7ECDA7DE1372}"/>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FD31C412-000E-1DD5-B89E-7FAE3886BE45}"/>
              </a:ext>
            </a:extLst>
          </p:cNvPr>
          <p:cNvSpPr>
            <a:spLocks noGrp="1"/>
          </p:cNvSpPr>
          <p:nvPr>
            <p:ph idx="1"/>
          </p:nvPr>
        </p:nvSpPr>
        <p:spPr>
          <a:xfrm>
            <a:off x="581192" y="2180496"/>
            <a:ext cx="8022481"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ESCRITORIO – CREACIÓN DE PROYECTO</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76649E66-AA47-59DF-BD76-3E8EF23050E2}"/>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4" name="Imagen 3">
            <a:extLst>
              <a:ext uri="{FF2B5EF4-FFF2-40B4-BE49-F238E27FC236}">
                <a16:creationId xmlns:a16="http://schemas.microsoft.com/office/drawing/2014/main" id="{F968DC63-3C54-101D-8CB2-BCFB5CDCF54E}"/>
              </a:ext>
            </a:extLst>
          </p:cNvPr>
          <p:cNvPicPr>
            <a:picLocks noChangeAspect="1"/>
          </p:cNvPicPr>
          <p:nvPr/>
        </p:nvPicPr>
        <p:blipFill>
          <a:blip r:embed="rId2"/>
          <a:stretch>
            <a:fillRect/>
          </a:stretch>
        </p:blipFill>
        <p:spPr>
          <a:xfrm>
            <a:off x="1490149" y="2772496"/>
            <a:ext cx="6418152" cy="3494184"/>
          </a:xfrm>
          <a:prstGeom prst="rect">
            <a:avLst/>
          </a:prstGeom>
        </p:spPr>
      </p:pic>
    </p:spTree>
    <p:extLst>
      <p:ext uri="{BB962C8B-B14F-4D97-AF65-F5344CB8AC3E}">
        <p14:creationId xmlns:p14="http://schemas.microsoft.com/office/powerpoint/2010/main" val="3094665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676FF-B77C-1F65-DD57-7D436907DF0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18851D-63AD-3F39-431A-E51F7ACD1A2C}"/>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9499F952-60B2-5501-C736-76735AE43665}"/>
              </a:ext>
            </a:extLst>
          </p:cNvPr>
          <p:cNvSpPr>
            <a:spLocks noGrp="1"/>
          </p:cNvSpPr>
          <p:nvPr>
            <p:ph idx="1"/>
          </p:nvPr>
        </p:nvSpPr>
        <p:spPr>
          <a:xfrm>
            <a:off x="581192" y="2180496"/>
            <a:ext cx="8022481"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ESCRITORIO – OBTENER WEB SERVICE CLIENT</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687A250B-28EF-6AC1-97B3-A56B2AFA3C30}"/>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6" name="Imagen 5">
            <a:extLst>
              <a:ext uri="{FF2B5EF4-FFF2-40B4-BE49-F238E27FC236}">
                <a16:creationId xmlns:a16="http://schemas.microsoft.com/office/drawing/2014/main" id="{BD479272-84F5-F946-39C6-4E3E0AD24E61}"/>
              </a:ext>
            </a:extLst>
          </p:cNvPr>
          <p:cNvPicPr>
            <a:picLocks noChangeAspect="1"/>
          </p:cNvPicPr>
          <p:nvPr/>
        </p:nvPicPr>
        <p:blipFill>
          <a:blip r:embed="rId2"/>
          <a:stretch>
            <a:fillRect/>
          </a:stretch>
        </p:blipFill>
        <p:spPr>
          <a:xfrm>
            <a:off x="581193" y="2720129"/>
            <a:ext cx="5543034" cy="3435716"/>
          </a:xfrm>
          <a:prstGeom prst="rect">
            <a:avLst/>
          </a:prstGeom>
        </p:spPr>
      </p:pic>
      <p:pic>
        <p:nvPicPr>
          <p:cNvPr id="7" name="Imagen 6">
            <a:extLst>
              <a:ext uri="{FF2B5EF4-FFF2-40B4-BE49-F238E27FC236}">
                <a16:creationId xmlns:a16="http://schemas.microsoft.com/office/drawing/2014/main" id="{480C51B2-B513-C7D4-A730-5F8B8A946121}"/>
              </a:ext>
            </a:extLst>
          </p:cNvPr>
          <p:cNvPicPr>
            <a:picLocks noChangeAspect="1"/>
          </p:cNvPicPr>
          <p:nvPr/>
        </p:nvPicPr>
        <p:blipFill>
          <a:blip r:embed="rId3"/>
          <a:stretch>
            <a:fillRect/>
          </a:stretch>
        </p:blipFill>
        <p:spPr>
          <a:xfrm>
            <a:off x="6278027" y="2725691"/>
            <a:ext cx="2939415" cy="1940560"/>
          </a:xfrm>
          <a:prstGeom prst="rect">
            <a:avLst/>
          </a:prstGeom>
        </p:spPr>
      </p:pic>
    </p:spTree>
    <p:extLst>
      <p:ext uri="{BB962C8B-B14F-4D97-AF65-F5344CB8AC3E}">
        <p14:creationId xmlns:p14="http://schemas.microsoft.com/office/powerpoint/2010/main" val="2943685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AF9B7-57FC-C760-5F2D-4B65053E331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A071AC1-D79E-E9FF-C6CE-389D89C48BA4}"/>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470208F1-6716-547F-8B9B-D2AF14853C19}"/>
              </a:ext>
            </a:extLst>
          </p:cNvPr>
          <p:cNvSpPr>
            <a:spLocks noGrp="1"/>
          </p:cNvSpPr>
          <p:nvPr>
            <p:ph idx="1"/>
          </p:nvPr>
        </p:nvSpPr>
        <p:spPr>
          <a:xfrm>
            <a:off x="581192" y="2180496"/>
            <a:ext cx="8022481"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ESCRITORIO – MÉTODOS DEL WEB SERVICE CLIENT</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2C6F52A8-56D6-FF96-C211-5EC3BE939E05}"/>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4" name="Imagen 3">
            <a:extLst>
              <a:ext uri="{FF2B5EF4-FFF2-40B4-BE49-F238E27FC236}">
                <a16:creationId xmlns:a16="http://schemas.microsoft.com/office/drawing/2014/main" id="{F2D2F9C0-12CD-27D0-2DC0-07121867C019}"/>
              </a:ext>
            </a:extLst>
          </p:cNvPr>
          <p:cNvPicPr>
            <a:picLocks noChangeAspect="1"/>
          </p:cNvPicPr>
          <p:nvPr/>
        </p:nvPicPr>
        <p:blipFill>
          <a:blip r:embed="rId2"/>
          <a:stretch>
            <a:fillRect/>
          </a:stretch>
        </p:blipFill>
        <p:spPr>
          <a:xfrm>
            <a:off x="1054197" y="2686216"/>
            <a:ext cx="7076469" cy="3649008"/>
          </a:xfrm>
          <a:prstGeom prst="rect">
            <a:avLst/>
          </a:prstGeom>
        </p:spPr>
      </p:pic>
    </p:spTree>
    <p:extLst>
      <p:ext uri="{BB962C8B-B14F-4D97-AF65-F5344CB8AC3E}">
        <p14:creationId xmlns:p14="http://schemas.microsoft.com/office/powerpoint/2010/main" val="31883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13" name="Rectangle 12">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Marcador de contenido 2">
            <a:extLst>
              <a:ext uri="{FF2B5EF4-FFF2-40B4-BE49-F238E27FC236}">
                <a16:creationId xmlns:a16="http://schemas.microsoft.com/office/drawing/2014/main" id="{E7FCC8BE-29CF-4C4C-BE9D-AC08DC5E481A}"/>
              </a:ext>
            </a:extLst>
          </p:cNvPr>
          <p:cNvSpPr>
            <a:spLocks noGrp="1"/>
          </p:cNvSpPr>
          <p:nvPr>
            <p:ph idx="1"/>
          </p:nvPr>
        </p:nvSpPr>
        <p:spPr>
          <a:xfrm>
            <a:off x="596348" y="701336"/>
            <a:ext cx="3389726" cy="5424255"/>
          </a:xfrm>
        </p:spPr>
        <p:txBody>
          <a:bodyPr vert="horz" lIns="91440" tIns="45720" rIns="91440" bIns="45720" rtlCol="0" anchor="ctr">
            <a:normAutofit/>
          </a:bodyPr>
          <a:lstStyle/>
          <a:p>
            <a:pPr marL="305435" indent="-305435"/>
            <a:r>
              <a:rPr lang="es-ES" dirty="0">
                <a:solidFill>
                  <a:schemeClr val="bg1"/>
                </a:solidFill>
              </a:rPr>
              <a:t>INTRODUCCIÓN</a:t>
            </a:r>
          </a:p>
          <a:p>
            <a:pPr marL="305435" indent="-305435"/>
            <a:r>
              <a:rPr lang="es-ES" dirty="0">
                <a:solidFill>
                  <a:schemeClr val="bg1"/>
                </a:solidFill>
              </a:rPr>
              <a:t>OBJETIVOS</a:t>
            </a:r>
          </a:p>
          <a:p>
            <a:pPr marL="305435" indent="-305435"/>
            <a:r>
              <a:rPr lang="es-ES" dirty="0">
                <a:solidFill>
                  <a:schemeClr val="bg1"/>
                </a:solidFill>
              </a:rPr>
              <a:t>DESARROLLO</a:t>
            </a:r>
          </a:p>
          <a:p>
            <a:pPr marL="629920" lvl="1" indent="-305435"/>
            <a:r>
              <a:rPr lang="es-ES" dirty="0">
                <a:solidFill>
                  <a:schemeClr val="bg1"/>
                </a:solidFill>
              </a:rPr>
              <a:t>SERVIDOR</a:t>
            </a:r>
          </a:p>
          <a:p>
            <a:pPr marL="629920" lvl="1" indent="-305435"/>
            <a:r>
              <a:rPr lang="es-ES" dirty="0">
                <a:solidFill>
                  <a:schemeClr val="bg1"/>
                </a:solidFill>
              </a:rPr>
              <a:t>CLIENTE CONSOLA</a:t>
            </a:r>
          </a:p>
          <a:p>
            <a:pPr marL="629920" lvl="1" indent="-305435"/>
            <a:r>
              <a:rPr lang="es-ES" dirty="0">
                <a:solidFill>
                  <a:schemeClr val="bg1"/>
                </a:solidFill>
              </a:rPr>
              <a:t>CLIENTE ESCRITORIO</a:t>
            </a:r>
          </a:p>
          <a:p>
            <a:pPr marL="629920" lvl="1" indent="-305435"/>
            <a:r>
              <a:rPr lang="es-ES" dirty="0">
                <a:solidFill>
                  <a:schemeClr val="bg1"/>
                </a:solidFill>
              </a:rPr>
              <a:t>CLIENTE WEB</a:t>
            </a:r>
          </a:p>
          <a:p>
            <a:pPr marL="629920" lvl="1" indent="-305435"/>
            <a:r>
              <a:rPr lang="es-ES" dirty="0">
                <a:solidFill>
                  <a:schemeClr val="bg1"/>
                </a:solidFill>
              </a:rPr>
              <a:t>CLIENTE MÓVIL</a:t>
            </a:r>
          </a:p>
          <a:p>
            <a:pPr marL="305435" marR="0" lvl="0" indent="-305435" fontAlgn="auto">
              <a:lnSpc>
                <a:spcPct val="100000"/>
              </a:lnSpc>
              <a:tabLst/>
              <a:defRPr/>
            </a:pPr>
            <a:r>
              <a:rPr lang="es-ES" dirty="0">
                <a:solidFill>
                  <a:schemeClr val="bg1"/>
                </a:solidFill>
              </a:rPr>
              <a:t>CONCLUSIONES</a:t>
            </a:r>
          </a:p>
          <a:p>
            <a:pPr marL="305435" marR="0" lvl="0" indent="-305435" fontAlgn="auto">
              <a:lnSpc>
                <a:spcPct val="100000"/>
              </a:lnSpc>
              <a:tabLst/>
              <a:defRPr/>
            </a:pPr>
            <a:r>
              <a:rPr lang="es-ES" dirty="0">
                <a:solidFill>
                  <a:schemeClr val="bg1"/>
                </a:solidFill>
              </a:rPr>
              <a:t>RECOMENDACIONES</a:t>
            </a:r>
          </a:p>
          <a:p>
            <a:pPr marL="305435" marR="0" lvl="0" indent="-305435" fontAlgn="auto">
              <a:lnSpc>
                <a:spcPct val="100000"/>
              </a:lnSpc>
              <a:tabLst/>
              <a:defRPr/>
            </a:pPr>
            <a:r>
              <a:rPr lang="es-ES" dirty="0">
                <a:solidFill>
                  <a:schemeClr val="bg1"/>
                </a:solidFill>
              </a:rPr>
              <a:t>BIBLIOGRAFÍA</a:t>
            </a:r>
          </a:p>
        </p:txBody>
      </p:sp>
      <p:pic>
        <p:nvPicPr>
          <p:cNvPr id="6" name="Picture 2" descr="Resultado de imagen para AGENDA PNG">
            <a:extLst>
              <a:ext uri="{FF2B5EF4-FFF2-40B4-BE49-F238E27FC236}">
                <a16:creationId xmlns:a16="http://schemas.microsoft.com/office/drawing/2014/main" id="{BEAB8E00-371D-4C0F-B6B7-9BEE622AFD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1522" y="1935576"/>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A76E918-E1AF-47F5-B0A9-06C8BD2DAC04}"/>
              </a:ext>
            </a:extLst>
          </p:cNvPr>
          <p:cNvSpPr txBox="1"/>
          <p:nvPr/>
        </p:nvSpPr>
        <p:spPr>
          <a:xfrm>
            <a:off x="11817675" y="6474048"/>
            <a:ext cx="374325"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EC" sz="2000" b="0" i="0" u="none" strike="noStrike" kern="1200" cap="none" spc="0" normalizeH="0" baseline="0" noProof="0" dirty="0">
                <a:ln>
                  <a:noFill/>
                </a:ln>
                <a:solidFill>
                  <a:prstClr val="black"/>
                </a:solidFill>
                <a:effectLst/>
                <a:uLnTx/>
                <a:uFillTx/>
                <a:latin typeface="Gill Sans MT" panose="020B0502020104020203"/>
                <a:ea typeface="+mn-ea"/>
                <a:cs typeface="+mn-cs"/>
              </a:rPr>
              <a:t>2</a:t>
            </a:r>
          </a:p>
        </p:txBody>
      </p:sp>
    </p:spTree>
    <p:extLst>
      <p:ext uri="{BB962C8B-B14F-4D97-AF65-F5344CB8AC3E}">
        <p14:creationId xmlns:p14="http://schemas.microsoft.com/office/powerpoint/2010/main" val="749377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025B3-57A5-AAF9-ECC1-469C4B04A6B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FEE4C05-8B17-5787-DA0C-26B4F9276D6A}"/>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00A23DDC-D2E0-9EA3-A762-D22FD0AEF774}"/>
              </a:ext>
            </a:extLst>
          </p:cNvPr>
          <p:cNvSpPr>
            <a:spLocks noGrp="1"/>
          </p:cNvSpPr>
          <p:nvPr>
            <p:ph idx="1"/>
          </p:nvPr>
        </p:nvSpPr>
        <p:spPr>
          <a:xfrm>
            <a:off x="581192" y="2180496"/>
            <a:ext cx="8022481"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ESCRITORIO – EJECUCIÓN </a:t>
            </a:r>
            <a:r>
              <a:rPr lang="es-ES" dirty="0">
                <a:ea typeface="+mn-lt"/>
                <a:cs typeface="+mn-lt"/>
              </a:rPr>
              <a:t>INICIO DE SESIÓN</a:t>
            </a:r>
            <a:r>
              <a:rPr lang="es-ES" dirty="0">
                <a:latin typeface="Gill Sans MT"/>
                <a:ea typeface="Calibri"/>
                <a:cs typeface="Times New Roman"/>
              </a:rPr>
              <a:t> </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3B204E7D-4766-D16D-7029-63ACC36F1FEC}"/>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6" name="Imagen 5" descr="Una captura de pantalla de un celular con texto e imagen&#10;&#10;El contenido generado por IA puede ser incorrecto.">
            <a:extLst>
              <a:ext uri="{FF2B5EF4-FFF2-40B4-BE49-F238E27FC236}">
                <a16:creationId xmlns:a16="http://schemas.microsoft.com/office/drawing/2014/main" id="{A1FD6522-5FBB-C34E-9F74-4A1F9B89A36B}"/>
              </a:ext>
            </a:extLst>
          </p:cNvPr>
          <p:cNvPicPr>
            <a:picLocks noChangeAspect="1"/>
          </p:cNvPicPr>
          <p:nvPr/>
        </p:nvPicPr>
        <p:blipFill>
          <a:blip r:embed="rId2"/>
          <a:stretch>
            <a:fillRect/>
          </a:stretch>
        </p:blipFill>
        <p:spPr>
          <a:xfrm>
            <a:off x="1772682" y="2751404"/>
            <a:ext cx="5815297" cy="3404440"/>
          </a:xfrm>
          <a:prstGeom prst="rect">
            <a:avLst/>
          </a:prstGeom>
        </p:spPr>
      </p:pic>
    </p:spTree>
    <p:extLst>
      <p:ext uri="{BB962C8B-B14F-4D97-AF65-F5344CB8AC3E}">
        <p14:creationId xmlns:p14="http://schemas.microsoft.com/office/powerpoint/2010/main" val="234670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29F36-3DE4-000D-75E4-ADAD72389F2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D4B2908-E731-A83D-CDB6-D5715B601173}"/>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C7AE4C9E-262C-B28C-F48F-CA655E3951EB}"/>
              </a:ext>
            </a:extLst>
          </p:cNvPr>
          <p:cNvSpPr>
            <a:spLocks noGrp="1"/>
          </p:cNvSpPr>
          <p:nvPr>
            <p:ph idx="1"/>
          </p:nvPr>
        </p:nvSpPr>
        <p:spPr>
          <a:xfrm>
            <a:off x="581192" y="2180496"/>
            <a:ext cx="8022481"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ESCRITORIO – EJECUCIÓN MENÚ</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3B6AC484-701C-B9CF-CC02-57B2F237C17F}"/>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7" name="Imagen 6" descr="Una captura de pantalla de un celular con texto e imagen&#10;&#10;El contenido generado por IA puede ser incorrecto.">
            <a:extLst>
              <a:ext uri="{FF2B5EF4-FFF2-40B4-BE49-F238E27FC236}">
                <a16:creationId xmlns:a16="http://schemas.microsoft.com/office/drawing/2014/main" id="{34AF7380-3E95-270F-916E-08404ABCBC84}"/>
              </a:ext>
            </a:extLst>
          </p:cNvPr>
          <p:cNvPicPr>
            <a:picLocks noChangeAspect="1"/>
          </p:cNvPicPr>
          <p:nvPr/>
        </p:nvPicPr>
        <p:blipFill>
          <a:blip r:embed="rId2"/>
          <a:stretch>
            <a:fillRect/>
          </a:stretch>
        </p:blipFill>
        <p:spPr>
          <a:xfrm>
            <a:off x="1717964" y="2745775"/>
            <a:ext cx="6279457" cy="3700286"/>
          </a:xfrm>
          <a:prstGeom prst="rect">
            <a:avLst/>
          </a:prstGeom>
        </p:spPr>
      </p:pic>
    </p:spTree>
    <p:extLst>
      <p:ext uri="{BB962C8B-B14F-4D97-AF65-F5344CB8AC3E}">
        <p14:creationId xmlns:p14="http://schemas.microsoft.com/office/powerpoint/2010/main" val="848239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06BA5-39E1-F5CE-331D-F6C2F89EE6C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D45D6BF-029B-4380-FD13-1F1927BD5961}"/>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574393E5-839C-1600-87EE-E4EDFC906A84}"/>
              </a:ext>
            </a:extLst>
          </p:cNvPr>
          <p:cNvSpPr>
            <a:spLocks noGrp="1"/>
          </p:cNvSpPr>
          <p:nvPr>
            <p:ph idx="1"/>
          </p:nvPr>
        </p:nvSpPr>
        <p:spPr>
          <a:xfrm>
            <a:off x="581192" y="2180496"/>
            <a:ext cx="8636250"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WEB – CREACIÓN DEL PROYECTO</a:t>
            </a:r>
          </a:p>
          <a:p>
            <a:pPr marL="0" indent="0" algn="just">
              <a:lnSpc>
                <a:spcPct val="107000"/>
              </a:lnSpc>
              <a:spcBef>
                <a:spcPts val="0"/>
              </a:spcBef>
              <a:spcAft>
                <a:spcPts val="0"/>
              </a:spcAft>
              <a:buNone/>
            </a:pPr>
            <a:r>
              <a:rPr lang="en-US" dirty="0">
                <a:latin typeface="Gill Sans MT"/>
                <a:ea typeface="Calibri"/>
                <a:cs typeface="Times New Roman"/>
              </a:rPr>
              <a:t>&gt; </a:t>
            </a:r>
            <a:r>
              <a:rPr lang="es-ES" dirty="0" err="1">
                <a:latin typeface="Gill Sans MT"/>
                <a:ea typeface="Calibri"/>
                <a:cs typeface="Times New Roman"/>
              </a:rPr>
              <a:t>npm</a:t>
            </a:r>
            <a:r>
              <a:rPr lang="es-ES" dirty="0">
                <a:latin typeface="Gill Sans MT"/>
                <a:ea typeface="Calibri"/>
                <a:cs typeface="Times New Roman"/>
              </a:rPr>
              <a:t> </a:t>
            </a:r>
            <a:r>
              <a:rPr lang="es-ES" dirty="0" err="1">
                <a:latin typeface="Gill Sans MT"/>
                <a:ea typeface="Calibri"/>
                <a:cs typeface="Times New Roman"/>
              </a:rPr>
              <a:t>create</a:t>
            </a:r>
            <a:r>
              <a:rPr lang="es-ES" dirty="0">
                <a:latin typeface="Gill Sans MT"/>
                <a:ea typeface="Calibri"/>
                <a:cs typeface="Times New Roman"/>
              </a:rPr>
              <a:t> </a:t>
            </a:r>
            <a:r>
              <a:rPr lang="es-ES" dirty="0" err="1">
                <a:latin typeface="Gill Sans MT"/>
                <a:ea typeface="Calibri"/>
                <a:cs typeface="Times New Roman"/>
              </a:rPr>
              <a:t>vite@latest</a:t>
            </a:r>
            <a:r>
              <a:rPr lang="es-ES" dirty="0">
                <a:latin typeface="Gill Sans MT"/>
                <a:ea typeface="Calibri"/>
                <a:cs typeface="Times New Roman"/>
              </a:rPr>
              <a:t> .</a:t>
            </a:r>
          </a:p>
          <a:p>
            <a:pPr marL="0" indent="0" algn="just">
              <a:lnSpc>
                <a:spcPct val="107000"/>
              </a:lnSpc>
              <a:spcBef>
                <a:spcPts val="0"/>
              </a:spcBef>
              <a:spcAft>
                <a:spcPts val="0"/>
              </a:spcAft>
              <a:buNone/>
            </a:pPr>
            <a:r>
              <a:rPr lang="es-ES" dirty="0">
                <a:latin typeface="Gill Sans MT"/>
                <a:ea typeface="Calibri"/>
                <a:cs typeface="Times New Roman"/>
              </a:rPr>
              <a:t>&gt; </a:t>
            </a:r>
            <a:r>
              <a:rPr lang="es-ES" dirty="0" err="1">
                <a:latin typeface="Gill Sans MT"/>
                <a:ea typeface="Calibri"/>
                <a:cs typeface="Times New Roman"/>
              </a:rPr>
              <a:t>npm</a:t>
            </a:r>
            <a:r>
              <a:rPr lang="es-ES" dirty="0">
                <a:latin typeface="Gill Sans MT"/>
                <a:ea typeface="Calibri"/>
                <a:cs typeface="Times New Roman"/>
              </a:rPr>
              <a:t> i</a:t>
            </a:r>
          </a:p>
          <a:p>
            <a:pPr marL="0" indent="0" algn="just">
              <a:lnSpc>
                <a:spcPct val="107000"/>
              </a:lnSpc>
              <a:spcBef>
                <a:spcPts val="0"/>
              </a:spcBef>
              <a:spcAft>
                <a:spcPts val="0"/>
              </a:spcAft>
              <a:buNone/>
            </a:pPr>
            <a:r>
              <a:rPr lang="es-ES" dirty="0">
                <a:latin typeface="Gill Sans MT"/>
                <a:ea typeface="Calibri"/>
                <a:cs typeface="Times New Roman"/>
              </a:rPr>
              <a:t>&gt; </a:t>
            </a:r>
            <a:r>
              <a:rPr lang="es-ES" dirty="0" err="1">
                <a:latin typeface="Gill Sans MT"/>
                <a:ea typeface="Calibri"/>
                <a:cs typeface="Times New Roman"/>
              </a:rPr>
              <a:t>npm</a:t>
            </a:r>
            <a:r>
              <a:rPr lang="es-ES" dirty="0">
                <a:latin typeface="Gill Sans MT"/>
                <a:ea typeface="Calibri"/>
                <a:cs typeface="Times New Roman"/>
              </a:rPr>
              <a:t> i </a:t>
            </a:r>
            <a:r>
              <a:rPr lang="es-ES" dirty="0" err="1">
                <a:latin typeface="Gill Sans MT"/>
                <a:ea typeface="Calibri"/>
                <a:cs typeface="Times New Roman"/>
              </a:rPr>
              <a:t>axios</a:t>
            </a:r>
            <a:endParaRPr lang="es-ES" dirty="0">
              <a:latin typeface="Gill Sans MT"/>
              <a:ea typeface="Calibri"/>
              <a:cs typeface="Times New Roman"/>
            </a:endParaRP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9AC4E242-D9CF-5B93-5FD5-233913CC3235}"/>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rgbClr val="FFC000"/>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7" name="Imagen 6">
            <a:extLst>
              <a:ext uri="{FF2B5EF4-FFF2-40B4-BE49-F238E27FC236}">
                <a16:creationId xmlns:a16="http://schemas.microsoft.com/office/drawing/2014/main" id="{7514A0DB-9635-DBCF-234F-07C9853E9596}"/>
              </a:ext>
            </a:extLst>
          </p:cNvPr>
          <p:cNvPicPr>
            <a:picLocks noChangeAspect="1"/>
          </p:cNvPicPr>
          <p:nvPr/>
        </p:nvPicPr>
        <p:blipFill>
          <a:blip r:embed="rId2"/>
          <a:stretch>
            <a:fillRect/>
          </a:stretch>
        </p:blipFill>
        <p:spPr>
          <a:xfrm>
            <a:off x="2437999" y="3237685"/>
            <a:ext cx="6525892" cy="3084640"/>
          </a:xfrm>
          <a:prstGeom prst="rect">
            <a:avLst/>
          </a:prstGeom>
        </p:spPr>
      </p:pic>
    </p:spTree>
    <p:extLst>
      <p:ext uri="{BB962C8B-B14F-4D97-AF65-F5344CB8AC3E}">
        <p14:creationId xmlns:p14="http://schemas.microsoft.com/office/powerpoint/2010/main" val="3840386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EFC1D-3329-A7AB-9C1C-33A92FAF324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0552363-27AA-A753-828B-1C5D0CCD925B}"/>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43015041-9B39-107E-C9E8-6F8A6479F806}"/>
              </a:ext>
            </a:extLst>
          </p:cNvPr>
          <p:cNvSpPr>
            <a:spLocks noGrp="1"/>
          </p:cNvSpPr>
          <p:nvPr>
            <p:ph idx="1"/>
          </p:nvPr>
        </p:nvSpPr>
        <p:spPr>
          <a:xfrm>
            <a:off x="581191" y="2180496"/>
            <a:ext cx="3408917" cy="4265565"/>
          </a:xfrm>
        </p:spPr>
        <p:txBody>
          <a:bodyPr anchor="t">
            <a:normAutofit/>
          </a:bodyPr>
          <a:lstStyle/>
          <a:p>
            <a:pPr marL="0" indent="0">
              <a:lnSpc>
                <a:spcPct val="107000"/>
              </a:lnSpc>
              <a:spcBef>
                <a:spcPts val="0"/>
              </a:spcBef>
              <a:spcAft>
                <a:spcPts val="0"/>
              </a:spcAft>
              <a:buNone/>
            </a:pPr>
            <a:r>
              <a:rPr lang="es-ES" dirty="0">
                <a:latin typeface="Gill Sans MT"/>
                <a:ea typeface="Calibri"/>
                <a:cs typeface="Times New Roman"/>
              </a:rPr>
              <a:t>CLIENTE WEB – WEB SERVICE CLIENT</a:t>
            </a:r>
          </a:p>
          <a:p>
            <a:pPr marL="0" indent="0">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r>
              <a:rPr lang="es-ES" i="1" dirty="0">
                <a:ea typeface="+mn-lt"/>
                <a:cs typeface="+mn-lt"/>
              </a:rPr>
              <a:t>En </a:t>
            </a:r>
            <a:r>
              <a:rPr lang="es-ES" i="1" dirty="0" err="1">
                <a:ea typeface="+mn-lt"/>
                <a:cs typeface="+mn-lt"/>
              </a:rPr>
              <a:t>axios</a:t>
            </a:r>
            <a:r>
              <a:rPr lang="es-ES" i="1" dirty="0">
                <a:ea typeface="+mn-lt"/>
                <a:cs typeface="+mn-lt"/>
              </a:rPr>
              <a:t> es necesario declarar la estructura del </a:t>
            </a:r>
            <a:r>
              <a:rPr lang="es-ES" i="1" dirty="0" err="1">
                <a:ea typeface="+mn-lt"/>
                <a:cs typeface="+mn-lt"/>
              </a:rPr>
              <a:t>xml</a:t>
            </a:r>
            <a:r>
              <a:rPr lang="es-ES" i="1" dirty="0">
                <a:ea typeface="+mn-lt"/>
                <a:cs typeface="+mn-lt"/>
              </a:rPr>
              <a:t>, esto se puede lograr con ayuda del </a:t>
            </a:r>
            <a:r>
              <a:rPr lang="es-MX" i="1" dirty="0">
                <a:ea typeface="+mn-lt"/>
                <a:cs typeface="+mn-lt"/>
              </a:rPr>
              <a:t>código de </a:t>
            </a:r>
            <a:r>
              <a:rPr lang="es-MX" i="1" dirty="0" err="1">
                <a:ea typeface="+mn-lt"/>
                <a:cs typeface="+mn-lt"/>
              </a:rPr>
              <a:t>SoapUI</a:t>
            </a:r>
            <a:r>
              <a:rPr lang="es-MX" i="1" dirty="0">
                <a:ea typeface="+mn-lt"/>
                <a:cs typeface="+mn-lt"/>
              </a:rPr>
              <a:t>.</a:t>
            </a:r>
            <a:endParaRPr lang="es-ES" i="1" dirty="0">
              <a:ea typeface="+mn-lt"/>
              <a:cs typeface="+mn-lt"/>
            </a:endParaRPr>
          </a:p>
        </p:txBody>
      </p:sp>
      <p:sp>
        <p:nvSpPr>
          <p:cNvPr id="5" name="Rectángulo 4">
            <a:extLst>
              <a:ext uri="{FF2B5EF4-FFF2-40B4-BE49-F238E27FC236}">
                <a16:creationId xmlns:a16="http://schemas.microsoft.com/office/drawing/2014/main" id="{42D4B13F-A4C7-B45F-DEF5-7CEF37723BEF}"/>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rgbClr val="FFC000"/>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9" name="Imagen 8">
            <a:extLst>
              <a:ext uri="{FF2B5EF4-FFF2-40B4-BE49-F238E27FC236}">
                <a16:creationId xmlns:a16="http://schemas.microsoft.com/office/drawing/2014/main" id="{9B051327-77F8-BAB8-3762-5857A9973A62}"/>
              </a:ext>
            </a:extLst>
          </p:cNvPr>
          <p:cNvPicPr>
            <a:picLocks noChangeAspect="1"/>
          </p:cNvPicPr>
          <p:nvPr/>
        </p:nvPicPr>
        <p:blipFill>
          <a:blip r:embed="rId2"/>
          <a:stretch>
            <a:fillRect/>
          </a:stretch>
        </p:blipFill>
        <p:spPr>
          <a:xfrm>
            <a:off x="4177145" y="2233880"/>
            <a:ext cx="5019515" cy="4158796"/>
          </a:xfrm>
          <a:prstGeom prst="rect">
            <a:avLst/>
          </a:prstGeom>
        </p:spPr>
      </p:pic>
    </p:spTree>
    <p:extLst>
      <p:ext uri="{BB962C8B-B14F-4D97-AF65-F5344CB8AC3E}">
        <p14:creationId xmlns:p14="http://schemas.microsoft.com/office/powerpoint/2010/main" val="532977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8F88E-54CE-BAE6-9BC7-ED756128A62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9066A27-C328-4360-2061-3F364E878A92}"/>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7B7A01BF-DCC7-DD2E-8883-4AD3DFF8F15E}"/>
              </a:ext>
            </a:extLst>
          </p:cNvPr>
          <p:cNvSpPr>
            <a:spLocks noGrp="1"/>
          </p:cNvSpPr>
          <p:nvPr>
            <p:ph idx="1"/>
          </p:nvPr>
        </p:nvSpPr>
        <p:spPr>
          <a:xfrm>
            <a:off x="581191" y="2180496"/>
            <a:ext cx="8202591" cy="4265565"/>
          </a:xfrm>
        </p:spPr>
        <p:txBody>
          <a:bodyPr anchor="t">
            <a:normAutofit/>
          </a:bodyPr>
          <a:lstStyle/>
          <a:p>
            <a:pPr marL="0" indent="0">
              <a:lnSpc>
                <a:spcPct val="107000"/>
              </a:lnSpc>
              <a:spcBef>
                <a:spcPts val="0"/>
              </a:spcBef>
              <a:spcAft>
                <a:spcPts val="0"/>
              </a:spcAft>
              <a:buNone/>
            </a:pPr>
            <a:r>
              <a:rPr lang="es-ES" dirty="0">
                <a:latin typeface="Gill Sans MT"/>
                <a:ea typeface="Calibri"/>
                <a:cs typeface="Times New Roman"/>
              </a:rPr>
              <a:t>CLIENTE WEB – EJECUCIÓN </a:t>
            </a:r>
            <a:r>
              <a:rPr lang="es-ES" dirty="0">
                <a:ea typeface="+mn-lt"/>
                <a:cs typeface="+mn-lt"/>
              </a:rPr>
              <a:t>INICIO DE SESIÓN</a:t>
            </a:r>
            <a:endParaRPr lang="es-ES" dirty="0">
              <a:latin typeface="Gill Sans MT"/>
              <a:ea typeface="Calibri"/>
              <a:cs typeface="Times New Roman"/>
            </a:endParaRPr>
          </a:p>
        </p:txBody>
      </p:sp>
      <p:sp>
        <p:nvSpPr>
          <p:cNvPr id="5" name="Rectángulo 4">
            <a:extLst>
              <a:ext uri="{FF2B5EF4-FFF2-40B4-BE49-F238E27FC236}">
                <a16:creationId xmlns:a16="http://schemas.microsoft.com/office/drawing/2014/main" id="{40C74821-53DD-25DB-B19D-7CCC3C553559}"/>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rgbClr val="FFC000"/>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4" name="Imagen 3" descr="Interfaz de usuario gráfica, Sitio web&#10;&#10;El contenido generado por IA puede ser incorrecto.">
            <a:extLst>
              <a:ext uri="{FF2B5EF4-FFF2-40B4-BE49-F238E27FC236}">
                <a16:creationId xmlns:a16="http://schemas.microsoft.com/office/drawing/2014/main" id="{0E6560EB-D94F-4FF9-A198-29DF2041904D}"/>
              </a:ext>
            </a:extLst>
          </p:cNvPr>
          <p:cNvPicPr>
            <a:picLocks noChangeAspect="1"/>
          </p:cNvPicPr>
          <p:nvPr/>
        </p:nvPicPr>
        <p:blipFill>
          <a:blip r:embed="rId2"/>
          <a:stretch>
            <a:fillRect/>
          </a:stretch>
        </p:blipFill>
        <p:spPr>
          <a:xfrm>
            <a:off x="1085012" y="2734425"/>
            <a:ext cx="6978334" cy="3546231"/>
          </a:xfrm>
          <a:prstGeom prst="rect">
            <a:avLst/>
          </a:prstGeom>
        </p:spPr>
      </p:pic>
    </p:spTree>
    <p:extLst>
      <p:ext uri="{BB962C8B-B14F-4D97-AF65-F5344CB8AC3E}">
        <p14:creationId xmlns:p14="http://schemas.microsoft.com/office/powerpoint/2010/main" val="634687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23E25-9D38-B054-D3FE-C4F564DF8E4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AB29477-6FD6-C99A-DBC8-AB936D814134}"/>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66CD2C4E-7FF5-F76B-4A91-11C34CAB158B}"/>
              </a:ext>
            </a:extLst>
          </p:cNvPr>
          <p:cNvSpPr>
            <a:spLocks noGrp="1"/>
          </p:cNvSpPr>
          <p:nvPr>
            <p:ph idx="1"/>
          </p:nvPr>
        </p:nvSpPr>
        <p:spPr>
          <a:xfrm>
            <a:off x="581191" y="2180496"/>
            <a:ext cx="8202591" cy="4265565"/>
          </a:xfrm>
        </p:spPr>
        <p:txBody>
          <a:bodyPr anchor="t">
            <a:normAutofit/>
          </a:bodyPr>
          <a:lstStyle/>
          <a:p>
            <a:pPr marL="0" indent="0">
              <a:lnSpc>
                <a:spcPct val="107000"/>
              </a:lnSpc>
              <a:spcBef>
                <a:spcPts val="0"/>
              </a:spcBef>
              <a:spcAft>
                <a:spcPts val="0"/>
              </a:spcAft>
              <a:buNone/>
            </a:pPr>
            <a:r>
              <a:rPr lang="es-ES" dirty="0">
                <a:latin typeface="Gill Sans MT"/>
                <a:ea typeface="Calibri"/>
                <a:cs typeface="Times New Roman"/>
              </a:rPr>
              <a:t>CLIENTE WEB – EJECUCIÓN </a:t>
            </a:r>
            <a:r>
              <a:rPr lang="es-ES" dirty="0">
                <a:ea typeface="+mn-lt"/>
                <a:cs typeface="+mn-lt"/>
              </a:rPr>
              <a:t>MENÚ</a:t>
            </a:r>
            <a:endParaRPr lang="es-ES" dirty="0">
              <a:latin typeface="Gill Sans MT"/>
              <a:ea typeface="Calibri"/>
              <a:cs typeface="Times New Roman"/>
            </a:endParaRPr>
          </a:p>
        </p:txBody>
      </p:sp>
      <p:sp>
        <p:nvSpPr>
          <p:cNvPr id="5" name="Rectángulo 4">
            <a:extLst>
              <a:ext uri="{FF2B5EF4-FFF2-40B4-BE49-F238E27FC236}">
                <a16:creationId xmlns:a16="http://schemas.microsoft.com/office/drawing/2014/main" id="{7B16A518-B271-D27A-4F82-41CA9B21CA86}"/>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rgbClr val="FFC000"/>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6" name="Imagen 5" descr="Interfaz de usuario gráfica, Sitio web&#10;&#10;El contenido generado por IA puede ser incorrecto.">
            <a:extLst>
              <a:ext uri="{FF2B5EF4-FFF2-40B4-BE49-F238E27FC236}">
                <a16:creationId xmlns:a16="http://schemas.microsoft.com/office/drawing/2014/main" id="{0A2F972C-C520-3E99-5B46-B5C7D5168368}"/>
              </a:ext>
            </a:extLst>
          </p:cNvPr>
          <p:cNvPicPr>
            <a:picLocks noChangeAspect="1"/>
          </p:cNvPicPr>
          <p:nvPr/>
        </p:nvPicPr>
        <p:blipFill>
          <a:blip r:embed="rId2"/>
          <a:stretch>
            <a:fillRect/>
          </a:stretch>
        </p:blipFill>
        <p:spPr>
          <a:xfrm>
            <a:off x="1372230" y="2747081"/>
            <a:ext cx="6801952" cy="3502183"/>
          </a:xfrm>
          <a:prstGeom prst="rect">
            <a:avLst/>
          </a:prstGeom>
        </p:spPr>
      </p:pic>
    </p:spTree>
    <p:extLst>
      <p:ext uri="{BB962C8B-B14F-4D97-AF65-F5344CB8AC3E}">
        <p14:creationId xmlns:p14="http://schemas.microsoft.com/office/powerpoint/2010/main" val="2661481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72B10-F38D-7757-AEAF-A3B4698B64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B919B1B-A71E-9038-3DC8-22D781FEC9FA}"/>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7F896557-EF1E-A617-5662-FB82F2C9E1D6}"/>
              </a:ext>
            </a:extLst>
          </p:cNvPr>
          <p:cNvSpPr>
            <a:spLocks noGrp="1"/>
          </p:cNvSpPr>
          <p:nvPr>
            <p:ph idx="1"/>
          </p:nvPr>
        </p:nvSpPr>
        <p:spPr>
          <a:xfrm>
            <a:off x="581193" y="2180496"/>
            <a:ext cx="8341134"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CLIENTE MÓVIL – CREACIÓN DEL PROYECTO</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r>
              <a:rPr lang="es-ES" dirty="0" err="1">
                <a:latin typeface="Gill Sans MT"/>
                <a:ea typeface="Calibri"/>
                <a:cs typeface="Times New Roman"/>
              </a:rPr>
              <a:t>npx</a:t>
            </a:r>
            <a:r>
              <a:rPr lang="es-ES" dirty="0">
                <a:latin typeface="Gill Sans MT"/>
                <a:ea typeface="Calibri"/>
                <a:cs typeface="Times New Roman"/>
              </a:rPr>
              <a:t> </a:t>
            </a:r>
            <a:r>
              <a:rPr lang="es-ES" dirty="0" err="1">
                <a:latin typeface="Gill Sans MT"/>
                <a:ea typeface="Calibri"/>
                <a:cs typeface="Times New Roman"/>
              </a:rPr>
              <a:t>create-expo-app@latest</a:t>
            </a:r>
            <a:r>
              <a:rPr lang="es-ES" dirty="0">
                <a:latin typeface="Gill Sans MT"/>
                <a:ea typeface="Calibri"/>
                <a:cs typeface="Times New Roman"/>
              </a:rPr>
              <a:t> .</a:t>
            </a:r>
          </a:p>
          <a:p>
            <a:pPr marL="0" indent="0" algn="just">
              <a:lnSpc>
                <a:spcPct val="107000"/>
              </a:lnSpc>
              <a:spcBef>
                <a:spcPts val="0"/>
              </a:spcBef>
              <a:spcAft>
                <a:spcPts val="0"/>
              </a:spcAft>
              <a:buNone/>
            </a:pPr>
            <a:r>
              <a:rPr lang="es-ES" dirty="0" err="1">
                <a:latin typeface="Gill Sans MT"/>
                <a:ea typeface="Calibri"/>
                <a:cs typeface="Times New Roman"/>
              </a:rPr>
              <a:t>npm</a:t>
            </a:r>
            <a:r>
              <a:rPr lang="es-ES" dirty="0">
                <a:latin typeface="Gill Sans MT"/>
                <a:ea typeface="Calibri"/>
                <a:cs typeface="Times New Roman"/>
              </a:rPr>
              <a:t> </a:t>
            </a:r>
            <a:r>
              <a:rPr lang="es-ES" dirty="0" err="1">
                <a:latin typeface="Gill Sans MT"/>
                <a:ea typeface="Calibri"/>
                <a:cs typeface="Times New Roman"/>
              </a:rPr>
              <a:t>install</a:t>
            </a:r>
            <a:r>
              <a:rPr lang="es-ES" dirty="0">
                <a:latin typeface="Gill Sans MT"/>
                <a:ea typeface="Calibri"/>
                <a:cs typeface="Times New Roman"/>
              </a:rPr>
              <a:t> </a:t>
            </a:r>
            <a:r>
              <a:rPr lang="es-ES" dirty="0" err="1">
                <a:latin typeface="Gill Sans MT"/>
                <a:ea typeface="Calibri"/>
                <a:cs typeface="Times New Roman"/>
              </a:rPr>
              <a:t>axios</a:t>
            </a:r>
            <a:r>
              <a:rPr lang="es-ES" dirty="0">
                <a:latin typeface="Gill Sans MT"/>
                <a:ea typeface="Calibri"/>
                <a:cs typeface="Times New Roman"/>
              </a:rPr>
              <a:t> </a:t>
            </a:r>
            <a:r>
              <a:rPr lang="es-ES" dirty="0" err="1">
                <a:latin typeface="Gill Sans MT"/>
                <a:ea typeface="Calibri"/>
                <a:cs typeface="Times New Roman"/>
              </a:rPr>
              <a:t>fast-xml-parser</a:t>
            </a:r>
            <a:endParaRPr lang="es-ES" dirty="0">
              <a:latin typeface="Gill Sans MT"/>
              <a:ea typeface="Calibri"/>
              <a:cs typeface="Times New Roman"/>
            </a:endParaRP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B2EA7BD0-05D7-73B2-9AE9-178FA43674DE}"/>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4" name="Imagen 3">
            <a:extLst>
              <a:ext uri="{FF2B5EF4-FFF2-40B4-BE49-F238E27FC236}">
                <a16:creationId xmlns:a16="http://schemas.microsoft.com/office/drawing/2014/main" id="{26F3B961-70B6-FA60-1183-90CACFC4F9C9}"/>
              </a:ext>
            </a:extLst>
          </p:cNvPr>
          <p:cNvPicPr>
            <a:picLocks noChangeAspect="1"/>
          </p:cNvPicPr>
          <p:nvPr/>
        </p:nvPicPr>
        <p:blipFill>
          <a:blip r:embed="rId2"/>
          <a:stretch>
            <a:fillRect/>
          </a:stretch>
        </p:blipFill>
        <p:spPr>
          <a:xfrm>
            <a:off x="581192" y="3761508"/>
            <a:ext cx="8142846" cy="2292927"/>
          </a:xfrm>
          <a:prstGeom prst="rect">
            <a:avLst/>
          </a:prstGeom>
        </p:spPr>
      </p:pic>
    </p:spTree>
    <p:extLst>
      <p:ext uri="{BB962C8B-B14F-4D97-AF65-F5344CB8AC3E}">
        <p14:creationId xmlns:p14="http://schemas.microsoft.com/office/powerpoint/2010/main" val="1270510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2F807-CE93-6C62-DE67-C2573D75414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BF73D7-176F-7C47-BD0E-606F51781A93}"/>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23BE2691-CF56-63AC-0FAB-3B7F2BB2F19B}"/>
              </a:ext>
            </a:extLst>
          </p:cNvPr>
          <p:cNvSpPr>
            <a:spLocks noGrp="1"/>
          </p:cNvSpPr>
          <p:nvPr>
            <p:ph idx="1"/>
          </p:nvPr>
        </p:nvSpPr>
        <p:spPr>
          <a:xfrm>
            <a:off x="581193" y="2180496"/>
            <a:ext cx="3422771" cy="4265565"/>
          </a:xfrm>
        </p:spPr>
        <p:txBody>
          <a:bodyPr anchor="t">
            <a:normAutofit/>
          </a:bodyPr>
          <a:lstStyle/>
          <a:p>
            <a:pPr marL="0" indent="0">
              <a:lnSpc>
                <a:spcPct val="107000"/>
              </a:lnSpc>
              <a:spcBef>
                <a:spcPts val="0"/>
              </a:spcBef>
              <a:spcAft>
                <a:spcPts val="0"/>
              </a:spcAft>
              <a:buNone/>
            </a:pPr>
            <a:r>
              <a:rPr lang="es-ES" dirty="0">
                <a:latin typeface="Gill Sans MT"/>
                <a:ea typeface="Calibri"/>
                <a:cs typeface="Times New Roman"/>
              </a:rPr>
              <a:t>CLIENTE MÓVIL – WEB SERVICE CLIENT</a:t>
            </a:r>
          </a:p>
          <a:p>
            <a:pPr marL="0" indent="0">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r>
              <a:rPr lang="es-ES" dirty="0">
                <a:ea typeface="+mn-lt"/>
                <a:cs typeface="+mn-lt"/>
              </a:rPr>
              <a:t>En </a:t>
            </a:r>
            <a:r>
              <a:rPr lang="es-ES" dirty="0" err="1">
                <a:ea typeface="+mn-lt"/>
                <a:cs typeface="+mn-lt"/>
              </a:rPr>
              <a:t>axios</a:t>
            </a:r>
            <a:r>
              <a:rPr lang="es-ES" dirty="0">
                <a:ea typeface="+mn-lt"/>
                <a:cs typeface="+mn-lt"/>
              </a:rPr>
              <a:t> es necesario declarar la estructura del </a:t>
            </a:r>
            <a:r>
              <a:rPr lang="es-ES" dirty="0" err="1">
                <a:ea typeface="+mn-lt"/>
                <a:cs typeface="+mn-lt"/>
              </a:rPr>
              <a:t>xml</a:t>
            </a:r>
            <a:r>
              <a:rPr lang="es-ES" dirty="0">
                <a:ea typeface="+mn-lt"/>
                <a:cs typeface="+mn-lt"/>
              </a:rPr>
              <a:t>, esto se puede lograr con ayuda del </a:t>
            </a:r>
            <a:r>
              <a:rPr lang="es-MX" dirty="0">
                <a:ea typeface="+mn-lt"/>
                <a:cs typeface="+mn-lt"/>
              </a:rPr>
              <a:t>código de </a:t>
            </a:r>
            <a:r>
              <a:rPr lang="es-MX" dirty="0" err="1">
                <a:ea typeface="+mn-lt"/>
                <a:cs typeface="+mn-lt"/>
              </a:rPr>
              <a:t>SoapUI</a:t>
            </a:r>
            <a:r>
              <a:rPr lang="es-MX" dirty="0">
                <a:ea typeface="+mn-lt"/>
                <a:cs typeface="+mn-lt"/>
              </a:rPr>
              <a:t>.</a:t>
            </a:r>
          </a:p>
          <a:p>
            <a:pPr marL="0" indent="0" algn="just">
              <a:lnSpc>
                <a:spcPct val="107000"/>
              </a:lnSpc>
              <a:spcBef>
                <a:spcPts val="0"/>
              </a:spcBef>
              <a:spcAft>
                <a:spcPts val="0"/>
              </a:spcAft>
              <a:buNone/>
            </a:pPr>
            <a:endParaRPr lang="es-MX" dirty="0">
              <a:ea typeface="+mn-lt"/>
              <a:cs typeface="+mn-lt"/>
            </a:endParaRPr>
          </a:p>
          <a:p>
            <a:pPr marL="0" indent="0" algn="just">
              <a:lnSpc>
                <a:spcPct val="107000"/>
              </a:lnSpc>
              <a:spcBef>
                <a:spcPts val="0"/>
              </a:spcBef>
              <a:spcAft>
                <a:spcPts val="0"/>
              </a:spcAft>
              <a:buNone/>
            </a:pPr>
            <a:r>
              <a:rPr lang="es-MX" dirty="0">
                <a:ea typeface="+mn-lt"/>
                <a:cs typeface="+mn-lt"/>
              </a:rPr>
              <a:t>Para móvil se requiere la biblioteca </a:t>
            </a:r>
            <a:r>
              <a:rPr lang="es-MX" dirty="0" err="1">
                <a:ea typeface="+mn-lt"/>
                <a:cs typeface="+mn-lt"/>
              </a:rPr>
              <a:t>fast-xml-parser</a:t>
            </a:r>
            <a:endParaRPr lang="es-ES" dirty="0">
              <a:ea typeface="+mn-lt"/>
              <a:cs typeface="+mn-lt"/>
            </a:endParaRP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56787EE8-7A0B-E254-8775-7E809180B61D}"/>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7" name="Imagen 6">
            <a:extLst>
              <a:ext uri="{FF2B5EF4-FFF2-40B4-BE49-F238E27FC236}">
                <a16:creationId xmlns:a16="http://schemas.microsoft.com/office/drawing/2014/main" id="{01E1EDBD-2645-EF9F-4D34-EE4E8629A649}"/>
              </a:ext>
            </a:extLst>
          </p:cNvPr>
          <p:cNvPicPr>
            <a:picLocks noChangeAspect="1"/>
          </p:cNvPicPr>
          <p:nvPr/>
        </p:nvPicPr>
        <p:blipFill>
          <a:blip r:embed="rId2"/>
          <a:stretch>
            <a:fillRect/>
          </a:stretch>
        </p:blipFill>
        <p:spPr>
          <a:xfrm>
            <a:off x="4079856" y="2460991"/>
            <a:ext cx="5227949" cy="3704573"/>
          </a:xfrm>
          <a:prstGeom prst="rect">
            <a:avLst/>
          </a:prstGeom>
        </p:spPr>
      </p:pic>
    </p:spTree>
    <p:extLst>
      <p:ext uri="{BB962C8B-B14F-4D97-AF65-F5344CB8AC3E}">
        <p14:creationId xmlns:p14="http://schemas.microsoft.com/office/powerpoint/2010/main" val="2241792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31F80-DC56-EC23-2541-949954879D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5E2D068-1048-B17D-F5BD-7F5B520E37E8}"/>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D2416194-80DB-FA60-F540-E23E829EEC41}"/>
              </a:ext>
            </a:extLst>
          </p:cNvPr>
          <p:cNvSpPr>
            <a:spLocks noGrp="1"/>
          </p:cNvSpPr>
          <p:nvPr>
            <p:ph idx="1"/>
          </p:nvPr>
        </p:nvSpPr>
        <p:spPr>
          <a:xfrm>
            <a:off x="581192" y="2180496"/>
            <a:ext cx="3339643" cy="4265565"/>
          </a:xfrm>
        </p:spPr>
        <p:txBody>
          <a:bodyPr anchor="t">
            <a:normAutofit/>
          </a:bodyPr>
          <a:lstStyle/>
          <a:p>
            <a:pPr marL="0" indent="0">
              <a:lnSpc>
                <a:spcPct val="107000"/>
              </a:lnSpc>
              <a:spcBef>
                <a:spcPts val="0"/>
              </a:spcBef>
              <a:spcAft>
                <a:spcPts val="0"/>
              </a:spcAft>
              <a:buNone/>
            </a:pPr>
            <a:r>
              <a:rPr lang="es-ES" dirty="0">
                <a:latin typeface="Gill Sans MT"/>
                <a:ea typeface="Calibri"/>
                <a:cs typeface="Times New Roman"/>
              </a:rPr>
              <a:t>CLIENTE MÓVIL – </a:t>
            </a:r>
          </a:p>
          <a:p>
            <a:pPr marL="0" indent="0">
              <a:lnSpc>
                <a:spcPct val="107000"/>
              </a:lnSpc>
              <a:spcBef>
                <a:spcPts val="0"/>
              </a:spcBef>
              <a:spcAft>
                <a:spcPts val="0"/>
              </a:spcAft>
              <a:buNone/>
            </a:pPr>
            <a:r>
              <a:rPr lang="es-ES" dirty="0">
                <a:latin typeface="Gill Sans MT"/>
                <a:ea typeface="Calibri"/>
                <a:cs typeface="Times New Roman"/>
              </a:rPr>
              <a:t>EJECUCIÓN </a:t>
            </a:r>
            <a:r>
              <a:rPr lang="es-ES" dirty="0">
                <a:ea typeface="+mn-lt"/>
                <a:cs typeface="+mn-lt"/>
              </a:rPr>
              <a:t>INICIO DE SESIÓN</a:t>
            </a:r>
            <a:endParaRPr lang="es-ES" dirty="0">
              <a:latin typeface="Gill Sans MT"/>
              <a:ea typeface="Calibri"/>
              <a:cs typeface="Times New Roman"/>
            </a:endParaRPr>
          </a:p>
          <a:p>
            <a:pPr marL="0" indent="0">
              <a:lnSpc>
                <a:spcPct val="107000"/>
              </a:lnSpc>
              <a:spcBef>
                <a:spcPts val="0"/>
              </a:spcBef>
              <a:spcAft>
                <a:spcPts val="0"/>
              </a:spcAft>
              <a:buNone/>
            </a:pPr>
            <a:endParaRPr lang="es-ES" dirty="0">
              <a:latin typeface="Gill Sans MT"/>
              <a:ea typeface="Calibri"/>
              <a:cs typeface="Times New Roman"/>
            </a:endParaRPr>
          </a:p>
          <a:p>
            <a:pPr marL="0" indent="0">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39CDAB7C-3B7E-BB26-1CD7-F4F86E6EE572}"/>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6" name="Imagen 5">
            <a:extLst>
              <a:ext uri="{FF2B5EF4-FFF2-40B4-BE49-F238E27FC236}">
                <a16:creationId xmlns:a16="http://schemas.microsoft.com/office/drawing/2014/main" id="{C2D330EE-FE4C-7D9E-A5BD-EA0D47DB9FA9}"/>
              </a:ext>
            </a:extLst>
          </p:cNvPr>
          <p:cNvPicPr>
            <a:picLocks noChangeAspect="1"/>
          </p:cNvPicPr>
          <p:nvPr/>
        </p:nvPicPr>
        <p:blipFill>
          <a:blip r:embed="rId2"/>
          <a:stretch>
            <a:fillRect/>
          </a:stretch>
        </p:blipFill>
        <p:spPr>
          <a:xfrm>
            <a:off x="4973782" y="946742"/>
            <a:ext cx="2442638" cy="5499319"/>
          </a:xfrm>
          <a:prstGeom prst="rect">
            <a:avLst/>
          </a:prstGeom>
        </p:spPr>
      </p:pic>
    </p:spTree>
    <p:extLst>
      <p:ext uri="{BB962C8B-B14F-4D97-AF65-F5344CB8AC3E}">
        <p14:creationId xmlns:p14="http://schemas.microsoft.com/office/powerpoint/2010/main" val="2920310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60A21-C10D-FCD9-4971-EDF63238AAD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F0925E-8C2E-2A59-D93A-11FA1FFD6AF4}"/>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8168F325-25B2-B8CE-DAC3-13870D61B114}"/>
              </a:ext>
            </a:extLst>
          </p:cNvPr>
          <p:cNvSpPr>
            <a:spLocks noGrp="1"/>
          </p:cNvSpPr>
          <p:nvPr>
            <p:ph idx="1"/>
          </p:nvPr>
        </p:nvSpPr>
        <p:spPr>
          <a:xfrm>
            <a:off x="581192" y="2180496"/>
            <a:ext cx="3339643" cy="4265565"/>
          </a:xfrm>
        </p:spPr>
        <p:txBody>
          <a:bodyPr anchor="t">
            <a:normAutofit/>
          </a:bodyPr>
          <a:lstStyle/>
          <a:p>
            <a:pPr marL="0" indent="0">
              <a:lnSpc>
                <a:spcPct val="107000"/>
              </a:lnSpc>
              <a:spcBef>
                <a:spcPts val="0"/>
              </a:spcBef>
              <a:spcAft>
                <a:spcPts val="0"/>
              </a:spcAft>
              <a:buNone/>
            </a:pPr>
            <a:r>
              <a:rPr lang="es-ES" dirty="0">
                <a:latin typeface="Gill Sans MT"/>
                <a:ea typeface="Calibri"/>
                <a:cs typeface="Times New Roman"/>
              </a:rPr>
              <a:t>CLIENTE MÓVIL – </a:t>
            </a:r>
          </a:p>
          <a:p>
            <a:pPr marL="0" indent="0">
              <a:lnSpc>
                <a:spcPct val="107000"/>
              </a:lnSpc>
              <a:spcBef>
                <a:spcPts val="0"/>
              </a:spcBef>
              <a:spcAft>
                <a:spcPts val="0"/>
              </a:spcAft>
              <a:buNone/>
            </a:pPr>
            <a:r>
              <a:rPr lang="es-ES" dirty="0">
                <a:latin typeface="Gill Sans MT"/>
                <a:ea typeface="Calibri"/>
                <a:cs typeface="Times New Roman"/>
              </a:rPr>
              <a:t>EJECUCIÓN </a:t>
            </a:r>
            <a:r>
              <a:rPr lang="es-ES" dirty="0">
                <a:latin typeface="Gill Sans MT"/>
                <a:ea typeface="+mn-lt"/>
                <a:cs typeface="+mn-lt"/>
              </a:rPr>
              <a:t>MENÚ</a:t>
            </a:r>
            <a:endParaRPr lang="es-ES" dirty="0">
              <a:latin typeface="Gill Sans MT"/>
              <a:ea typeface="Calibri"/>
              <a:cs typeface="Times New Roman"/>
            </a:endParaRPr>
          </a:p>
          <a:p>
            <a:pPr marL="0" indent="0">
              <a:lnSpc>
                <a:spcPct val="107000"/>
              </a:lnSpc>
              <a:spcBef>
                <a:spcPts val="0"/>
              </a:spcBef>
              <a:spcAft>
                <a:spcPts val="0"/>
              </a:spcAft>
              <a:buNone/>
            </a:pPr>
            <a:endParaRPr lang="es-ES" dirty="0">
              <a:latin typeface="Gill Sans MT"/>
              <a:ea typeface="Calibri"/>
              <a:cs typeface="Times New Roman"/>
            </a:endParaRPr>
          </a:p>
          <a:p>
            <a:pPr marL="0" indent="0">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CE069B46-F0B8-029F-166F-C8F2ECFABE7F}"/>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4" name="Imagen 3" descr="Captura de pantalla de un celular con la imagen de un gato&#10;&#10;El contenido generado por IA puede ser incorrecto.">
            <a:extLst>
              <a:ext uri="{FF2B5EF4-FFF2-40B4-BE49-F238E27FC236}">
                <a16:creationId xmlns:a16="http://schemas.microsoft.com/office/drawing/2014/main" id="{A417BB3F-FDEF-0D5F-4746-303F4799B438}"/>
              </a:ext>
            </a:extLst>
          </p:cNvPr>
          <p:cNvPicPr>
            <a:picLocks noChangeAspect="1"/>
          </p:cNvPicPr>
          <p:nvPr/>
        </p:nvPicPr>
        <p:blipFill>
          <a:blip r:embed="rId2"/>
          <a:stretch>
            <a:fillRect/>
          </a:stretch>
        </p:blipFill>
        <p:spPr>
          <a:xfrm>
            <a:off x="3528406" y="1085182"/>
            <a:ext cx="2388733" cy="5376435"/>
          </a:xfrm>
          <a:prstGeom prst="rect">
            <a:avLst/>
          </a:prstGeom>
        </p:spPr>
      </p:pic>
      <p:pic>
        <p:nvPicPr>
          <p:cNvPr id="7" name="Imagen 6" descr="Interfaz de usuario gráfica, Aplicación&#10;&#10;El contenido generado por IA puede ser incorrecto.">
            <a:extLst>
              <a:ext uri="{FF2B5EF4-FFF2-40B4-BE49-F238E27FC236}">
                <a16:creationId xmlns:a16="http://schemas.microsoft.com/office/drawing/2014/main" id="{8CA22DA3-EC9C-B59A-61E7-0232C8CD731C}"/>
              </a:ext>
            </a:extLst>
          </p:cNvPr>
          <p:cNvPicPr>
            <a:picLocks noChangeAspect="1"/>
          </p:cNvPicPr>
          <p:nvPr/>
        </p:nvPicPr>
        <p:blipFill>
          <a:blip r:embed="rId3"/>
          <a:stretch>
            <a:fillRect/>
          </a:stretch>
        </p:blipFill>
        <p:spPr>
          <a:xfrm>
            <a:off x="6193026" y="1080655"/>
            <a:ext cx="2388733" cy="5365406"/>
          </a:xfrm>
          <a:prstGeom prst="rect">
            <a:avLst/>
          </a:prstGeom>
        </p:spPr>
      </p:pic>
    </p:spTree>
    <p:extLst>
      <p:ext uri="{BB962C8B-B14F-4D97-AF65-F5344CB8AC3E}">
        <p14:creationId xmlns:p14="http://schemas.microsoft.com/office/powerpoint/2010/main" val="2780601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SOAP API in a nutshell.. What is SOAP API. | by Ian Kiprono | Stackademic">
            <a:extLst>
              <a:ext uri="{FF2B5EF4-FFF2-40B4-BE49-F238E27FC236}">
                <a16:creationId xmlns:a16="http://schemas.microsoft.com/office/drawing/2014/main" id="{580F3B36-A2D2-1511-7F62-8EBCA9508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4176" y="1761618"/>
            <a:ext cx="8305767" cy="5140347"/>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17AF601B-7D4E-4D51-9BA2-A881194A157D}"/>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93B8F572-C439-414C-90FA-BE3C081E9B98}"/>
              </a:ext>
            </a:extLst>
          </p:cNvPr>
          <p:cNvSpPr>
            <a:spLocks noGrp="1"/>
          </p:cNvSpPr>
          <p:nvPr>
            <p:ph idx="1"/>
          </p:nvPr>
        </p:nvSpPr>
        <p:spPr>
          <a:xfrm>
            <a:off x="581192" y="2492641"/>
            <a:ext cx="3915668" cy="3678303"/>
          </a:xfrm>
        </p:spPr>
        <p:txBody>
          <a:bodyPr vert="horz" lIns="91440" tIns="45720" rIns="91440" bIns="45720" rtlCol="0" anchor="ctr">
            <a:normAutofit/>
          </a:bodyPr>
          <a:lstStyle/>
          <a:p>
            <a:pPr marL="0" indent="0" algn="just">
              <a:buNone/>
            </a:pPr>
            <a:r>
              <a:rPr lang="es-MX" dirty="0"/>
              <a:t>En el desarrollo de software, los servicios web permiten la interoperabilidad entre aplicaciones. Este informe presenta una propuesta para crear un sistema de conversión de unidades con servicios web SOAP en Java, sin base de datos, lo que simplifica la arquitectura y permite su uso desde clientes de consola, escritorio, web y móvil.</a:t>
            </a:r>
          </a:p>
          <a:p>
            <a:pPr marL="0" indent="0" algn="just">
              <a:lnSpc>
                <a:spcPct val="107000"/>
              </a:lnSpc>
              <a:spcBef>
                <a:spcPts val="0"/>
              </a:spcBef>
              <a:spcAft>
                <a:spcPts val="0"/>
              </a:spcAft>
              <a:buNone/>
            </a:pPr>
            <a:endParaRPr lang="es" dirty="0">
              <a:ea typeface="+mn-lt"/>
              <a:cs typeface="+mn-lt"/>
            </a:endParaRPr>
          </a:p>
          <a:p>
            <a:pPr marL="0" indent="0" algn="just">
              <a:lnSpc>
                <a:spcPct val="107000"/>
              </a:lnSpc>
              <a:spcBef>
                <a:spcPts val="0"/>
              </a:spcBef>
              <a:spcAft>
                <a:spcPts val="0"/>
              </a:spcAft>
              <a:buNone/>
            </a:pPr>
            <a:endParaRPr lang="es" dirty="0"/>
          </a:p>
        </p:txBody>
      </p:sp>
      <p:sp>
        <p:nvSpPr>
          <p:cNvPr id="5" name="Rectángulo 4">
            <a:extLst>
              <a:ext uri="{FF2B5EF4-FFF2-40B4-BE49-F238E27FC236}">
                <a16:creationId xmlns:a16="http://schemas.microsoft.com/office/drawing/2014/main" id="{EFCE21EE-10DC-4503-9FD7-8D2960C780CB}"/>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INTRODUCCIÓN</a:t>
            </a:r>
            <a:endParaRPr kumimoji="0" lang="es-ES" sz="1400" b="1" i="0" u="none" strike="noStrike" kern="1200" cap="none" spc="0" normalizeH="0" baseline="0" noProof="0" dirty="0">
              <a:ln>
                <a:noFill/>
              </a:ln>
              <a:solidFill>
                <a:srgbClr val="FFC000"/>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spTree>
    <p:extLst>
      <p:ext uri="{BB962C8B-B14F-4D97-AF65-F5344CB8AC3E}">
        <p14:creationId xmlns:p14="http://schemas.microsoft.com/office/powerpoint/2010/main" val="3141142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F601B-7D4E-4D51-9BA2-A881194A157D}"/>
              </a:ext>
            </a:extLst>
          </p:cNvPr>
          <p:cNvSpPr>
            <a:spLocks noGrp="1"/>
          </p:cNvSpPr>
          <p:nvPr>
            <p:ph type="title"/>
          </p:nvPr>
        </p:nvSpPr>
        <p:spPr/>
        <p:txBody>
          <a:bodyPr/>
          <a:lstStyle/>
          <a:p>
            <a:r>
              <a:rPr lang="es-ES" dirty="0"/>
              <a:t>Conclusiones</a:t>
            </a:r>
          </a:p>
        </p:txBody>
      </p:sp>
      <p:sp>
        <p:nvSpPr>
          <p:cNvPr id="3" name="Marcador de contenido 2">
            <a:extLst>
              <a:ext uri="{FF2B5EF4-FFF2-40B4-BE49-F238E27FC236}">
                <a16:creationId xmlns:a16="http://schemas.microsoft.com/office/drawing/2014/main" id="{93B8F572-C439-414C-90FA-BE3C081E9B98}"/>
              </a:ext>
            </a:extLst>
          </p:cNvPr>
          <p:cNvSpPr>
            <a:spLocks noGrp="1"/>
          </p:cNvSpPr>
          <p:nvPr>
            <p:ph idx="1"/>
          </p:nvPr>
        </p:nvSpPr>
        <p:spPr>
          <a:xfrm>
            <a:off x="581192" y="2365553"/>
            <a:ext cx="8589441" cy="3678303"/>
          </a:xfrm>
        </p:spPr>
        <p:txBody>
          <a:bodyPr>
            <a:normAutofit/>
          </a:bodyPr>
          <a:lstStyle/>
          <a:p>
            <a:pPr marL="305435" indent="-305435" algn="just">
              <a:buFont typeface="Wingdings 2" panose="05050102010706020507" pitchFamily="18" charset="2"/>
              <a:buChar char=""/>
            </a:pPr>
            <a:r>
              <a:rPr lang="es-MX" sz="2000" dirty="0">
                <a:latin typeface="Cambria" panose="02040503050406030204" pitchFamily="18" charset="0"/>
                <a:ea typeface="Calibri" panose="020F0502020204030204" pitchFamily="34" charset="0"/>
                <a:cs typeface="Times New Roman" panose="02020603050405020304" pitchFamily="18" charset="0"/>
              </a:rPr>
              <a:t>La implementación de un sistema de conversión de unidades utilizando servicios web SOAP en Java sin base de datos es viable y eficiente para aplicaciones que requieren alta interoperabilidad y estructuras de datos estáticas.</a:t>
            </a:r>
          </a:p>
          <a:p>
            <a:pPr marL="305435" indent="-305435" algn="just">
              <a:buFont typeface="Wingdings 2" panose="05050102010706020507" pitchFamily="18" charset="2"/>
              <a:buChar char=""/>
            </a:pPr>
            <a:r>
              <a:rPr lang="es-MX" sz="2000" dirty="0">
                <a:latin typeface="Cambria" panose="02040503050406030204" pitchFamily="18" charset="0"/>
                <a:ea typeface="Calibri" panose="020F0502020204030204" pitchFamily="34" charset="0"/>
                <a:cs typeface="Times New Roman" panose="02020603050405020304" pitchFamily="18" charset="0"/>
              </a:rPr>
              <a:t>La elección de Java para el desarrollo del servidor y las aplicaciones cliente garantiza la portabilidad y la robustez del sistema.</a:t>
            </a:r>
          </a:p>
          <a:p>
            <a:pPr marL="305435" indent="-305435" algn="just">
              <a:buFont typeface="Wingdings 2" panose="05050102010706020507" pitchFamily="18" charset="2"/>
              <a:buChar char=""/>
            </a:pPr>
            <a:r>
              <a:rPr lang="es-MX" sz="2000" dirty="0">
                <a:latin typeface="Cambria" panose="02040503050406030204" pitchFamily="18" charset="0"/>
                <a:ea typeface="Calibri" panose="020F0502020204030204" pitchFamily="34" charset="0"/>
                <a:cs typeface="Times New Roman" panose="02020603050405020304" pitchFamily="18" charset="0"/>
              </a:rPr>
              <a:t>La combinación de Node.js con </a:t>
            </a:r>
            <a:r>
              <a:rPr lang="es-MX" sz="2000" dirty="0" err="1">
                <a:latin typeface="Cambria" panose="02040503050406030204" pitchFamily="18" charset="0"/>
                <a:ea typeface="Calibri" panose="020F0502020204030204" pitchFamily="34" charset="0"/>
                <a:cs typeface="Times New Roman" panose="02020603050405020304" pitchFamily="18" charset="0"/>
              </a:rPr>
              <a:t>React</a:t>
            </a:r>
            <a:r>
              <a:rPr lang="es-MX" sz="2000" dirty="0">
                <a:latin typeface="Cambria" panose="02040503050406030204" pitchFamily="18" charset="0"/>
                <a:ea typeface="Calibri" panose="020F0502020204030204" pitchFamily="34" charset="0"/>
                <a:cs typeface="Times New Roman" panose="02020603050405020304" pitchFamily="18" charset="0"/>
              </a:rPr>
              <a:t> y </a:t>
            </a:r>
            <a:r>
              <a:rPr lang="es-MX" sz="2000" dirty="0" err="1">
                <a:latin typeface="Cambria" panose="02040503050406030204" pitchFamily="18" charset="0"/>
                <a:ea typeface="Calibri" panose="020F0502020204030204" pitchFamily="34" charset="0"/>
                <a:cs typeface="Times New Roman" panose="02020603050405020304" pitchFamily="18" charset="0"/>
              </a:rPr>
              <a:t>React</a:t>
            </a:r>
            <a:r>
              <a:rPr lang="es-MX" sz="2000" dirty="0">
                <a:latin typeface="Cambria" panose="02040503050406030204" pitchFamily="18" charset="0"/>
                <a:ea typeface="Calibri" panose="020F0502020204030204" pitchFamily="34" charset="0"/>
                <a:cs typeface="Times New Roman" panose="02020603050405020304" pitchFamily="18" charset="0"/>
              </a:rPr>
              <a:t> Native permite el desarrollo de interfaces de usuario modernas y reactivas para aplicaciones web y móviles, respectivamente.</a:t>
            </a:r>
          </a:p>
          <a:p>
            <a:pPr marL="305435" indent="-305435" algn="just">
              <a:buFont typeface="Wingdings 2" panose="05050102010706020507" pitchFamily="18" charset="2"/>
              <a:buChar char=""/>
            </a:pPr>
            <a:endParaRPr lang="es-ES" sz="2000" dirty="0">
              <a:latin typeface="Cambria" panose="02040503050406030204" pitchFamily="18"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8C313154-69EF-88F6-2C69-3DE121C5FB02}"/>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CONCLUSIONES</a:t>
            </a:r>
            <a:endParaRPr lang="es-ES" sz="1400" b="1" dirty="0">
              <a:solidFill>
                <a:srgbClr val="FFC000"/>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spTree>
    <p:extLst>
      <p:ext uri="{BB962C8B-B14F-4D97-AF65-F5344CB8AC3E}">
        <p14:creationId xmlns:p14="http://schemas.microsoft.com/office/powerpoint/2010/main" val="2891991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BC33A-CD42-4FC7-A6A8-7EDA27FD2683}"/>
              </a:ext>
            </a:extLst>
          </p:cNvPr>
          <p:cNvSpPr>
            <a:spLocks noGrp="1"/>
          </p:cNvSpPr>
          <p:nvPr>
            <p:ph type="title"/>
          </p:nvPr>
        </p:nvSpPr>
        <p:spPr/>
        <p:txBody>
          <a:bodyPr/>
          <a:lstStyle/>
          <a:p>
            <a:r>
              <a:rPr lang="es-ES" dirty="0"/>
              <a:t>Recomendaciones</a:t>
            </a:r>
          </a:p>
        </p:txBody>
      </p:sp>
      <p:sp>
        <p:nvSpPr>
          <p:cNvPr id="3" name="Marcador de contenido 2">
            <a:extLst>
              <a:ext uri="{FF2B5EF4-FFF2-40B4-BE49-F238E27FC236}">
                <a16:creationId xmlns:a16="http://schemas.microsoft.com/office/drawing/2014/main" id="{D80960AD-F226-4240-9557-9B1A56633CDB}"/>
              </a:ext>
            </a:extLst>
          </p:cNvPr>
          <p:cNvSpPr>
            <a:spLocks noGrp="1"/>
          </p:cNvSpPr>
          <p:nvPr>
            <p:ph idx="1"/>
          </p:nvPr>
        </p:nvSpPr>
        <p:spPr>
          <a:xfrm>
            <a:off x="579213" y="2521527"/>
            <a:ext cx="8500664" cy="3634317"/>
          </a:xfrm>
        </p:spPr>
        <p:txBody>
          <a:bodyPr>
            <a:normAutofit/>
          </a:bodyPr>
          <a:lstStyle/>
          <a:p>
            <a:pPr marL="305435" indent="-305435" algn="just">
              <a:buFont typeface="Wingdings 2" panose="05050102010706020507" pitchFamily="18" charset="2"/>
              <a:buChar char=""/>
            </a:pPr>
            <a:r>
              <a:rPr lang="es-MX" sz="2000" dirty="0">
                <a:effectLst/>
                <a:latin typeface="Cambria" panose="02040503050406030204" pitchFamily="18" charset="0"/>
                <a:ea typeface="Calibri" panose="020F0502020204030204" pitchFamily="34" charset="0"/>
                <a:cs typeface="Times New Roman" panose="02020603050405020304" pitchFamily="18" charset="0"/>
              </a:rPr>
              <a:t>Para futuras implementación considerar usar el framework de expo para crear la aplicación web y móvil al mismo tiempo.</a:t>
            </a:r>
          </a:p>
          <a:p>
            <a:pPr marL="305435" indent="-305435" algn="just">
              <a:buFont typeface="Wingdings 2" panose="05050102010706020507" pitchFamily="18" charset="2"/>
              <a:buChar char=""/>
            </a:pPr>
            <a:r>
              <a:rPr lang="es-MX" sz="2000" dirty="0">
                <a:effectLst/>
                <a:latin typeface="Cambria" panose="02040503050406030204" pitchFamily="18" charset="0"/>
                <a:ea typeface="Calibri" panose="020F0502020204030204" pitchFamily="34" charset="0"/>
                <a:cs typeface="Times New Roman" panose="02020603050405020304" pitchFamily="18" charset="0"/>
              </a:rPr>
              <a:t>Mantener una documentación detallada y actualizada del sistema, incluyendo la arquitectura, las tecnologías utilizadas y las decisiones de diseño.</a:t>
            </a:r>
          </a:p>
          <a:p>
            <a:pPr marL="305435" indent="-305435" algn="just">
              <a:buFont typeface="Wingdings 2" panose="05050102010706020507" pitchFamily="18" charset="2"/>
              <a:buChar char=""/>
            </a:pPr>
            <a:r>
              <a:rPr lang="es-MX" sz="2000" dirty="0">
                <a:effectLst/>
                <a:latin typeface="Cambria" panose="02040503050406030204" pitchFamily="18" charset="0"/>
                <a:ea typeface="Calibri" panose="020F0502020204030204" pitchFamily="34" charset="0"/>
                <a:cs typeface="Times New Roman" panose="02020603050405020304" pitchFamily="18" charset="0"/>
              </a:rPr>
              <a:t>Evaluar la posibilidad de migrar a una arquitectura basada en microservicios en caso de que el sistema requiera mayor escalabilidad y flexibilidad en el futuro.</a:t>
            </a:r>
          </a:p>
          <a:p>
            <a:pPr marL="305435" indent="-305435" algn="just">
              <a:buFont typeface="Wingdings 2" panose="05050102010706020507" pitchFamily="18" charset="2"/>
              <a:buChar char=""/>
            </a:pPr>
            <a:endParaRPr lang="es-ES" sz="20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3F629C98-2860-FB54-5060-D4EC00F9C040}"/>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rgbClr val="FFC000"/>
                </a:solidFill>
                <a:effectLst/>
                <a:uLnTx/>
                <a:uFillTx/>
                <a:latin typeface="Gill Sans MT" panose="020B0502020104020203"/>
                <a:ea typeface="+mn-ea"/>
                <a:cs typeface="+mn-cs"/>
              </a:rPr>
              <a:t>RECOMENDACIONES</a:t>
            </a:r>
            <a:endParaRPr lang="es-ES" sz="1400" b="1" dirty="0">
              <a:solidFill>
                <a:srgbClr val="FFC000"/>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spTree>
    <p:extLst>
      <p:ext uri="{BB962C8B-B14F-4D97-AF65-F5344CB8AC3E}">
        <p14:creationId xmlns:p14="http://schemas.microsoft.com/office/powerpoint/2010/main" val="179576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0989-CA87-4621-A0C3-233A33CC6B1C}"/>
              </a:ext>
            </a:extLst>
          </p:cNvPr>
          <p:cNvSpPr>
            <a:spLocks noGrp="1"/>
          </p:cNvSpPr>
          <p:nvPr>
            <p:ph type="title"/>
          </p:nvPr>
        </p:nvSpPr>
        <p:spPr/>
        <p:txBody>
          <a:bodyPr/>
          <a:lstStyle/>
          <a:p>
            <a:r>
              <a:rPr lang="es-ES" dirty="0"/>
              <a:t>Bibliografía</a:t>
            </a:r>
          </a:p>
        </p:txBody>
      </p:sp>
      <p:sp>
        <p:nvSpPr>
          <p:cNvPr id="3" name="Marcador de contenido 2">
            <a:extLst>
              <a:ext uri="{FF2B5EF4-FFF2-40B4-BE49-F238E27FC236}">
                <a16:creationId xmlns:a16="http://schemas.microsoft.com/office/drawing/2014/main" id="{DB0FD96C-3240-4673-A01D-AB9F82CF6BCE}"/>
              </a:ext>
            </a:extLst>
          </p:cNvPr>
          <p:cNvSpPr>
            <a:spLocks noGrp="1"/>
          </p:cNvSpPr>
          <p:nvPr>
            <p:ph idx="1"/>
          </p:nvPr>
        </p:nvSpPr>
        <p:spPr>
          <a:xfrm>
            <a:off x="581193" y="2180496"/>
            <a:ext cx="8571686" cy="3678303"/>
          </a:xfrm>
        </p:spPr>
        <p:txBody>
          <a:bodyPr>
            <a:normAutofit fontScale="92500" lnSpcReduction="10000"/>
          </a:bodyPr>
          <a:lstStyle/>
          <a:p>
            <a:pPr marL="305435" indent="-305435">
              <a:tabLst>
                <a:tab pos="243840" algn="l"/>
              </a:tabLst>
            </a:pPr>
            <a:endParaRPr lang="es-EC" dirty="0">
              <a:ea typeface="+mn-lt"/>
              <a:cs typeface="+mn-lt"/>
            </a:endParaRPr>
          </a:p>
          <a:p>
            <a:pPr marL="305435" indent="-305435">
              <a:tabLst>
                <a:tab pos="243840" algn="l"/>
              </a:tabLst>
            </a:pPr>
            <a:r>
              <a:rPr lang="es-MX" sz="1800" dirty="0">
                <a:effectLst/>
                <a:latin typeface="Cambria" panose="02040503050406030204" pitchFamily="18" charset="0"/>
                <a:ea typeface="Calibri" panose="020F0502020204030204" pitchFamily="34" charset="0"/>
                <a:cs typeface="Times New Roman" panose="02020603050405020304" pitchFamily="18" charset="0"/>
              </a:rPr>
              <a:t>IBM. (s.f.). SOAP. Recuperado de https://www.ibm.com/docs/es/rsas/7.5.0?topic=standards-soap</a:t>
            </a:r>
          </a:p>
          <a:p>
            <a:pPr marL="305435" indent="-305435">
              <a:tabLst>
                <a:tab pos="243840" algn="l"/>
              </a:tabLst>
            </a:pPr>
            <a:r>
              <a:rPr lang="es-MX" sz="1800" dirty="0">
                <a:effectLst/>
                <a:latin typeface="Cambria" panose="02040503050406030204" pitchFamily="18" charset="0"/>
                <a:ea typeface="Calibri" panose="020F0502020204030204" pitchFamily="34" charset="0"/>
                <a:cs typeface="Times New Roman" panose="02020603050405020304" pitchFamily="18" charset="0"/>
              </a:rPr>
              <a:t>F5. (s.f.). ¿Qué es el Protocolo Simple de Acceso a Objetos (SOAP)?. Recuperado de https://www.f5.com/es_es/glossary/simple-object-access-protocol-soap</a:t>
            </a:r>
          </a:p>
          <a:p>
            <a:pPr marL="305435" indent="-305435">
              <a:tabLst>
                <a:tab pos="243840" algn="l"/>
              </a:tabLst>
            </a:pPr>
            <a:r>
              <a:rPr lang="es-MX" sz="1800" dirty="0" err="1">
                <a:effectLst/>
                <a:latin typeface="Cambria" panose="02040503050406030204" pitchFamily="18" charset="0"/>
                <a:ea typeface="Calibri" panose="020F0502020204030204" pitchFamily="34" charset="0"/>
                <a:cs typeface="Times New Roman" panose="02020603050405020304" pitchFamily="18" charset="0"/>
              </a:rPr>
              <a:t>Atlassian</a:t>
            </a:r>
            <a:r>
              <a:rPr lang="es-MX" sz="1800" dirty="0">
                <a:effectLst/>
                <a:latin typeface="Cambria" panose="02040503050406030204" pitchFamily="18" charset="0"/>
                <a:ea typeface="Calibri" panose="020F0502020204030204" pitchFamily="34" charset="0"/>
                <a:cs typeface="Times New Roman" panose="02020603050405020304" pitchFamily="18" charset="0"/>
              </a:rPr>
              <a:t>. (s.f.). Arquitectura de microservicios. Recuperado de https://www.atlassian.com/es/microservices/microservices-architecture</a:t>
            </a:r>
          </a:p>
          <a:p>
            <a:pPr marL="305435" indent="-305435">
              <a:tabLst>
                <a:tab pos="243840" algn="l"/>
              </a:tabLst>
            </a:pPr>
            <a:r>
              <a:rPr lang="es-MX" sz="1800" dirty="0">
                <a:effectLst/>
                <a:latin typeface="Cambria" panose="02040503050406030204" pitchFamily="18" charset="0"/>
                <a:ea typeface="Calibri" panose="020F0502020204030204" pitchFamily="34" charset="0"/>
                <a:cs typeface="Times New Roman" panose="02020603050405020304" pitchFamily="18" charset="0"/>
              </a:rPr>
              <a:t>Paradigma Digital. (s.f.). Patrones de arquitectura de microservicios, ¿qué son y qué ventajas ofrecen?. Recuperado de https://www.paradigmadigital.com/dev/patrones-arquitectura-microservicios-que-son-ventajas/</a:t>
            </a:r>
          </a:p>
          <a:p>
            <a:pPr marL="305435" indent="-305435">
              <a:tabLst>
                <a:tab pos="243840" algn="l"/>
              </a:tabLst>
            </a:pPr>
            <a:r>
              <a:rPr lang="es-MX" sz="1800" dirty="0" err="1">
                <a:effectLst/>
                <a:latin typeface="Cambria" panose="02040503050406030204" pitchFamily="18" charset="0"/>
                <a:ea typeface="Calibri" panose="020F0502020204030204" pitchFamily="34" charset="0"/>
                <a:cs typeface="Times New Roman" panose="02020603050405020304" pitchFamily="18" charset="0"/>
              </a:rPr>
              <a:t>Profile</a:t>
            </a:r>
            <a:r>
              <a:rPr lang="es-MX" sz="1800" dirty="0">
                <a:effectLst/>
                <a:latin typeface="Cambria" panose="02040503050406030204" pitchFamily="18" charset="0"/>
                <a:ea typeface="Calibri" panose="020F0502020204030204" pitchFamily="34" charset="0"/>
                <a:cs typeface="Times New Roman" panose="02020603050405020304" pitchFamily="18" charset="0"/>
              </a:rPr>
              <a:t>. (2024). ¿Qué es la arquitectura de software? Fundamentos clave. Recuperado de https://profile.es/blog/que-es-la-arquitectura-de-software/</a:t>
            </a:r>
          </a:p>
          <a:p>
            <a:pPr marL="305435" indent="-305435" algn="just">
              <a:tabLst>
                <a:tab pos="243840" algn="l"/>
              </a:tabLst>
            </a:pPr>
            <a:endParaRPr lang="es-EC" sz="1800" dirty="0">
              <a:effectLst/>
              <a:latin typeface="Cambria" panose="02040503050406030204" pitchFamily="18" charset="0"/>
              <a:ea typeface="Calibri" panose="020F0502020204030204" pitchFamily="34" charset="0"/>
              <a:cs typeface="Times New Roman" panose="02020603050405020304" pitchFamily="18" charset="0"/>
            </a:endParaRPr>
          </a:p>
        </p:txBody>
      </p:sp>
      <p:sp>
        <p:nvSpPr>
          <p:cNvPr id="4" name="Rectángulo 3">
            <a:extLst>
              <a:ext uri="{FF2B5EF4-FFF2-40B4-BE49-F238E27FC236}">
                <a16:creationId xmlns:a16="http://schemas.microsoft.com/office/drawing/2014/main" id="{070C5D02-C2B8-9F34-1494-015933CCBD06}"/>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rgbClr val="FFC000"/>
                </a:solidFill>
                <a:effectLst/>
                <a:uLnTx/>
                <a:uFillTx/>
                <a:latin typeface="Gill Sans MT" panose="020B0502020104020203"/>
                <a:ea typeface="+mn-ea"/>
                <a:cs typeface="+mn-cs"/>
              </a:rPr>
              <a:t>BIBLIOGRAFÍA</a:t>
            </a:r>
            <a:endParaRPr lang="es-ES" sz="1400" b="1" dirty="0">
              <a:solidFill>
                <a:srgbClr val="FFC000"/>
              </a:solidFill>
            </a:endParaRPr>
          </a:p>
        </p:txBody>
      </p:sp>
    </p:spTree>
    <p:extLst>
      <p:ext uri="{BB962C8B-B14F-4D97-AF65-F5344CB8AC3E}">
        <p14:creationId xmlns:p14="http://schemas.microsoft.com/office/powerpoint/2010/main" val="351422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90116-F1EC-88A0-97CA-F60AEC98FC1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99ED13-D5D6-8A61-C8A8-0A4E3A2076D1}"/>
              </a:ext>
            </a:extLst>
          </p:cNvPr>
          <p:cNvSpPr>
            <a:spLocks noGrp="1"/>
          </p:cNvSpPr>
          <p:nvPr>
            <p:ph type="title"/>
          </p:nvPr>
        </p:nvSpPr>
        <p:spPr/>
        <p:txBody>
          <a:bodyPr/>
          <a:lstStyle/>
          <a:p>
            <a:r>
              <a:rPr lang="es-ES" dirty="0"/>
              <a:t>objetivo</a:t>
            </a:r>
          </a:p>
        </p:txBody>
      </p:sp>
      <p:sp>
        <p:nvSpPr>
          <p:cNvPr id="3" name="Marcador de contenido 2">
            <a:extLst>
              <a:ext uri="{FF2B5EF4-FFF2-40B4-BE49-F238E27FC236}">
                <a16:creationId xmlns:a16="http://schemas.microsoft.com/office/drawing/2014/main" id="{DB9AA7A5-28FD-8AB5-D0C8-70A3AE520981}"/>
              </a:ext>
            </a:extLst>
          </p:cNvPr>
          <p:cNvSpPr>
            <a:spLocks noGrp="1"/>
          </p:cNvSpPr>
          <p:nvPr>
            <p:ph idx="1"/>
          </p:nvPr>
        </p:nvSpPr>
        <p:spPr>
          <a:xfrm>
            <a:off x="581192" y="2418112"/>
            <a:ext cx="8147172" cy="3101744"/>
          </a:xfrm>
        </p:spPr>
        <p:txBody>
          <a:bodyPr>
            <a:normAutofit/>
          </a:bodyPr>
          <a:lstStyle/>
          <a:p>
            <a:pPr marL="342900" marR="0" lvl="0" indent="-342900" algn="just">
              <a:lnSpc>
                <a:spcPct val="107000"/>
              </a:lnSpc>
              <a:spcBef>
                <a:spcPts val="0"/>
              </a:spcBef>
              <a:spcAft>
                <a:spcPts val="0"/>
              </a:spcAft>
              <a:buFont typeface="Symbol" panose="05050102010706020507" pitchFamily="18" charset="2"/>
              <a:buChar char=""/>
            </a:pPr>
            <a:r>
              <a:rPr lang="es-MX" sz="2800" dirty="0">
                <a:effectLst/>
                <a:latin typeface="Gill Sans MT"/>
                <a:ea typeface="Calibri"/>
                <a:cs typeface="Times New Roman"/>
              </a:rPr>
              <a:t>Diseñar e implementar un sistema de conversión de unidades basado en servicios web SOAP utilizando Java y varios clientes, sin la dependencia de una base de datos.</a:t>
            </a:r>
            <a:endParaRPr lang="es-ES" sz="2800" dirty="0">
              <a:effectLst/>
              <a:latin typeface="Gill Sans MT"/>
              <a:ea typeface="Calibri"/>
              <a:cs typeface="Times New Roman"/>
            </a:endParaRPr>
          </a:p>
          <a:p>
            <a:pPr marL="0" indent="0" algn="just">
              <a:lnSpc>
                <a:spcPct val="107000"/>
              </a:lnSpc>
              <a:spcBef>
                <a:spcPts val="0"/>
              </a:spcBef>
              <a:spcAft>
                <a:spcPts val="0"/>
              </a:spcAft>
              <a:buNone/>
            </a:pPr>
            <a:endParaRPr lang="es-ES" sz="2800" dirty="0">
              <a:latin typeface="Cambria"/>
              <a:ea typeface="Calibri"/>
              <a:cs typeface="Times New Roman"/>
            </a:endParaRPr>
          </a:p>
        </p:txBody>
      </p:sp>
      <p:sp>
        <p:nvSpPr>
          <p:cNvPr id="4" name="Rectángulo 3">
            <a:extLst>
              <a:ext uri="{FF2B5EF4-FFF2-40B4-BE49-F238E27FC236}">
                <a16:creationId xmlns:a16="http://schemas.microsoft.com/office/drawing/2014/main" id="{6DD50A14-2C25-F01F-C6C2-D55C0554EBDE}"/>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spTree>
    <p:extLst>
      <p:ext uri="{BB962C8B-B14F-4D97-AF65-F5344CB8AC3E}">
        <p14:creationId xmlns:p14="http://schemas.microsoft.com/office/powerpoint/2010/main" val="2394731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C46C8-40C7-AFD6-AE8D-BC71C1DEC1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FF6D2E1-1ED5-CC7E-DF95-B10894A42999}"/>
              </a:ext>
            </a:extLst>
          </p:cNvPr>
          <p:cNvSpPr>
            <a:spLocks noGrp="1"/>
          </p:cNvSpPr>
          <p:nvPr>
            <p:ph type="title"/>
          </p:nvPr>
        </p:nvSpPr>
        <p:spPr/>
        <p:txBody>
          <a:bodyPr/>
          <a:lstStyle/>
          <a:p>
            <a:r>
              <a:rPr lang="es-ES" dirty="0"/>
              <a:t>herramientas</a:t>
            </a:r>
          </a:p>
        </p:txBody>
      </p:sp>
      <p:sp>
        <p:nvSpPr>
          <p:cNvPr id="4" name="Rectángulo 3">
            <a:extLst>
              <a:ext uri="{FF2B5EF4-FFF2-40B4-BE49-F238E27FC236}">
                <a16:creationId xmlns:a16="http://schemas.microsoft.com/office/drawing/2014/main" id="{29AE5630-E222-CF2A-5033-F446AA3C67FB}"/>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rgbClr val="FFC000"/>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2050" name="Picture 2" descr="Tecnologías Oracle Java | Oracle España">
            <a:extLst>
              <a:ext uri="{FF2B5EF4-FFF2-40B4-BE49-F238E27FC236}">
                <a16:creationId xmlns:a16="http://schemas.microsoft.com/office/drawing/2014/main" id="{0D6E5E52-159B-1D74-5063-813D0E2133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03" y="2237522"/>
            <a:ext cx="3200541" cy="17923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roducción a Payara Server">
            <a:extLst>
              <a:ext uri="{FF2B5EF4-FFF2-40B4-BE49-F238E27FC236}">
                <a16:creationId xmlns:a16="http://schemas.microsoft.com/office/drawing/2014/main" id="{D99398FB-7172-CB81-30EE-38EB12FB2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803" y="4325144"/>
            <a:ext cx="3200541" cy="18615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s ventajas de React.js para desarrollar un sitio web de alto rendimiento">
            <a:extLst>
              <a:ext uri="{FF2B5EF4-FFF2-40B4-BE49-F238E27FC236}">
                <a16:creationId xmlns:a16="http://schemas.microsoft.com/office/drawing/2014/main" id="{050A4999-2F5D-4FF0-D1CF-DC8FEE1BF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086" y="2237522"/>
            <a:ext cx="2709269" cy="17800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esarrollo en React Native - Devtop">
            <a:extLst>
              <a:ext uri="{FF2B5EF4-FFF2-40B4-BE49-F238E27FC236}">
                <a16:creationId xmlns:a16="http://schemas.microsoft.com/office/drawing/2014/main" id="{C43D287D-5AAC-2EA2-7A07-B026BA3325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2083" y="4325144"/>
            <a:ext cx="2709272" cy="1780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628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AF601B-7D4E-4D51-9BA2-A881194A157D}"/>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93B8F572-C439-414C-90FA-BE3C081E9B98}"/>
              </a:ext>
            </a:extLst>
          </p:cNvPr>
          <p:cNvSpPr>
            <a:spLocks noGrp="1"/>
          </p:cNvSpPr>
          <p:nvPr>
            <p:ph idx="1"/>
          </p:nvPr>
        </p:nvSpPr>
        <p:spPr>
          <a:xfrm>
            <a:off x="581192" y="2180496"/>
            <a:ext cx="6429208"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SERVIDOR – ESTRUCTURA GENERAL PARA LOS PROYECTOS</a:t>
            </a:r>
          </a:p>
          <a:p>
            <a:pPr marL="0" indent="0" algn="just">
              <a:lnSpc>
                <a:spcPct val="107000"/>
              </a:lnSpc>
              <a:spcBef>
                <a:spcPts val="0"/>
              </a:spcBef>
              <a:spcAft>
                <a:spcPts val="0"/>
              </a:spcAft>
              <a:buNone/>
            </a:pPr>
            <a:endParaRPr lang="es-ES" i="1" dirty="0">
              <a:ea typeface="+mn-lt"/>
              <a:cs typeface="+mn-lt"/>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1E904477-4844-D2E3-A1AE-4BD25CAB1955}"/>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7" name="Imagen 6">
            <a:extLst>
              <a:ext uri="{FF2B5EF4-FFF2-40B4-BE49-F238E27FC236}">
                <a16:creationId xmlns:a16="http://schemas.microsoft.com/office/drawing/2014/main" id="{420F083D-F029-507B-D9B8-DDE78A7BD7A0}"/>
              </a:ext>
            </a:extLst>
          </p:cNvPr>
          <p:cNvPicPr>
            <a:picLocks noChangeAspect="1"/>
          </p:cNvPicPr>
          <p:nvPr/>
        </p:nvPicPr>
        <p:blipFill>
          <a:blip r:embed="rId2"/>
          <a:stretch>
            <a:fillRect/>
          </a:stretch>
        </p:blipFill>
        <p:spPr>
          <a:xfrm>
            <a:off x="2312875" y="2728634"/>
            <a:ext cx="4830629" cy="1400731"/>
          </a:xfrm>
          <a:prstGeom prst="rect">
            <a:avLst/>
          </a:prstGeom>
        </p:spPr>
      </p:pic>
      <p:pic>
        <p:nvPicPr>
          <p:cNvPr id="9" name="Imagen 8">
            <a:extLst>
              <a:ext uri="{FF2B5EF4-FFF2-40B4-BE49-F238E27FC236}">
                <a16:creationId xmlns:a16="http://schemas.microsoft.com/office/drawing/2014/main" id="{10FF225E-B59E-2D2D-7DE0-BB76D03C4F09}"/>
              </a:ext>
            </a:extLst>
          </p:cNvPr>
          <p:cNvPicPr>
            <a:picLocks noChangeAspect="1"/>
          </p:cNvPicPr>
          <p:nvPr/>
        </p:nvPicPr>
        <p:blipFill>
          <a:blip r:embed="rId3"/>
          <a:stretch>
            <a:fillRect/>
          </a:stretch>
        </p:blipFill>
        <p:spPr>
          <a:xfrm>
            <a:off x="2598381" y="4254330"/>
            <a:ext cx="4259619" cy="1775426"/>
          </a:xfrm>
          <a:prstGeom prst="rect">
            <a:avLst/>
          </a:prstGeom>
        </p:spPr>
      </p:pic>
    </p:spTree>
    <p:extLst>
      <p:ext uri="{BB962C8B-B14F-4D97-AF65-F5344CB8AC3E}">
        <p14:creationId xmlns:p14="http://schemas.microsoft.com/office/powerpoint/2010/main" val="86589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CCC70-ABD3-9B5C-795C-22DEA3116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FB9B116-CA22-F509-5E6F-4CC867799E24}"/>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A19B2917-5797-8E1A-8AB1-A0808ECD7152}"/>
              </a:ext>
            </a:extLst>
          </p:cNvPr>
          <p:cNvSpPr>
            <a:spLocks noGrp="1"/>
          </p:cNvSpPr>
          <p:nvPr>
            <p:ph idx="1"/>
          </p:nvPr>
        </p:nvSpPr>
        <p:spPr>
          <a:xfrm>
            <a:off x="581192" y="2180496"/>
            <a:ext cx="6401500"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SERVIDOR – ESTRUCTURA GENERAL PARA LOS PROYECTOS</a:t>
            </a:r>
          </a:p>
          <a:p>
            <a:pPr marL="0" indent="0" algn="just">
              <a:lnSpc>
                <a:spcPct val="107000"/>
              </a:lnSpc>
              <a:spcBef>
                <a:spcPts val="0"/>
              </a:spcBef>
              <a:spcAft>
                <a:spcPts val="0"/>
              </a:spcAft>
              <a:buNone/>
            </a:pPr>
            <a:endParaRPr lang="es-ES" dirty="0">
              <a:latin typeface="Gill Sans MT"/>
              <a:ea typeface="Calibri"/>
              <a:cs typeface="Times New Roman"/>
            </a:endParaRPr>
          </a:p>
          <a:p>
            <a:pPr marL="0" indent="0" algn="just">
              <a:lnSpc>
                <a:spcPct val="107000"/>
              </a:lnSpc>
              <a:spcBef>
                <a:spcPts val="0"/>
              </a:spcBef>
              <a:spcAft>
                <a:spcPts val="0"/>
              </a:spcAft>
              <a:buNone/>
            </a:pPr>
            <a:r>
              <a:rPr lang="es-ES" dirty="0">
                <a:latin typeface="Gill Sans MT"/>
                <a:ea typeface="Calibri"/>
                <a:cs typeface="Times New Roman"/>
              </a:rPr>
              <a:t>Para todos los proyectos se uso</a:t>
            </a:r>
          </a:p>
          <a:p>
            <a:pPr marL="0" indent="0" algn="just">
              <a:lnSpc>
                <a:spcPct val="107000"/>
              </a:lnSpc>
              <a:spcBef>
                <a:spcPts val="0"/>
              </a:spcBef>
              <a:spcAft>
                <a:spcPts val="0"/>
              </a:spcAft>
              <a:buNone/>
            </a:pPr>
            <a:r>
              <a:rPr lang="es-ES" dirty="0">
                <a:latin typeface="Gill Sans MT"/>
                <a:ea typeface="Calibri"/>
                <a:cs typeface="Times New Roman"/>
              </a:rPr>
              <a:t>la estructura MVC</a:t>
            </a:r>
          </a:p>
          <a:p>
            <a:pPr marL="0" indent="0" algn="just">
              <a:lnSpc>
                <a:spcPct val="107000"/>
              </a:lnSpc>
              <a:spcBef>
                <a:spcPts val="0"/>
              </a:spcBef>
              <a:spcAft>
                <a:spcPts val="0"/>
              </a:spcAft>
              <a:buNone/>
            </a:pPr>
            <a:endParaRPr lang="es-ES" i="1" dirty="0">
              <a:ea typeface="+mn-lt"/>
              <a:cs typeface="+mn-lt"/>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13422762-245E-169B-BE3F-24332386FC6E}"/>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5122" name="Picture 2" descr="MVC (Modelo-Vista-Controlador): ¿qué es y para qué sirve?">
            <a:extLst>
              <a:ext uri="{FF2B5EF4-FFF2-40B4-BE49-F238E27FC236}">
                <a16:creationId xmlns:a16="http://schemas.microsoft.com/office/drawing/2014/main" id="{AFA4E0FF-F2D1-8FCD-1DA1-10F1C0D712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449" y="2508537"/>
            <a:ext cx="4022660" cy="4022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50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6ECE8-758D-8757-A32A-53AD14DA9C7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DC3F57C-5827-B41B-317A-42BFF1DC31F9}"/>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D506CAA1-25B1-41FF-2F14-8B2E5F053449}"/>
              </a:ext>
            </a:extLst>
          </p:cNvPr>
          <p:cNvSpPr>
            <a:spLocks noGrp="1"/>
          </p:cNvSpPr>
          <p:nvPr>
            <p:ph idx="1"/>
          </p:nvPr>
        </p:nvSpPr>
        <p:spPr>
          <a:xfrm>
            <a:off x="581191" y="2180496"/>
            <a:ext cx="7371317"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SERVIDOR – CREACIÓN DEL PROYECTO</a:t>
            </a:r>
          </a:p>
          <a:p>
            <a:pPr marL="0" indent="0" algn="just">
              <a:lnSpc>
                <a:spcPct val="107000"/>
              </a:lnSpc>
              <a:spcBef>
                <a:spcPts val="0"/>
              </a:spcBef>
              <a:spcAft>
                <a:spcPts val="0"/>
              </a:spcAft>
              <a:buNone/>
            </a:pPr>
            <a:endParaRPr lang="es-ES" i="1" dirty="0">
              <a:ea typeface="+mn-lt"/>
              <a:cs typeface="+mn-lt"/>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17EDD5C0-CB76-1FF9-B9DA-67796AD24220}"/>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6" name="Imagen 5">
            <a:extLst>
              <a:ext uri="{FF2B5EF4-FFF2-40B4-BE49-F238E27FC236}">
                <a16:creationId xmlns:a16="http://schemas.microsoft.com/office/drawing/2014/main" id="{8BC5144E-EE8C-4C4F-1AC4-08CFAE1A44AA}"/>
              </a:ext>
            </a:extLst>
          </p:cNvPr>
          <p:cNvPicPr>
            <a:picLocks noChangeAspect="1"/>
          </p:cNvPicPr>
          <p:nvPr/>
        </p:nvPicPr>
        <p:blipFill>
          <a:blip r:embed="rId2"/>
          <a:stretch>
            <a:fillRect/>
          </a:stretch>
        </p:blipFill>
        <p:spPr>
          <a:xfrm>
            <a:off x="581191" y="2820486"/>
            <a:ext cx="4238633" cy="2985583"/>
          </a:xfrm>
          <a:prstGeom prst="rect">
            <a:avLst/>
          </a:prstGeom>
        </p:spPr>
      </p:pic>
      <p:pic>
        <p:nvPicPr>
          <p:cNvPr id="8" name="Imagen 7">
            <a:extLst>
              <a:ext uri="{FF2B5EF4-FFF2-40B4-BE49-F238E27FC236}">
                <a16:creationId xmlns:a16="http://schemas.microsoft.com/office/drawing/2014/main" id="{100E5D9C-F8F1-1684-5F95-B3E56ED59B2F}"/>
              </a:ext>
            </a:extLst>
          </p:cNvPr>
          <p:cNvPicPr>
            <a:picLocks noChangeAspect="1"/>
          </p:cNvPicPr>
          <p:nvPr/>
        </p:nvPicPr>
        <p:blipFill>
          <a:blip r:embed="rId3"/>
          <a:stretch>
            <a:fillRect/>
          </a:stretch>
        </p:blipFill>
        <p:spPr>
          <a:xfrm>
            <a:off x="4819824" y="2820486"/>
            <a:ext cx="4331759" cy="2985582"/>
          </a:xfrm>
          <a:prstGeom prst="rect">
            <a:avLst/>
          </a:prstGeom>
        </p:spPr>
      </p:pic>
    </p:spTree>
    <p:extLst>
      <p:ext uri="{BB962C8B-B14F-4D97-AF65-F5344CB8AC3E}">
        <p14:creationId xmlns:p14="http://schemas.microsoft.com/office/powerpoint/2010/main" val="393129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94A4F-DEE7-C518-3ABB-5457F742866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F0201BC-A50D-A581-ADE4-58C8DB667C26}"/>
              </a:ext>
            </a:extLst>
          </p:cNvPr>
          <p:cNvSpPr>
            <a:spLocks noGrp="1"/>
          </p:cNvSpPr>
          <p:nvPr>
            <p:ph type="title"/>
          </p:nvPr>
        </p:nvSpPr>
        <p:spPr/>
        <p:txBody>
          <a:bodyPr/>
          <a:lstStyle/>
          <a:p>
            <a:r>
              <a:rPr lang="es-ES" dirty="0"/>
              <a:t>DESARROLLO</a:t>
            </a:r>
          </a:p>
        </p:txBody>
      </p:sp>
      <p:sp>
        <p:nvSpPr>
          <p:cNvPr id="3" name="Marcador de contenido 2">
            <a:extLst>
              <a:ext uri="{FF2B5EF4-FFF2-40B4-BE49-F238E27FC236}">
                <a16:creationId xmlns:a16="http://schemas.microsoft.com/office/drawing/2014/main" id="{AC06F57C-E487-193D-D6A5-B16DA9843B84}"/>
              </a:ext>
            </a:extLst>
          </p:cNvPr>
          <p:cNvSpPr>
            <a:spLocks noGrp="1"/>
          </p:cNvSpPr>
          <p:nvPr>
            <p:ph idx="1"/>
          </p:nvPr>
        </p:nvSpPr>
        <p:spPr>
          <a:xfrm>
            <a:off x="581191" y="2180496"/>
            <a:ext cx="7371317" cy="4265565"/>
          </a:xfrm>
        </p:spPr>
        <p:txBody>
          <a:bodyPr anchor="t">
            <a:normAutofit/>
          </a:bodyPr>
          <a:lstStyle/>
          <a:p>
            <a:pPr marL="0" indent="0" algn="just">
              <a:lnSpc>
                <a:spcPct val="107000"/>
              </a:lnSpc>
              <a:spcBef>
                <a:spcPts val="0"/>
              </a:spcBef>
              <a:spcAft>
                <a:spcPts val="0"/>
              </a:spcAft>
              <a:buNone/>
            </a:pPr>
            <a:r>
              <a:rPr lang="es-ES" dirty="0">
                <a:latin typeface="Gill Sans MT"/>
                <a:ea typeface="Calibri"/>
                <a:cs typeface="Times New Roman"/>
              </a:rPr>
              <a:t>SERVIDOR – WEB SERVICE CONVERSIÓN DE UNIDADES</a:t>
            </a:r>
          </a:p>
          <a:p>
            <a:pPr marL="0" indent="0" algn="just">
              <a:lnSpc>
                <a:spcPct val="107000"/>
              </a:lnSpc>
              <a:spcBef>
                <a:spcPts val="0"/>
              </a:spcBef>
              <a:spcAft>
                <a:spcPts val="0"/>
              </a:spcAft>
              <a:buNone/>
            </a:pPr>
            <a:endParaRPr lang="es-ES" i="1" dirty="0">
              <a:ea typeface="+mn-lt"/>
              <a:cs typeface="+mn-lt"/>
            </a:endParaRPr>
          </a:p>
          <a:p>
            <a:pPr marL="0" indent="0" algn="just">
              <a:lnSpc>
                <a:spcPct val="107000"/>
              </a:lnSpc>
              <a:spcBef>
                <a:spcPts val="0"/>
              </a:spcBef>
              <a:spcAft>
                <a:spcPts val="0"/>
              </a:spcAft>
              <a:buNone/>
            </a:pPr>
            <a:endParaRPr lang="es-ES" i="1" dirty="0">
              <a:ea typeface="+mn-lt"/>
              <a:cs typeface="+mn-lt"/>
            </a:endParaRPr>
          </a:p>
        </p:txBody>
      </p:sp>
      <p:sp>
        <p:nvSpPr>
          <p:cNvPr id="5" name="Rectángulo 4">
            <a:extLst>
              <a:ext uri="{FF2B5EF4-FFF2-40B4-BE49-F238E27FC236}">
                <a16:creationId xmlns:a16="http://schemas.microsoft.com/office/drawing/2014/main" id="{1ED746AA-287F-FDEB-0992-27F42B072172}"/>
              </a:ext>
            </a:extLst>
          </p:cNvPr>
          <p:cNvSpPr/>
          <p:nvPr/>
        </p:nvSpPr>
        <p:spPr>
          <a:xfrm>
            <a:off x="9383697" y="0"/>
            <a:ext cx="280830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305435" indent="-305435" defTabSz="457200">
              <a:spcBef>
                <a:spcPct val="20000"/>
              </a:spcBef>
              <a:spcAft>
                <a:spcPts val="600"/>
              </a:spcAft>
              <a:buClr>
                <a:srgbClr val="4590B8"/>
              </a:buClr>
              <a:buSzPct val="92000"/>
              <a:buFont typeface="Arial" panose="05020102010507070707" pitchFamily="18" charset="2"/>
              <a:buChar char="•"/>
              <a:defRPr/>
            </a:pPr>
            <a:endParaRPr lang="es-ES" sz="1400" b="1" dirty="0">
              <a:solidFill>
                <a:srgbClr val="FFFF00"/>
              </a:solidFill>
              <a:latin typeface="Gill Sans MT" panose="020B0502020104020203"/>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INTRODUCCIÓN</a:t>
            </a:r>
            <a:endPar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OBJETIVOS</a:t>
            </a: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HERRAMIENTAS</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rgbClr val="FFC000"/>
                </a:solidFill>
                <a:latin typeface="Gill Sans MT" panose="020B0502020104020203"/>
              </a:rPr>
              <a:t>DESARROLLO</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rgbClr val="FFC000"/>
                </a:solidFill>
                <a:effectLst/>
                <a:uLnTx/>
                <a:uFillTx/>
                <a:latin typeface="Gill Sans MT" panose="020B0502020104020203"/>
                <a:ea typeface="+mn-ea"/>
                <a:cs typeface="+mn-cs"/>
              </a:rPr>
              <a:t>SERVIDOR</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CONSOLA</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ESCRITORIO</a:t>
            </a:r>
          </a:p>
          <a:p>
            <a:pPr marL="762635" lvl="1" indent="-305435" defTabSz="457200">
              <a:spcBef>
                <a:spcPct val="20000"/>
              </a:spcBef>
              <a:spcAft>
                <a:spcPts val="600"/>
              </a:spcAft>
              <a:buFont typeface="Arial" panose="05020102010507070707" pitchFamily="18" charset="2"/>
              <a:buChar char="•"/>
              <a:defRPr/>
            </a:pPr>
            <a:r>
              <a:rPr lang="es-ES" sz="1400" dirty="0">
                <a:solidFill>
                  <a:schemeClr val="bg1"/>
                </a:solidFill>
                <a:latin typeface="Gill Sans MT" panose="020B0502020104020203"/>
              </a:rPr>
              <a:t>CLIENTE WEB</a:t>
            </a:r>
          </a:p>
          <a:p>
            <a:pPr marL="762635" lvl="1" indent="-305435" defTabSz="457200">
              <a:spcBef>
                <a:spcPct val="20000"/>
              </a:spcBef>
              <a:spcAft>
                <a:spcPts val="600"/>
              </a:spcAft>
              <a:buFont typeface="Arial" panose="05020102010507070707" pitchFamily="18" charset="2"/>
              <a:buChar char="•"/>
              <a:defRPr/>
            </a:pPr>
            <a:r>
              <a:rPr kumimoji="0" lang="es-ES" sz="1400" i="0" u="none" strike="noStrike" kern="1200" cap="none" spc="0" normalizeH="0" baseline="0" noProof="0" dirty="0">
                <a:ln>
                  <a:noFill/>
                </a:ln>
                <a:solidFill>
                  <a:schemeClr val="bg1"/>
                </a:solidFill>
                <a:effectLst/>
                <a:uLnTx/>
                <a:uFillTx/>
                <a:latin typeface="Gill Sans MT" panose="020B0502020104020203"/>
                <a:ea typeface="+mn-ea"/>
                <a:cs typeface="+mn-cs"/>
              </a:rPr>
              <a:t>CLIENTE MÓVIL</a:t>
            </a:r>
          </a:p>
          <a:p>
            <a:pPr marL="305435" marR="0" indent="-305435" algn="l" defTabSz="457200">
              <a:lnSpc>
                <a:spcPct val="100000"/>
              </a:lnSpc>
              <a:spcBef>
                <a:spcPct val="20000"/>
              </a:spcBef>
              <a:spcAft>
                <a:spcPts val="600"/>
              </a:spcAft>
              <a:buFont typeface="Arial" panose="05020102010507070707" pitchFamily="18" charset="2"/>
              <a:buChar char="•"/>
              <a:tabLst/>
              <a:defRPr/>
            </a:pPr>
            <a:r>
              <a:rPr lang="es-ES" sz="1400" b="1" dirty="0">
                <a:solidFill>
                  <a:schemeClr val="bg1"/>
                </a:solidFill>
                <a:latin typeface="Gill Sans MT" panose="020B0502020104020203"/>
              </a:rPr>
              <a:t>CONCLUSIONES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RECOMENDACIONES</a:t>
            </a:r>
            <a:endParaRPr lang="es-ES" sz="1400" b="1" dirty="0">
              <a:solidFill>
                <a:schemeClr val="bg1"/>
              </a:solidFill>
            </a:endParaRPr>
          </a:p>
          <a:p>
            <a:pPr marL="305435" marR="0" indent="-305435" algn="l" defTabSz="457200">
              <a:lnSpc>
                <a:spcPct val="100000"/>
              </a:lnSpc>
              <a:spcBef>
                <a:spcPct val="20000"/>
              </a:spcBef>
              <a:spcAft>
                <a:spcPts val="600"/>
              </a:spcAft>
              <a:buFont typeface="Arial" panose="05020102010507070707" pitchFamily="18" charset="2"/>
              <a:buChar char="•"/>
              <a:tabLst/>
              <a:defRPr/>
            </a:pPr>
            <a:r>
              <a:rPr kumimoji="0" lang="es-ES" sz="1400" b="1" i="0" u="none" strike="noStrike" kern="1200" cap="none" spc="0" normalizeH="0" baseline="0" noProof="0" dirty="0">
                <a:ln>
                  <a:noFill/>
                </a:ln>
                <a:solidFill>
                  <a:schemeClr val="bg1"/>
                </a:solidFill>
                <a:effectLst/>
                <a:uLnTx/>
                <a:uFillTx/>
                <a:latin typeface="Gill Sans MT" panose="020B0502020104020203"/>
                <a:ea typeface="+mn-ea"/>
                <a:cs typeface="+mn-cs"/>
              </a:rPr>
              <a:t>BIBLIOGRAFÍA</a:t>
            </a:r>
            <a:endParaRPr lang="es-ES" sz="1400" b="1" dirty="0">
              <a:solidFill>
                <a:schemeClr val="bg1"/>
              </a:solidFill>
            </a:endParaRPr>
          </a:p>
        </p:txBody>
      </p:sp>
      <p:pic>
        <p:nvPicPr>
          <p:cNvPr id="7" name="Imagen 6">
            <a:extLst>
              <a:ext uri="{FF2B5EF4-FFF2-40B4-BE49-F238E27FC236}">
                <a16:creationId xmlns:a16="http://schemas.microsoft.com/office/drawing/2014/main" id="{FDB4C4A3-9225-8592-84F6-602628869F13}"/>
              </a:ext>
            </a:extLst>
          </p:cNvPr>
          <p:cNvPicPr>
            <a:picLocks noChangeAspect="1"/>
          </p:cNvPicPr>
          <p:nvPr/>
        </p:nvPicPr>
        <p:blipFill>
          <a:blip r:embed="rId2"/>
          <a:stretch>
            <a:fillRect/>
          </a:stretch>
        </p:blipFill>
        <p:spPr>
          <a:xfrm>
            <a:off x="1320627" y="2871942"/>
            <a:ext cx="6631881" cy="3283902"/>
          </a:xfrm>
          <a:prstGeom prst="rect">
            <a:avLst/>
          </a:prstGeom>
        </p:spPr>
      </p:pic>
    </p:spTree>
    <p:extLst>
      <p:ext uri="{BB962C8B-B14F-4D97-AF65-F5344CB8AC3E}">
        <p14:creationId xmlns:p14="http://schemas.microsoft.com/office/powerpoint/2010/main" val="4052835609"/>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5C2ACCC1B9B00478FA2E7B8972EC8BE" ma:contentTypeVersion="11" ma:contentTypeDescription="Crear nuevo documento." ma:contentTypeScope="" ma:versionID="d4396d3606d2d816d775581d66bc0b5c">
  <xsd:schema xmlns:xsd="http://www.w3.org/2001/XMLSchema" xmlns:xs="http://www.w3.org/2001/XMLSchema" xmlns:p="http://schemas.microsoft.com/office/2006/metadata/properties" xmlns:ns3="6079771c-5a71-46fe-9dd8-f72d887ed29a" xmlns:ns4="99d474cd-0443-46e5-8fa5-fd226851a040" targetNamespace="http://schemas.microsoft.com/office/2006/metadata/properties" ma:root="true" ma:fieldsID="b7a4146f824d1cbf4fb7342fc4bd874c" ns3:_="" ns4:_="">
    <xsd:import namespace="6079771c-5a71-46fe-9dd8-f72d887ed29a"/>
    <xsd:import namespace="99d474cd-0443-46e5-8fa5-fd226851a04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3:MediaServiceObjectDetectorVersions"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79771c-5a71-46fe-9dd8-f72d887ed2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d474cd-0443-46e5-8fa5-fd226851a040"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element name="SharingHintHash" ma:index="16"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079771c-5a71-46fe-9dd8-f72d887ed29a" xsi:nil="true"/>
  </documentManagement>
</p:properties>
</file>

<file path=customXml/itemProps1.xml><?xml version="1.0" encoding="utf-8"?>
<ds:datastoreItem xmlns:ds="http://schemas.openxmlformats.org/officeDocument/2006/customXml" ds:itemID="{EB008447-88A9-4F09-B669-242A4EDAC1EC}">
  <ds:schemaRefs>
    <ds:schemaRef ds:uri="http://schemas.microsoft.com/sharepoint/v3/contenttype/forms"/>
  </ds:schemaRefs>
</ds:datastoreItem>
</file>

<file path=customXml/itemProps2.xml><?xml version="1.0" encoding="utf-8"?>
<ds:datastoreItem xmlns:ds="http://schemas.openxmlformats.org/officeDocument/2006/customXml" ds:itemID="{5F7FFF2A-A1B4-4D22-A550-73B2B1C705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79771c-5a71-46fe-9dd8-f72d887ed29a"/>
    <ds:schemaRef ds:uri="99d474cd-0443-46e5-8fa5-fd226851a0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E88508-5FB3-4CEA-B0C5-10F4CA478C7E}">
  <ds:schemaRefs>
    <ds:schemaRef ds:uri="http://schemas.microsoft.com/office/infopath/2007/PartnerControls"/>
    <ds:schemaRef ds:uri="http://schemas.microsoft.com/office/2006/documentManagement/types"/>
    <ds:schemaRef ds:uri="6079771c-5a71-46fe-9dd8-f72d887ed29a"/>
    <ds:schemaRef ds:uri="http://schemas.microsoft.com/office/2006/metadata/properties"/>
    <ds:schemaRef ds:uri="http://purl.org/dc/elements/1.1/"/>
    <ds:schemaRef ds:uri="http://www.w3.org/XML/1998/namespace"/>
    <ds:schemaRef ds:uri="http://purl.org/dc/dcmitype/"/>
    <ds:schemaRef ds:uri="http://schemas.openxmlformats.org/package/2006/metadata/core-properties"/>
    <ds:schemaRef ds:uri="99d474cd-0443-46e5-8fa5-fd226851a040"/>
    <ds:schemaRef ds:uri="http://purl.org/dc/terms/"/>
  </ds:schemaRefs>
</ds:datastoreItem>
</file>

<file path=docProps/app.xml><?xml version="1.0" encoding="utf-8"?>
<Properties xmlns="http://schemas.openxmlformats.org/officeDocument/2006/extended-properties" xmlns:vt="http://schemas.openxmlformats.org/officeDocument/2006/docPropsVTypes">
  <TotalTime>515</TotalTime>
  <Words>1184</Words>
  <Application>Microsoft Office PowerPoint</Application>
  <PresentationFormat>Panorámica</PresentationFormat>
  <Paragraphs>496</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Cambria</vt:lpstr>
      <vt:lpstr>Gill Sans MT</vt:lpstr>
      <vt:lpstr>Symbol</vt:lpstr>
      <vt:lpstr>Wingdings 2</vt:lpstr>
      <vt:lpstr>Dividendo</vt:lpstr>
      <vt:lpstr>INTRODUCCIÓN A LA ARQUITECTURA DE SOFTWARE</vt:lpstr>
      <vt:lpstr>Presentación de PowerPoint</vt:lpstr>
      <vt:lpstr>introducción</vt:lpstr>
      <vt:lpstr>objetivo</vt:lpstr>
      <vt:lpstr>herramientas</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DESARROLLO</vt:lpstr>
      <vt:lpstr>Conclusiones</vt:lpstr>
      <vt:lpstr>Recomendaciones</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Aplicación web con MVC implementado en JAVA Caso Practico Saltos “MONSTER”</dc:title>
  <dc:creator>Michael Villarruel</dc:creator>
  <cp:lastModifiedBy>Stephen Drouet</cp:lastModifiedBy>
  <cp:revision>285</cp:revision>
  <dcterms:created xsi:type="dcterms:W3CDTF">2020-08-13T07:15:02Z</dcterms:created>
  <dcterms:modified xsi:type="dcterms:W3CDTF">2025-05-05T01:27:40Z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0x01010045C2ACCC1B9B00478FA2E7B8972EC8BE</vt:lpwstr>
  </property>
</Properties>
</file>