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52"/>
  </p:notesMasterIdLst>
  <p:sldIdLst>
    <p:sldId id="256" r:id="rId5"/>
    <p:sldId id="257" r:id="rId6"/>
    <p:sldId id="258" r:id="rId7"/>
    <p:sldId id="259" r:id="rId8"/>
    <p:sldId id="260" r:id="rId9"/>
    <p:sldId id="303" r:id="rId10"/>
    <p:sldId id="304" r:id="rId11"/>
    <p:sldId id="305" r:id="rId12"/>
    <p:sldId id="264" r:id="rId13"/>
    <p:sldId id="265" r:id="rId14"/>
    <p:sldId id="266" r:id="rId15"/>
    <p:sldId id="267" r:id="rId16"/>
    <p:sldId id="268" r:id="rId17"/>
    <p:sldId id="297" r:id="rId18"/>
    <p:sldId id="269" r:id="rId19"/>
    <p:sldId id="270" r:id="rId20"/>
    <p:sldId id="271" r:id="rId21"/>
    <p:sldId id="272" r:id="rId22"/>
    <p:sldId id="273" r:id="rId23"/>
    <p:sldId id="298" r:id="rId24"/>
    <p:sldId id="299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30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301" r:id="rId41"/>
    <p:sldId id="288" r:id="rId42"/>
    <p:sldId id="289" r:id="rId43"/>
    <p:sldId id="290" r:id="rId44"/>
    <p:sldId id="291" r:id="rId45"/>
    <p:sldId id="292" r:id="rId46"/>
    <p:sldId id="293" r:id="rId47"/>
    <p:sldId id="302" r:id="rId48"/>
    <p:sldId id="294" r:id="rId49"/>
    <p:sldId id="295" r:id="rId50"/>
    <p:sldId id="296" r:id="rId51"/>
  </p:sldIdLst>
  <p:sldSz cx="12192000" cy="6858000"/>
  <p:notesSz cx="6858000" cy="9144000"/>
  <p:embeddedFontLst>
    <p:embeddedFont>
      <p:font typeface="Cambria" panose="02040503050406030204" pitchFamily="18" charset="0"/>
      <p:regular r:id="rId53"/>
      <p:bold r:id="rId54"/>
      <p:italic r:id="rId55"/>
      <p:boldItalic r:id="rId56"/>
    </p:embeddedFont>
    <p:embeddedFont>
      <p:font typeface="Gill Sans" panose="020B0604020202020204" charset="0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hskLY9x4KEAHRGASJKL7CtyL7x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4CC54-C0AE-5599-E575-4A6B8104F98E}" v="133" dt="2025-07-09T13:13:58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font" Target="fonts/font3.fntdata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4.fntdata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customschemas.google.com/relationships/presentationmetadata" Target="meta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2.fntdata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5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>
          <a:extLst>
            <a:ext uri="{FF2B5EF4-FFF2-40B4-BE49-F238E27FC236}">
              <a16:creationId xmlns:a16="http://schemas.microsoft.com/office/drawing/2014/main" id="{536F9759-057F-2D68-D7EA-6D09314A6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>
            <a:extLst>
              <a:ext uri="{FF2B5EF4-FFF2-40B4-BE49-F238E27FC236}">
                <a16:creationId xmlns:a16="http://schemas.microsoft.com/office/drawing/2014/main" id="{F497926F-6267-37C6-2739-6C7B043999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:notes">
            <a:extLst>
              <a:ext uri="{FF2B5EF4-FFF2-40B4-BE49-F238E27FC236}">
                <a16:creationId xmlns:a16="http://schemas.microsoft.com/office/drawing/2014/main" id="{AD3B9AA6-1774-E373-8297-E71196B316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2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8CC53A6D-3691-D623-99BD-EA32AF6F3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>
            <a:extLst>
              <a:ext uri="{FF2B5EF4-FFF2-40B4-BE49-F238E27FC236}">
                <a16:creationId xmlns:a16="http://schemas.microsoft.com/office/drawing/2014/main" id="{A2BBCBBB-8EC5-12F1-63CD-0FF8352F7A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:notes">
            <a:extLst>
              <a:ext uri="{FF2B5EF4-FFF2-40B4-BE49-F238E27FC236}">
                <a16:creationId xmlns:a16="http://schemas.microsoft.com/office/drawing/2014/main" id="{80CD80CC-25DC-25B7-8859-9104AD7281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0411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DD46D199-792D-A554-BEEC-66EE55757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>
            <a:extLst>
              <a:ext uri="{FF2B5EF4-FFF2-40B4-BE49-F238E27FC236}">
                <a16:creationId xmlns:a16="http://schemas.microsoft.com/office/drawing/2014/main" id="{66F5E749-AAA7-4005-FCC7-5341BB9D2A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:notes">
            <a:extLst>
              <a:ext uri="{FF2B5EF4-FFF2-40B4-BE49-F238E27FC236}">
                <a16:creationId xmlns:a16="http://schemas.microsoft.com/office/drawing/2014/main" id="{FC811536-5CEC-76E7-D82B-D380A79222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627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60c7ac6ff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360c7ac6ff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>
          <a:extLst>
            <a:ext uri="{FF2B5EF4-FFF2-40B4-BE49-F238E27FC236}">
              <a16:creationId xmlns:a16="http://schemas.microsoft.com/office/drawing/2014/main" id="{5F80318C-0825-AD16-DDF3-163969DEC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60c7ac6ffc_0_2:notes">
            <a:extLst>
              <a:ext uri="{FF2B5EF4-FFF2-40B4-BE49-F238E27FC236}">
                <a16:creationId xmlns:a16="http://schemas.microsoft.com/office/drawing/2014/main" id="{5B6DF232-F08C-C89B-846F-752F922D9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360c7ac6ffc_0_2:notes">
            <a:extLst>
              <a:ext uri="{FF2B5EF4-FFF2-40B4-BE49-F238E27FC236}">
                <a16:creationId xmlns:a16="http://schemas.microsoft.com/office/drawing/2014/main" id="{05FFA220-E252-9F6B-D7A9-0D74C8438E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2255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AB28CD15-EDC4-9598-0EA4-EA2B9460B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:notes">
            <a:extLst>
              <a:ext uri="{FF2B5EF4-FFF2-40B4-BE49-F238E27FC236}">
                <a16:creationId xmlns:a16="http://schemas.microsoft.com/office/drawing/2014/main" id="{D511F73D-9297-36B5-85E3-3C0FAA1A7A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0:notes">
            <a:extLst>
              <a:ext uri="{FF2B5EF4-FFF2-40B4-BE49-F238E27FC236}">
                <a16:creationId xmlns:a16="http://schemas.microsoft.com/office/drawing/2014/main" id="{532436C1-09D9-1236-41EF-50486355C6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59381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>
          <a:extLst>
            <a:ext uri="{FF2B5EF4-FFF2-40B4-BE49-F238E27FC236}">
              <a16:creationId xmlns:a16="http://schemas.microsoft.com/office/drawing/2014/main" id="{806F5DDF-0D31-DF49-341F-AFB6B5A8D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:notes">
            <a:extLst>
              <a:ext uri="{FF2B5EF4-FFF2-40B4-BE49-F238E27FC236}">
                <a16:creationId xmlns:a16="http://schemas.microsoft.com/office/drawing/2014/main" id="{197843A7-DC32-1162-0D7F-B103C99E02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7:notes">
            <a:extLst>
              <a:ext uri="{FF2B5EF4-FFF2-40B4-BE49-F238E27FC236}">
                <a16:creationId xmlns:a16="http://schemas.microsoft.com/office/drawing/2014/main" id="{61AD5A77-511C-E030-C050-ACB03D00BC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983320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85CB4C41-B9DE-E8F4-D9A4-699471609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>
            <a:extLst>
              <a:ext uri="{FF2B5EF4-FFF2-40B4-BE49-F238E27FC236}">
                <a16:creationId xmlns:a16="http://schemas.microsoft.com/office/drawing/2014/main" id="{79666ABA-0CA1-07DC-9D97-792D6F7C6E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>
            <a:extLst>
              <a:ext uri="{FF2B5EF4-FFF2-40B4-BE49-F238E27FC236}">
                <a16:creationId xmlns:a16="http://schemas.microsoft.com/office/drawing/2014/main" id="{FE65038F-8FC6-C3C2-5CB3-0B72E14D44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239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D6E57DD1-D4B2-86E1-FA5A-E8349EF99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>
            <a:extLst>
              <a:ext uri="{FF2B5EF4-FFF2-40B4-BE49-F238E27FC236}">
                <a16:creationId xmlns:a16="http://schemas.microsoft.com/office/drawing/2014/main" id="{59258DAF-C80C-74D0-9166-209DF631AD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>
            <a:extLst>
              <a:ext uri="{FF2B5EF4-FFF2-40B4-BE49-F238E27FC236}">
                <a16:creationId xmlns:a16="http://schemas.microsoft.com/office/drawing/2014/main" id="{17097894-E542-878A-A876-A078D173D2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140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2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42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2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2" name="Google Shape;82;p5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9" name="Google Shape;89;p5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4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4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4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6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6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4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57" name="Google Shape;57;p47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47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9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9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9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49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4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0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0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50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5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4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" name="Google Shape;8;p4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" name="Google Shape;9;p4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" name="Google Shape;10;p4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1" name="Google Shape;11;p4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4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4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docs/es/rsas/7.5.0?topic=standards-soap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599226" y="3158569"/>
            <a:ext cx="10993549" cy="157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s-ES" dirty="0">
                <a:solidFill>
                  <a:schemeClr val="lt1"/>
                </a:solidFill>
              </a:rPr>
              <a:t>VIAJECITO SOAP JAVA</a:t>
            </a:r>
            <a:endParaRPr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599226" y="4572000"/>
            <a:ext cx="4261531" cy="181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s-ES" b="1">
                <a:solidFill>
                  <a:schemeClr val="lt1"/>
                </a:solidFill>
              </a:rPr>
              <a:t>INTEGRANTES:</a:t>
            </a:r>
            <a:r>
              <a:rPr lang="es-ES">
                <a:solidFill>
                  <a:schemeClr val="lt1"/>
                </a:solidFill>
              </a:rPr>
              <a:t> </a:t>
            </a:r>
            <a:endParaRPr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s-ES">
                <a:solidFill>
                  <a:schemeClr val="lt1"/>
                </a:solidFill>
              </a:rPr>
              <a:t>BAZURTO CHRISTOPHER	</a:t>
            </a:r>
            <a:endParaRPr/>
          </a:p>
          <a:p>
            <a:pPr marL="0" lvl="0" indent="0" algn="l" rtl="0">
              <a:spcBef>
                <a:spcPts val="920"/>
              </a:spcBef>
              <a:spcAft>
                <a:spcPts val="0"/>
              </a:spcAft>
              <a:buSzPts val="1472"/>
              <a:buNone/>
            </a:pPr>
            <a:r>
              <a:rPr lang="es-ES">
                <a:solidFill>
                  <a:schemeClr val="lt1"/>
                </a:solidFill>
              </a:rPr>
              <a:t>DROUET STEPHEN</a:t>
            </a:r>
            <a:endParaRPr/>
          </a:p>
        </p:txBody>
      </p:sp>
      <p:pic>
        <p:nvPicPr>
          <p:cNvPr id="98" name="Google Shape;98;p1" descr="Resultado de imagen para esp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597" y="716302"/>
            <a:ext cx="11647502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9037063" y="5301801"/>
            <a:ext cx="4261531" cy="123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472"/>
              <a:buFont typeface="Noto Sans Symbols"/>
              <a:buNone/>
            </a:pPr>
            <a:r>
              <a:rPr lang="es-ES" sz="1600" b="1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FECHA:  </a:t>
            </a:r>
            <a:r>
              <a:rPr lang="es-ES" sz="1600" b="1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08</a:t>
            </a:r>
            <a:r>
              <a:rPr lang="es-ES" sz="1600" b="1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/07/2025</a:t>
            </a:r>
            <a:endParaRPr sz="1600" b="0" i="0" u="none" strike="noStrike" cap="none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Clr>
                <a:srgbClr val="4590B8"/>
              </a:buClr>
              <a:buSzPts val="1472"/>
              <a:buFont typeface="Noto Sans Symbols"/>
              <a:buNone/>
            </a:pPr>
            <a:r>
              <a:rPr lang="es-ES" sz="1600" b="1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ING: </a:t>
            </a:r>
            <a:r>
              <a:rPr lang="es-ES" sz="1600" b="0" i="0" u="none" strike="noStrike" cap="none" dirty="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CAMPAÑA MAURICIO</a:t>
            </a:r>
            <a:endParaRPr sz="1600" b="1" i="0" u="none" strike="noStrike" cap="none" dirty="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1817675" y="6474048"/>
            <a:ext cx="3743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lang="es-ES"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74" name="Google Shape;174;p10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6401500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SERVIDOR – ESTRUCTURA GENERAL PARA LOS PROYECTOS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Para todos los proyectos se uso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la estructura MVC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176" name="Google Shape;176;p10" descr="MVC (Modelo-Vista-Controlador): ¿qué es y para qué sirve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9449" y="2508537"/>
            <a:ext cx="4022660" cy="40226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66;p9">
            <a:extLst>
              <a:ext uri="{FF2B5EF4-FFF2-40B4-BE49-F238E27FC236}">
                <a16:creationId xmlns:a16="http://schemas.microsoft.com/office/drawing/2014/main" id="{27160704-BF25-EA83-8FA8-90CF0EB51527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Gill Sans"/>
                <a:sym typeface="Gill Sans"/>
              </a:rPr>
              <a:t>BDD</a:t>
            </a:r>
            <a:endParaRPr dirty="0">
              <a:solidFill>
                <a:schemeClr val="bg1"/>
              </a:solidFill>
            </a:endParaRPr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rgbClr val="FFC000"/>
                </a:solidFill>
                <a:latin typeface="Gill Sans"/>
                <a:ea typeface="Gill Sans"/>
                <a:cs typeface="Gill Sans"/>
              </a:rPr>
              <a:t>SERVIDOR</a:t>
            </a:r>
            <a:endParaRPr lang="es-ES" dirty="0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7371317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dirty="0">
                <a:latin typeface="Gill Sans"/>
                <a:ea typeface="Gill Sans"/>
                <a:cs typeface="Gill Sans"/>
                <a:sym typeface="Gill Sans"/>
              </a:rPr>
              <a:t>SERVIDOR – CREACIÓN DEL PROYECTO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 dirty="0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21FD2E4-9057-0AB5-28A8-77FCDCBA1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4" y="3056348"/>
            <a:ext cx="3495040" cy="246126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4FF8804-1880-A7A0-E82C-132671825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236" y="3056348"/>
            <a:ext cx="3609975" cy="2436495"/>
          </a:xfrm>
          <a:prstGeom prst="rect">
            <a:avLst/>
          </a:prstGeom>
        </p:spPr>
      </p:pic>
      <p:sp>
        <p:nvSpPr>
          <p:cNvPr id="4" name="Google Shape;166;p9">
            <a:extLst>
              <a:ext uri="{FF2B5EF4-FFF2-40B4-BE49-F238E27FC236}">
                <a16:creationId xmlns:a16="http://schemas.microsoft.com/office/drawing/2014/main" id="{F78C6BAE-76BA-C979-6E44-809A807BD463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Gill Sans"/>
                <a:sym typeface="Gill Sans"/>
              </a:rPr>
              <a:t>BDD</a:t>
            </a:r>
            <a:endParaRPr dirty="0">
              <a:solidFill>
                <a:schemeClr val="bg1"/>
              </a:solidFill>
            </a:endParaRPr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rgbClr val="FFC000"/>
                </a:solidFill>
                <a:latin typeface="Gill Sans"/>
                <a:ea typeface="Gill Sans"/>
                <a:cs typeface="Gill Sans"/>
              </a:rPr>
              <a:t>SERVIDOR</a:t>
            </a:r>
            <a:endParaRPr lang="es-ES" dirty="0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7371317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dirty="0">
                <a:latin typeface="Gill Sans"/>
                <a:ea typeface="Gill Sans"/>
                <a:cs typeface="Gill Sans"/>
                <a:sym typeface="Gill Sans"/>
              </a:rPr>
              <a:t>SERVIDOR – ENDPOINTS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 dirty="0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3F6DD29-B8DC-88AF-765E-9110635ED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56" y="3063015"/>
            <a:ext cx="4438650" cy="24479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091F7C8-9656-173D-3453-D20D66B5B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222" y="3144179"/>
            <a:ext cx="4562475" cy="2127885"/>
          </a:xfrm>
          <a:prstGeom prst="rect">
            <a:avLst/>
          </a:prstGeom>
        </p:spPr>
      </p:pic>
      <p:sp>
        <p:nvSpPr>
          <p:cNvPr id="4" name="Google Shape;166;p9">
            <a:extLst>
              <a:ext uri="{FF2B5EF4-FFF2-40B4-BE49-F238E27FC236}">
                <a16:creationId xmlns:a16="http://schemas.microsoft.com/office/drawing/2014/main" id="{B066BA4B-8C50-6D6C-E335-5F72CBFBDAE8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Gill Sans"/>
                <a:sym typeface="Gill Sans"/>
              </a:rPr>
              <a:t>BDD</a:t>
            </a:r>
            <a:endParaRPr dirty="0">
              <a:solidFill>
                <a:schemeClr val="bg1"/>
              </a:solidFill>
            </a:endParaRPr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rgbClr val="FFC000"/>
                </a:solidFill>
                <a:latin typeface="Gill Sans"/>
                <a:ea typeface="Gill Sans"/>
                <a:cs typeface="Gill Sans"/>
              </a:rPr>
              <a:t>SERVIDOR</a:t>
            </a:r>
            <a:endParaRPr lang="es-ES" dirty="0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7371317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dirty="0">
                <a:latin typeface="Gill Sans"/>
                <a:ea typeface="Gill Sans"/>
                <a:cs typeface="Gill Sans"/>
                <a:sym typeface="Gill Sans"/>
              </a:rPr>
              <a:t>SERVIDOR – CONFIGURACIÓN DE CORS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 dirty="0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9F059D-BF48-3B1A-9368-E753ABD4B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12" y="2923897"/>
            <a:ext cx="7757652" cy="3094645"/>
          </a:xfrm>
          <a:prstGeom prst="rect">
            <a:avLst/>
          </a:prstGeom>
        </p:spPr>
      </p:pic>
      <p:sp>
        <p:nvSpPr>
          <p:cNvPr id="2" name="Google Shape;166;p9">
            <a:extLst>
              <a:ext uri="{FF2B5EF4-FFF2-40B4-BE49-F238E27FC236}">
                <a16:creationId xmlns:a16="http://schemas.microsoft.com/office/drawing/2014/main" id="{B19F290D-AB9C-56DE-740F-0B8DE92126CC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Gill Sans"/>
                <a:sym typeface="Gill Sans"/>
              </a:rPr>
              <a:t>BDD</a:t>
            </a:r>
            <a:endParaRPr dirty="0">
              <a:solidFill>
                <a:schemeClr val="bg1"/>
              </a:solidFill>
            </a:endParaRPr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rgbClr val="FFC000"/>
                </a:solidFill>
                <a:latin typeface="Gill Sans"/>
                <a:ea typeface="Gill Sans"/>
                <a:cs typeface="Gill Sans"/>
              </a:rPr>
              <a:t>SERVIDOR</a:t>
            </a:r>
            <a:endParaRPr lang="es-ES" dirty="0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>
          <a:extLst>
            <a:ext uri="{FF2B5EF4-FFF2-40B4-BE49-F238E27FC236}">
              <a16:creationId xmlns:a16="http://schemas.microsoft.com/office/drawing/2014/main" id="{BBCCC409-4CE6-BAFA-4BED-6F43D8A66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">
            <a:extLst>
              <a:ext uri="{FF2B5EF4-FFF2-40B4-BE49-F238E27FC236}">
                <a16:creationId xmlns:a16="http://schemas.microsoft.com/office/drawing/2014/main" id="{586BAEA0-12B0-E1D2-2346-1134263901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99" name="Google Shape;199;p13">
            <a:extLst>
              <a:ext uri="{FF2B5EF4-FFF2-40B4-BE49-F238E27FC236}">
                <a16:creationId xmlns:a16="http://schemas.microsoft.com/office/drawing/2014/main" id="{9607C67A-DEC2-EF01-87C4-E01C84349D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7371317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dirty="0">
                <a:latin typeface="Gill Sans"/>
                <a:ea typeface="Gill Sans"/>
                <a:cs typeface="Gill Sans"/>
                <a:sym typeface="Gill Sans"/>
              </a:rPr>
              <a:t>SERVIDOR – </a:t>
            </a:r>
            <a:r>
              <a:rPr lang="es-ES" dirty="0"/>
              <a:t>PRUEBAS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 dirty="0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 dirty="0"/>
          </a:p>
        </p:txBody>
      </p:sp>
      <p:pic>
        <p:nvPicPr>
          <p:cNvPr id="2" name="Imagen 1" descr="Texto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AD695509-8B49-3586-764C-AE1D906E4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577" y="2987802"/>
            <a:ext cx="4991735" cy="2857500"/>
          </a:xfrm>
          <a:prstGeom prst="rect">
            <a:avLst/>
          </a:prstGeom>
        </p:spPr>
      </p:pic>
      <p:sp>
        <p:nvSpPr>
          <p:cNvPr id="3" name="Google Shape;166;p9">
            <a:extLst>
              <a:ext uri="{FF2B5EF4-FFF2-40B4-BE49-F238E27FC236}">
                <a16:creationId xmlns:a16="http://schemas.microsoft.com/office/drawing/2014/main" id="{042AE005-49DD-4DC1-5ADD-FE8B336E6311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Gill Sans"/>
                <a:sym typeface="Gill Sans"/>
              </a:rPr>
              <a:t>BDD</a:t>
            </a:r>
            <a:endParaRPr dirty="0">
              <a:solidFill>
                <a:schemeClr val="bg1"/>
              </a:solidFill>
            </a:endParaRPr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rgbClr val="FFC000"/>
                </a:solidFill>
                <a:latin typeface="Gill Sans"/>
                <a:ea typeface="Gill Sans"/>
                <a:cs typeface="Gill Sans"/>
              </a:rPr>
              <a:t>SERVIDOR</a:t>
            </a:r>
            <a:endParaRPr lang="es-ES" dirty="0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15718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07" name="Google Shape;207;p14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08626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CONSOLA – CREAR PROYECTO 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sp>
        <p:nvSpPr>
          <p:cNvPr id="208" name="Google Shape;208;p14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5247" y="2713483"/>
            <a:ext cx="4930465" cy="3442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08626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CONSOLA – MÉTODOS DEL CLIENTE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217" name="Google Shape;217;p15" descr="Texto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4559" y="3082693"/>
            <a:ext cx="6721894" cy="25283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08;p14">
            <a:extLst>
              <a:ext uri="{FF2B5EF4-FFF2-40B4-BE49-F238E27FC236}">
                <a16:creationId xmlns:a16="http://schemas.microsoft.com/office/drawing/2014/main" id="{1023D505-90B2-C507-501E-DA69A7BDA1CC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23" name="Google Shape;223;p16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08626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CONSOLA – EJECUCIÓN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i="1"/>
              <a:t>INICIO DE SESIÓN</a:t>
            </a:r>
            <a:endParaRPr/>
          </a:p>
        </p:txBody>
      </p:sp>
      <p:pic>
        <p:nvPicPr>
          <p:cNvPr id="225" name="Google Shape;225;p16" descr="Interfaz de usuario gráfica, Aplicación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0312" y="3429000"/>
            <a:ext cx="6070385" cy="2478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08;p14">
            <a:extLst>
              <a:ext uri="{FF2B5EF4-FFF2-40B4-BE49-F238E27FC236}">
                <a16:creationId xmlns:a16="http://schemas.microsoft.com/office/drawing/2014/main" id="{0D50044F-CAC6-DF0D-927E-3E5B3E1D4088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31" name="Google Shape;231;p17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08626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CONSOLA – EJECUCIÓN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i="1"/>
              <a:t>VER BOLETOS</a:t>
            </a:r>
            <a:endParaRPr/>
          </a:p>
        </p:txBody>
      </p:sp>
      <p:pic>
        <p:nvPicPr>
          <p:cNvPr id="233" name="Google Shape;2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6668" y="3429000"/>
            <a:ext cx="6117673" cy="263880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08;p14">
            <a:extLst>
              <a:ext uri="{FF2B5EF4-FFF2-40B4-BE49-F238E27FC236}">
                <a16:creationId xmlns:a16="http://schemas.microsoft.com/office/drawing/2014/main" id="{ABE0771D-F218-85D1-3B20-0D810011B280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39" name="Google Shape;239;p18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08626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CONSOLA – EJECUCIÓN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i="1"/>
              <a:t>COMPRAR BOLETOS</a:t>
            </a:r>
            <a:endParaRPr/>
          </a:p>
        </p:txBody>
      </p:sp>
      <p:pic>
        <p:nvPicPr>
          <p:cNvPr id="241" name="Google Shape;24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2826" y="3280939"/>
            <a:ext cx="6246556" cy="31651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08;p14">
            <a:extLst>
              <a:ext uri="{FF2B5EF4-FFF2-40B4-BE49-F238E27FC236}">
                <a16:creationId xmlns:a16="http://schemas.microsoft.com/office/drawing/2014/main" id="{3600C97A-4046-BCB3-534B-62519E13BBFA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614406"/>
            <a:ext cx="12192000" cy="624359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endParaRPr sz="18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596348" y="701336"/>
            <a:ext cx="3389726" cy="542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l" rtl="0">
              <a:spcBef>
                <a:spcPts val="0"/>
              </a:spcBef>
              <a:spcAft>
                <a:spcPts val="0"/>
              </a:spcAft>
              <a:buSzPts val="1656"/>
              <a:buChar char="◼"/>
            </a:pPr>
            <a:r>
              <a:rPr lang="es-ES" dirty="0">
                <a:solidFill>
                  <a:schemeClr val="lt1"/>
                </a:solidFill>
              </a:rPr>
              <a:t>INTRODUCCIÓN</a:t>
            </a:r>
            <a:endParaRPr dirty="0"/>
          </a:p>
          <a:p>
            <a:pPr marL="305435" lvl="0" indent="-305435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ES" dirty="0">
                <a:solidFill>
                  <a:schemeClr val="lt1"/>
                </a:solidFill>
              </a:rPr>
              <a:t>OBJETIVOS</a:t>
            </a:r>
            <a:endParaRPr dirty="0"/>
          </a:p>
          <a:p>
            <a:pPr marL="305435" lvl="0" indent="-305435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ES" dirty="0">
                <a:solidFill>
                  <a:schemeClr val="lt1"/>
                </a:solidFill>
              </a:rPr>
              <a:t>HERRAMIENTAS</a:t>
            </a:r>
            <a:endParaRPr dirty="0"/>
          </a:p>
          <a:p>
            <a:pPr marL="305435" lvl="0" indent="-305435" algn="l" rtl="0"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ES" dirty="0">
                <a:solidFill>
                  <a:schemeClr val="lt1"/>
                </a:solidFill>
              </a:rPr>
              <a:t>DESARROLLO</a:t>
            </a:r>
            <a:endParaRPr dirty="0"/>
          </a:p>
          <a:p>
            <a:pPr marL="629920" lvl="1" indent="-305435">
              <a:spcBef>
                <a:spcPts val="920"/>
              </a:spcBef>
              <a:buSzPts val="1472"/>
            </a:pPr>
            <a:r>
              <a:rPr lang="es-ES" dirty="0">
                <a:solidFill>
                  <a:schemeClr val="lt1"/>
                </a:solidFill>
              </a:rPr>
              <a:t>BDD</a:t>
            </a:r>
          </a:p>
          <a:p>
            <a:pPr marL="629920" lvl="1" indent="-305435" algn="l">
              <a:spcBef>
                <a:spcPts val="919"/>
              </a:spcBef>
              <a:spcAft>
                <a:spcPts val="0"/>
              </a:spcAft>
              <a:buSzPts val="1472"/>
              <a:buChar char="◼"/>
            </a:pPr>
            <a:r>
              <a:rPr lang="es-ES" dirty="0">
                <a:solidFill>
                  <a:schemeClr val="lt1"/>
                </a:solidFill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629920" lvl="1" indent="-305435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s-ES" dirty="0">
                <a:solidFill>
                  <a:schemeClr val="lt1"/>
                </a:solidFill>
              </a:rPr>
              <a:t>CLIENTE CONSOLA</a:t>
            </a:r>
            <a:endParaRPr dirty="0"/>
          </a:p>
          <a:p>
            <a:pPr marL="629920" lvl="1" indent="-305435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s-ES" dirty="0">
                <a:solidFill>
                  <a:schemeClr val="lt1"/>
                </a:solidFill>
              </a:rPr>
              <a:t>CLIENTE ESCRITORIO</a:t>
            </a:r>
            <a:endParaRPr dirty="0"/>
          </a:p>
          <a:p>
            <a:pPr marL="629920" lvl="1" indent="-305435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s-ES" dirty="0">
                <a:solidFill>
                  <a:schemeClr val="lt1"/>
                </a:solidFill>
              </a:rPr>
              <a:t>CLIENTE WEB</a:t>
            </a:r>
            <a:endParaRPr dirty="0"/>
          </a:p>
          <a:p>
            <a:pPr marL="629920" lvl="1" indent="-305435" algn="l" rtl="0">
              <a:spcBef>
                <a:spcPts val="920"/>
              </a:spcBef>
              <a:spcAft>
                <a:spcPts val="0"/>
              </a:spcAft>
              <a:buSzPts val="1472"/>
              <a:buChar char="◼"/>
            </a:pPr>
            <a:r>
              <a:rPr lang="es-ES" dirty="0">
                <a:solidFill>
                  <a:schemeClr val="lt1"/>
                </a:solidFill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ES" dirty="0">
                <a:solidFill>
                  <a:schemeClr val="lt1"/>
                </a:solidFill>
              </a:rPr>
              <a:t>CONCLUSIONES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ES" dirty="0">
                <a:solidFill>
                  <a:schemeClr val="lt1"/>
                </a:solidFill>
              </a:rPr>
              <a:t>RECOMENDACIONES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656"/>
              <a:buChar char="◼"/>
            </a:pPr>
            <a:r>
              <a:rPr lang="es-ES" dirty="0">
                <a:solidFill>
                  <a:schemeClr val="lt1"/>
                </a:solidFill>
              </a:rPr>
              <a:t>BIBLIOGRAFÍA</a:t>
            </a:r>
            <a:endParaRPr dirty="0"/>
          </a:p>
        </p:txBody>
      </p:sp>
      <p:pic>
        <p:nvPicPr>
          <p:cNvPr id="108" name="Google Shape;108;p2" descr="Resultado de imagen para AGENDA 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1522" y="1935576"/>
            <a:ext cx="6489819" cy="300747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11817675" y="6474048"/>
            <a:ext cx="3743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Gill Sans"/>
              <a:buNone/>
            </a:pPr>
            <a:r>
              <a:rPr lang="es-ES"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>
          <a:extLst>
            <a:ext uri="{FF2B5EF4-FFF2-40B4-BE49-F238E27FC236}">
              <a16:creationId xmlns:a16="http://schemas.microsoft.com/office/drawing/2014/main" id="{575887A3-DDFA-F9E5-D3F5-94227FC36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>
            <a:extLst>
              <a:ext uri="{FF2B5EF4-FFF2-40B4-BE49-F238E27FC236}">
                <a16:creationId xmlns:a16="http://schemas.microsoft.com/office/drawing/2014/main" id="{C9C32B05-81A7-4A84-0666-C5C8C57DF4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39" name="Google Shape;239;p18">
            <a:extLst>
              <a:ext uri="{FF2B5EF4-FFF2-40B4-BE49-F238E27FC236}">
                <a16:creationId xmlns:a16="http://schemas.microsoft.com/office/drawing/2014/main" id="{4DEAA2D8-E80D-CA77-D926-894EABCB7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08626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dirty="0">
                <a:latin typeface="Gill Sans"/>
                <a:ea typeface="Gill Sans"/>
                <a:cs typeface="Gill Sans"/>
                <a:sym typeface="Gill Sans"/>
              </a:rPr>
              <a:t>CLIENTE CONSOLA – EJECUCIÓN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i="1" dirty="0"/>
              <a:t>VER FACTURAS</a:t>
            </a:r>
            <a:endParaRPr dirty="0"/>
          </a:p>
        </p:txBody>
      </p:sp>
      <p:pic>
        <p:nvPicPr>
          <p:cNvPr id="2" name="Imagen 1" descr="Texto&#10;&#10;El contenido generado por IA puede ser incorrecto.">
            <a:extLst>
              <a:ext uri="{FF2B5EF4-FFF2-40B4-BE49-F238E27FC236}">
                <a16:creationId xmlns:a16="http://schemas.microsoft.com/office/drawing/2014/main" id="{85354BBB-35E2-57C4-F937-91260CD7F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274" y="3103845"/>
            <a:ext cx="4849749" cy="3619615"/>
          </a:xfrm>
          <a:prstGeom prst="rect">
            <a:avLst/>
          </a:prstGeom>
        </p:spPr>
      </p:pic>
      <p:sp>
        <p:nvSpPr>
          <p:cNvPr id="4" name="Google Shape;208;p14">
            <a:extLst>
              <a:ext uri="{FF2B5EF4-FFF2-40B4-BE49-F238E27FC236}">
                <a16:creationId xmlns:a16="http://schemas.microsoft.com/office/drawing/2014/main" id="{0AAC91D3-B223-6B31-06DE-0BD228F63469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27586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>
          <a:extLst>
            <a:ext uri="{FF2B5EF4-FFF2-40B4-BE49-F238E27FC236}">
              <a16:creationId xmlns:a16="http://schemas.microsoft.com/office/drawing/2014/main" id="{C359F460-1C07-3263-06B3-51E44A614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>
            <a:extLst>
              <a:ext uri="{FF2B5EF4-FFF2-40B4-BE49-F238E27FC236}">
                <a16:creationId xmlns:a16="http://schemas.microsoft.com/office/drawing/2014/main" id="{13EAD2C1-A649-3CFF-5A67-C05963F96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39" name="Google Shape;239;p18">
            <a:extLst>
              <a:ext uri="{FF2B5EF4-FFF2-40B4-BE49-F238E27FC236}">
                <a16:creationId xmlns:a16="http://schemas.microsoft.com/office/drawing/2014/main" id="{93C91421-6EC8-CFB2-7298-11DDC77854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08626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dirty="0">
                <a:latin typeface="Gill Sans"/>
                <a:ea typeface="Gill Sans"/>
                <a:cs typeface="Gill Sans"/>
                <a:sym typeface="Gill Sans"/>
              </a:rPr>
              <a:t>CLIENTE CONSOLA – EJECUCIÓN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i="1" dirty="0"/>
              <a:t>VER TABLA DE AMORTIZACIÓN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471565-F714-1639-DFDE-25C3C2DE5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513" y="3239619"/>
            <a:ext cx="4712399" cy="3306055"/>
          </a:xfrm>
          <a:prstGeom prst="rect">
            <a:avLst/>
          </a:prstGeom>
          <a:noFill/>
        </p:spPr>
      </p:pic>
      <p:sp>
        <p:nvSpPr>
          <p:cNvPr id="4" name="Google Shape;208;p14">
            <a:extLst>
              <a:ext uri="{FF2B5EF4-FFF2-40B4-BE49-F238E27FC236}">
                <a16:creationId xmlns:a16="http://schemas.microsoft.com/office/drawing/2014/main" id="{A765C4B6-4692-8310-2B87-EDBE8668082E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57321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47" name="Google Shape;247;p19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2248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CREACIÓN DE PROYECTO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sp>
        <p:nvSpPr>
          <p:cNvPr id="248" name="Google Shape;248;p19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49" name="Google Shape;249;p19" descr="Captura de pantalla de un celular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7954" y="2777178"/>
            <a:ext cx="5479646" cy="3800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2248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OBTENER CLIENTE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257" name="Google Shape;25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1709" y="2750621"/>
            <a:ext cx="4861445" cy="353379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48;p19">
            <a:extLst>
              <a:ext uri="{FF2B5EF4-FFF2-40B4-BE49-F238E27FC236}">
                <a16:creationId xmlns:a16="http://schemas.microsoft.com/office/drawing/2014/main" id="{3703E9C4-B9B7-B3A2-8F8C-F8C9F4B9F3EE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2248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MÉTODOS DEL CLIENTE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265" name="Google Shape;265;p21" descr="Texto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3530" y="2888730"/>
            <a:ext cx="8170155" cy="30731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48;p19">
            <a:extLst>
              <a:ext uri="{FF2B5EF4-FFF2-40B4-BE49-F238E27FC236}">
                <a16:creationId xmlns:a16="http://schemas.microsoft.com/office/drawing/2014/main" id="{AC2C72C4-02E6-D3B9-DC45-31817C269740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71" name="Google Shape;271;p22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2248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EJECUCIÓN </a:t>
            </a:r>
            <a:r>
              <a:rPr lang="es-ES"/>
              <a:t>INICIO DE SESIÓN</a:t>
            </a: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273" name="Google Shape;2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5345" y="3148163"/>
            <a:ext cx="5250475" cy="290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48;p19">
            <a:extLst>
              <a:ext uri="{FF2B5EF4-FFF2-40B4-BE49-F238E27FC236}">
                <a16:creationId xmlns:a16="http://schemas.microsoft.com/office/drawing/2014/main" id="{08E9102C-09AC-A2CA-7AA2-7343140C3FA8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79" name="Google Shape;279;p2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2248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EJECUCIÓN VER BOLETOS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281" name="Google Shape;2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25" y="2704525"/>
            <a:ext cx="5170725" cy="369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48;p19">
            <a:extLst>
              <a:ext uri="{FF2B5EF4-FFF2-40B4-BE49-F238E27FC236}">
                <a16:creationId xmlns:a16="http://schemas.microsoft.com/office/drawing/2014/main" id="{A246BDAC-3AB8-86D1-6F98-6BEB56406CCA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22600" cy="4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EJECUCIÓN COMPRAR BOLETOS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289" name="Google Shape;2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325" y="2593700"/>
            <a:ext cx="4682980" cy="39851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48;p19">
            <a:extLst>
              <a:ext uri="{FF2B5EF4-FFF2-40B4-BE49-F238E27FC236}">
                <a16:creationId xmlns:a16="http://schemas.microsoft.com/office/drawing/2014/main" id="{85EA756B-AC9D-4E32-6501-B7B515CAB7C1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60c7ac6ffc_0_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95" name="Google Shape;295;g360c7ac6ffc_0_2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22600" cy="4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ESCRITORIO – EJECUCIÓN </a:t>
            </a:r>
            <a:r>
              <a:rPr lang="es-ES"/>
              <a:t>VER FACTURAS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297" name="Google Shape;297;g360c7ac6ffc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4850" y="2702350"/>
            <a:ext cx="3315974" cy="374384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248;p19">
            <a:extLst>
              <a:ext uri="{FF2B5EF4-FFF2-40B4-BE49-F238E27FC236}">
                <a16:creationId xmlns:a16="http://schemas.microsoft.com/office/drawing/2014/main" id="{CDB24FCC-D508-D4BE-E568-81D406674101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>
          <a:extLst>
            <a:ext uri="{FF2B5EF4-FFF2-40B4-BE49-F238E27FC236}">
              <a16:creationId xmlns:a16="http://schemas.microsoft.com/office/drawing/2014/main" id="{8FB9C0FA-6E35-F4EC-6342-BA4CC62B6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60c7ac6ffc_0_2">
            <a:extLst>
              <a:ext uri="{FF2B5EF4-FFF2-40B4-BE49-F238E27FC236}">
                <a16:creationId xmlns:a16="http://schemas.microsoft.com/office/drawing/2014/main" id="{11225654-703A-ACB5-121D-A4A36D4C2B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295" name="Google Shape;295;g360c7ac6ffc_0_2">
            <a:extLst>
              <a:ext uri="{FF2B5EF4-FFF2-40B4-BE49-F238E27FC236}">
                <a16:creationId xmlns:a16="http://schemas.microsoft.com/office/drawing/2014/main" id="{305DDEA3-CFB7-EC06-731D-7FB9D334BD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022600" cy="42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dirty="0">
                <a:latin typeface="Gill Sans"/>
                <a:ea typeface="Gill Sans"/>
                <a:cs typeface="Gill Sans"/>
                <a:sym typeface="Gill Sans"/>
              </a:rPr>
              <a:t>CLIENTE ESCRITORIO – EJECUCIÓN </a:t>
            </a:r>
            <a:r>
              <a:rPr lang="es-ES" dirty="0"/>
              <a:t>VER TABLA DE AMORTIZACIÓN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 dirty="0"/>
          </a:p>
        </p:txBody>
      </p:sp>
      <p:pic>
        <p:nvPicPr>
          <p:cNvPr id="2" name="Imagen 1" descr="Tabla&#10;&#10;El contenido generado por IA puede ser incorrecto.">
            <a:extLst>
              <a:ext uri="{FF2B5EF4-FFF2-40B4-BE49-F238E27FC236}">
                <a16:creationId xmlns:a16="http://schemas.microsoft.com/office/drawing/2014/main" id="{580B6EC5-672D-3C40-8DEC-46623356B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5468" y="2719951"/>
            <a:ext cx="4593953" cy="3326165"/>
          </a:xfrm>
          <a:prstGeom prst="rect">
            <a:avLst/>
          </a:prstGeom>
        </p:spPr>
      </p:pic>
      <p:sp>
        <p:nvSpPr>
          <p:cNvPr id="4" name="Google Shape;248;p19">
            <a:extLst>
              <a:ext uri="{FF2B5EF4-FFF2-40B4-BE49-F238E27FC236}">
                <a16:creationId xmlns:a16="http://schemas.microsoft.com/office/drawing/2014/main" id="{546D6301-1C22-1C6B-9511-2DA29DF62A4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3442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115" name="Google Shape;115;p3"/>
          <p:cNvSpPr txBox="1">
            <a:spLocks noGrp="1"/>
          </p:cNvSpPr>
          <p:nvPr>
            <p:ph type="body" idx="1"/>
          </p:nvPr>
        </p:nvSpPr>
        <p:spPr>
          <a:xfrm>
            <a:off x="581192" y="2492641"/>
            <a:ext cx="3915668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lang="es-ES" dirty="0"/>
              <a:t>En el contexto actual del sector aéreo, contar con sistemas eficientes para la búsqueda y reserva de vuelos es fundamental para mejorar la experiencia del usuario. Este proyecto presenta el  y desarrollo de un servicio web para Viajecito S.A., que permite a los usuarios buscar vuelos según ciudad de origen, ciudad destino y fecha de salida, así como consultar sus compras realizadas. La solución garantiza una comunicación estandarizada entre clientes y servidor, facilitando la interoperabilidad y optimizando la gestión de información de vuelos y reservas.</a:t>
            </a:r>
            <a:endParaRPr dirty="0"/>
          </a:p>
          <a:p>
            <a:pPr marL="0" lvl="0" indent="0" algn="just" rt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SzPct val="91999"/>
              <a:buNone/>
            </a:pPr>
            <a:endParaRPr dirty="0"/>
          </a:p>
        </p:txBody>
      </p:sp>
      <p:sp>
        <p:nvSpPr>
          <p:cNvPr id="116" name="Google Shape;116;p3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17" name="Google Shape;117;p3" descr="Dibujo animado de un personaje con la boca abierta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2267" y="2048967"/>
            <a:ext cx="4476022" cy="4476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03" name="Google Shape;303;p25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8636250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– CREACIÓN DEL PROYECTO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&gt; npx create-expo-app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sp>
        <p:nvSpPr>
          <p:cNvPr id="304" name="Google Shape;304;p25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05" name="Google Shape;305;p25" descr="Interfaz de usuario gráfica, Texto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6847" y="2778847"/>
            <a:ext cx="4859626" cy="3254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3408917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i="1"/>
              <a:t>En axios es necesario declarar la estructura la URL.</a:t>
            </a:r>
            <a:endParaRPr i="1"/>
          </a:p>
        </p:txBody>
      </p:sp>
      <p:pic>
        <p:nvPicPr>
          <p:cNvPr id="313" name="Google Shape;31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1780" y="2866746"/>
            <a:ext cx="5962379" cy="3761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04;p25">
            <a:extLst>
              <a:ext uri="{FF2B5EF4-FFF2-40B4-BE49-F238E27FC236}">
                <a16:creationId xmlns:a16="http://schemas.microsoft.com/office/drawing/2014/main" id="{183A4E81-E898-0D0F-0039-AEC445C56A64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19" name="Google Shape;319;p27"/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820259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– EJECUCIÓN </a:t>
            </a:r>
            <a:r>
              <a:rPr lang="es-ES"/>
              <a:t>INICIO DE SESIÓN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1" name="Google Shape;32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7435" y="2706800"/>
            <a:ext cx="7886347" cy="321295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04;p25">
            <a:extLst>
              <a:ext uri="{FF2B5EF4-FFF2-40B4-BE49-F238E27FC236}">
                <a16:creationId xmlns:a16="http://schemas.microsoft.com/office/drawing/2014/main" id="{DEE4BE6D-C957-52CA-055F-CF5019E65165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27" name="Google Shape;327;p28"/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820259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– EJECUCIÓN </a:t>
            </a:r>
            <a:r>
              <a:rPr lang="es-ES"/>
              <a:t>VER BOLETOS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9" name="Google Shape;32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3994" y="2704754"/>
            <a:ext cx="6441642" cy="3191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04;p25">
            <a:extLst>
              <a:ext uri="{FF2B5EF4-FFF2-40B4-BE49-F238E27FC236}">
                <a16:creationId xmlns:a16="http://schemas.microsoft.com/office/drawing/2014/main" id="{C1E760A0-88C9-8692-309D-51CDDC4EB322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35" name="Google Shape;335;p29"/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820259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– EJECUCIÓN </a:t>
            </a:r>
            <a:r>
              <a:rPr lang="es-ES"/>
              <a:t>COMPRAR BOLETOS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" name="Imagen 1" descr="Interfaz de usuario gráfica, Sitio web&#10;&#10;El contenido generado por IA puede ser incorrecto.">
            <a:extLst>
              <a:ext uri="{FF2B5EF4-FFF2-40B4-BE49-F238E27FC236}">
                <a16:creationId xmlns:a16="http://schemas.microsoft.com/office/drawing/2014/main" id="{067B121B-6427-7E62-EFCB-F60B3287B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0" y="3351253"/>
            <a:ext cx="3992372" cy="1895719"/>
          </a:xfrm>
          <a:prstGeom prst="rect">
            <a:avLst/>
          </a:prstGeom>
        </p:spPr>
      </p:pic>
      <p:pic>
        <p:nvPicPr>
          <p:cNvPr id="3" name="Imagen 2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B67B780C-45FD-2332-AF4E-B5C321A5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299" y="3351253"/>
            <a:ext cx="3736082" cy="1895719"/>
          </a:xfrm>
          <a:prstGeom prst="rect">
            <a:avLst/>
          </a:prstGeom>
        </p:spPr>
      </p:pic>
      <p:sp>
        <p:nvSpPr>
          <p:cNvPr id="5" name="Google Shape;304;p25">
            <a:extLst>
              <a:ext uri="{FF2B5EF4-FFF2-40B4-BE49-F238E27FC236}">
                <a16:creationId xmlns:a16="http://schemas.microsoft.com/office/drawing/2014/main" id="{AB002FDE-4399-EE26-FF98-D86A7F16C6FE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43" name="Google Shape;343;p30"/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820259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– EJECUCIÓN VER FACTURAS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45" name="Google Shape;34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5608" y="2788974"/>
            <a:ext cx="6813755" cy="355570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04;p25">
            <a:extLst>
              <a:ext uri="{FF2B5EF4-FFF2-40B4-BE49-F238E27FC236}">
                <a16:creationId xmlns:a16="http://schemas.microsoft.com/office/drawing/2014/main" id="{0B04DD2D-05AE-5C17-264B-27F9B0475513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51" name="Google Shape;351;p31"/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820259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WEB – EJECUCIÓN DETALLE FACTURAS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53" name="Google Shape;35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9031" y="2765498"/>
            <a:ext cx="6245457" cy="35812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04;p25">
            <a:extLst>
              <a:ext uri="{FF2B5EF4-FFF2-40B4-BE49-F238E27FC236}">
                <a16:creationId xmlns:a16="http://schemas.microsoft.com/office/drawing/2014/main" id="{1C9EEBF1-3731-CBC1-6859-3EA8496D8698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97A9C069-4CE1-1B22-C3AD-E490AEBA9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0">
            <a:extLst>
              <a:ext uri="{FF2B5EF4-FFF2-40B4-BE49-F238E27FC236}">
                <a16:creationId xmlns:a16="http://schemas.microsoft.com/office/drawing/2014/main" id="{BB955CC8-2964-443C-A436-CBBE77F3DB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43" name="Google Shape;343;p30">
            <a:extLst>
              <a:ext uri="{FF2B5EF4-FFF2-40B4-BE49-F238E27FC236}">
                <a16:creationId xmlns:a16="http://schemas.microsoft.com/office/drawing/2014/main" id="{5B7107B9-09AF-DEDC-9D63-2B1C0AFBE1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1" y="2180496"/>
            <a:ext cx="820259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dirty="0">
                <a:latin typeface="Gill Sans"/>
                <a:ea typeface="Gill Sans"/>
                <a:cs typeface="Gill Sans"/>
                <a:sym typeface="Gill Sans"/>
              </a:rPr>
              <a:t>CLIENTE WEB – EJECUCIÓN VER TABLA DE AMORTIZACIÓN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Imagen 2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00BA6238-670B-261A-95A0-25DEBD7B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44" y="2940430"/>
            <a:ext cx="5989766" cy="3396361"/>
          </a:xfrm>
          <a:prstGeom prst="rect">
            <a:avLst/>
          </a:prstGeom>
        </p:spPr>
      </p:pic>
      <p:sp>
        <p:nvSpPr>
          <p:cNvPr id="4" name="Google Shape;304;p25">
            <a:extLst>
              <a:ext uri="{FF2B5EF4-FFF2-40B4-BE49-F238E27FC236}">
                <a16:creationId xmlns:a16="http://schemas.microsoft.com/office/drawing/2014/main" id="{4BBD713C-70A2-3F53-F0CB-B18CD29460C5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713553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59" name="Google Shape;359;p32"/>
          <p:cNvSpPr txBox="1">
            <a:spLocks noGrp="1"/>
          </p:cNvSpPr>
          <p:nvPr>
            <p:ph type="body" idx="1"/>
          </p:nvPr>
        </p:nvSpPr>
        <p:spPr>
          <a:xfrm>
            <a:off x="581193" y="2180496"/>
            <a:ext cx="8341134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MÓVIL – CREACIÓN DEL PROYECTO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npx create-expo-app@latest .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npm install axios fast-xml-parser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sp>
        <p:nvSpPr>
          <p:cNvPr id="360" name="Google Shape;360;p32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61" name="Google Shape;361;p32" descr="Texto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1870" y="2723138"/>
            <a:ext cx="4766377" cy="33174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67" name="Google Shape;367;p33"/>
          <p:cNvSpPr txBox="1">
            <a:spLocks noGrp="1"/>
          </p:cNvSpPr>
          <p:nvPr>
            <p:ph type="body" idx="1"/>
          </p:nvPr>
        </p:nvSpPr>
        <p:spPr>
          <a:xfrm>
            <a:off x="581193" y="2180496"/>
            <a:ext cx="342277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MÓVIL – CLIENTE IMPLEMENTACIÓN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369" name="Google Shape;36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7308" y="2684560"/>
            <a:ext cx="5962379" cy="376150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60;p32">
            <a:extLst>
              <a:ext uri="{FF2B5EF4-FFF2-40B4-BE49-F238E27FC236}">
                <a16:creationId xmlns:a16="http://schemas.microsoft.com/office/drawing/2014/main" id="{6C496411-32B5-140A-06BC-2C0B17B0CAC4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OBJETIVO</a:t>
            </a:r>
            <a:endParaRPr/>
          </a:p>
        </p:txBody>
      </p:sp>
      <p:sp>
        <p:nvSpPr>
          <p:cNvPr id="123" name="Google Shape;123;p4"/>
          <p:cNvSpPr txBox="1">
            <a:spLocks noGrp="1"/>
          </p:cNvSpPr>
          <p:nvPr>
            <p:ph type="body" idx="1"/>
          </p:nvPr>
        </p:nvSpPr>
        <p:spPr>
          <a:xfrm>
            <a:off x="581192" y="2418112"/>
            <a:ext cx="8147172" cy="310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576"/>
              <a:buFont typeface="Noto Sans Symbols"/>
              <a:buChar char="∙"/>
            </a:pPr>
            <a:r>
              <a:rPr lang="es-ES" sz="2800" dirty="0">
                <a:latin typeface="Gill Sans"/>
                <a:ea typeface="Gill Sans"/>
                <a:cs typeface="Gill Sans"/>
                <a:sym typeface="Gill Sans"/>
              </a:rPr>
              <a:t>Diseñar e implementar un servicio web para Viajecito S.A. que permita la búsqueda de vuelos y la gestión de compras de los usuarios.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75" name="Google Shape;375;p34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3339643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MÓVIL – </a:t>
            </a:r>
            <a:endParaRPr/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EJECUCIÓN </a:t>
            </a:r>
            <a:r>
              <a:rPr lang="es-ES"/>
              <a:t>INICIO DE SESIÓN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377" name="Google Shape;377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33370" y="982802"/>
            <a:ext cx="3014663" cy="532544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60;p32">
            <a:extLst>
              <a:ext uri="{FF2B5EF4-FFF2-40B4-BE49-F238E27FC236}">
                <a16:creationId xmlns:a16="http://schemas.microsoft.com/office/drawing/2014/main" id="{5B202522-3D20-2F8C-F896-6FCFD4CA6FFE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83" name="Google Shape;383;p35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3339643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MÓVIL – </a:t>
            </a:r>
            <a:endParaRPr/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EJECUCIÓN </a:t>
            </a:r>
            <a:r>
              <a:rPr lang="es-ES"/>
              <a:t>VER BOLETOS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385" name="Google Shape;385;p35" descr="Interfaz de usuario gráfica, Texto, Aplicación, Chat o mensaje de texto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28339" y="927763"/>
            <a:ext cx="2285625" cy="52280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360;p32">
            <a:extLst>
              <a:ext uri="{FF2B5EF4-FFF2-40B4-BE49-F238E27FC236}">
                <a16:creationId xmlns:a16="http://schemas.microsoft.com/office/drawing/2014/main" id="{9B53BA40-529E-5487-1BD6-3469BA1A939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91" name="Google Shape;391;p36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375528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MÓVIL – </a:t>
            </a:r>
            <a:endParaRPr/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EJECUCIÓN </a:t>
            </a:r>
            <a:r>
              <a:rPr lang="es-ES"/>
              <a:t>COMPRAR BOLETOS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2" name="Imagen 1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89D63DA0-C801-FA00-A8A6-2A4BB712C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3" y="1350581"/>
            <a:ext cx="4912518" cy="4677247"/>
          </a:xfrm>
          <a:prstGeom prst="rect">
            <a:avLst/>
          </a:prstGeom>
        </p:spPr>
      </p:pic>
      <p:sp>
        <p:nvSpPr>
          <p:cNvPr id="4" name="Google Shape;360;p32">
            <a:extLst>
              <a:ext uri="{FF2B5EF4-FFF2-40B4-BE49-F238E27FC236}">
                <a16:creationId xmlns:a16="http://schemas.microsoft.com/office/drawing/2014/main" id="{DDEC51C2-7586-7CF9-A4D9-572AB4AE796B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99" name="Google Shape;399;p37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375528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CLIENTE MÓVIL – </a:t>
            </a:r>
            <a:endParaRPr/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EJECUCIÓN VER FACTURAS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2" name="Imagen 1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AEEC1CBE-443D-042D-5FB5-F2C238ECD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2" y="1437957"/>
            <a:ext cx="4661463" cy="4523931"/>
          </a:xfrm>
          <a:prstGeom prst="rect">
            <a:avLst/>
          </a:prstGeom>
        </p:spPr>
      </p:pic>
      <p:sp>
        <p:nvSpPr>
          <p:cNvPr id="4" name="Google Shape;360;p32">
            <a:extLst>
              <a:ext uri="{FF2B5EF4-FFF2-40B4-BE49-F238E27FC236}">
                <a16:creationId xmlns:a16="http://schemas.microsoft.com/office/drawing/2014/main" id="{D9B05C59-C6EC-A990-B962-85E22DF3B071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>
          <a:extLst>
            <a:ext uri="{FF2B5EF4-FFF2-40B4-BE49-F238E27FC236}">
              <a16:creationId xmlns:a16="http://schemas.microsoft.com/office/drawing/2014/main" id="{3DE42176-89FE-6D65-5F30-36FB976BB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>
            <a:extLst>
              <a:ext uri="{FF2B5EF4-FFF2-40B4-BE49-F238E27FC236}">
                <a16:creationId xmlns:a16="http://schemas.microsoft.com/office/drawing/2014/main" id="{49CA1576-9084-F211-0539-594513421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399" name="Google Shape;399;p37">
            <a:extLst>
              <a:ext uri="{FF2B5EF4-FFF2-40B4-BE49-F238E27FC236}">
                <a16:creationId xmlns:a16="http://schemas.microsoft.com/office/drawing/2014/main" id="{C11EBCC6-B224-2BFE-4DEE-7574737EAD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3755281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dirty="0">
                <a:latin typeface="Gill Sans"/>
                <a:ea typeface="Gill Sans"/>
                <a:cs typeface="Gill Sans"/>
                <a:sym typeface="Gill Sans"/>
              </a:rPr>
              <a:t>CLIENTE MÓVIL – </a:t>
            </a:r>
            <a:endParaRPr dirty="0"/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 dirty="0">
                <a:latin typeface="Gill Sans"/>
                <a:ea typeface="Gill Sans"/>
                <a:cs typeface="Gill Sans"/>
                <a:sym typeface="Gill Sans"/>
              </a:rPr>
              <a:t>EJECUCIÓN VER TABLA DE AMORTIZACIÓN</a:t>
            </a:r>
            <a:endParaRPr dirty="0"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 dirty="0"/>
          </a:p>
        </p:txBody>
      </p:sp>
      <p:pic>
        <p:nvPicPr>
          <p:cNvPr id="3" name="Imagen 2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620233F-3995-C3B4-457E-E01B879A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378" y="834397"/>
            <a:ext cx="2693447" cy="5611664"/>
          </a:xfrm>
          <a:prstGeom prst="rect">
            <a:avLst/>
          </a:prstGeom>
        </p:spPr>
      </p:pic>
      <p:sp>
        <p:nvSpPr>
          <p:cNvPr id="4" name="Google Shape;360;p32">
            <a:extLst>
              <a:ext uri="{FF2B5EF4-FFF2-40B4-BE49-F238E27FC236}">
                <a16:creationId xmlns:a16="http://schemas.microsoft.com/office/drawing/2014/main" id="{D2FA4559-ED5B-C8E7-906E-B04B63DF35D0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74300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CONCLUSIONES</a:t>
            </a:r>
            <a:endParaRPr/>
          </a:p>
        </p:txBody>
      </p:sp>
      <p:sp>
        <p:nvSpPr>
          <p:cNvPr id="407" name="Google Shape;407;p38"/>
          <p:cNvSpPr txBox="1">
            <a:spLocks noGrp="1"/>
          </p:cNvSpPr>
          <p:nvPr>
            <p:ph type="body" idx="1"/>
          </p:nvPr>
        </p:nvSpPr>
        <p:spPr>
          <a:xfrm>
            <a:off x="581192" y="2365553"/>
            <a:ext cx="8589441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just" rtl="0"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◼"/>
            </a:pPr>
            <a:r>
              <a:rPr lang="es-ES" sz="2000" dirty="0">
                <a:latin typeface="Cambria"/>
                <a:ea typeface="Cambria"/>
                <a:cs typeface="Cambria"/>
                <a:sym typeface="Cambria"/>
              </a:rPr>
              <a:t>El servidor y su capa han permitido integrar de forma homogénea los clientes web, móvil, de consola y de escritorio, evitando duplicar lógica de negocio.</a:t>
            </a:r>
            <a:endParaRPr dirty="0"/>
          </a:p>
          <a:p>
            <a:pPr marL="305435" lvl="0" indent="-305435" algn="just" rtl="0">
              <a:spcBef>
                <a:spcPts val="1000"/>
              </a:spcBef>
              <a:spcAft>
                <a:spcPts val="0"/>
              </a:spcAft>
              <a:buSzPts val="1840"/>
              <a:buFont typeface="Noto Sans Symbols"/>
              <a:buChar char="◼"/>
            </a:pPr>
            <a:r>
              <a:rPr lang="es-ES" sz="2000" dirty="0">
                <a:latin typeface="Cambria"/>
                <a:ea typeface="Cambria"/>
                <a:cs typeface="Cambria"/>
                <a:sym typeface="Cambria"/>
              </a:rPr>
              <a:t>La arquitectura MVC usada en todas las interfaces facilita la mantenibilidad y agiliza futuras ampliaciones funcionales.</a:t>
            </a:r>
            <a:endParaRPr dirty="0"/>
          </a:p>
          <a:p>
            <a:pPr marL="305435" lvl="0" indent="-305435" algn="just" rtl="0">
              <a:spcBef>
                <a:spcPts val="1000"/>
              </a:spcBef>
              <a:spcAft>
                <a:spcPts val="0"/>
              </a:spcAft>
              <a:buSzPts val="1840"/>
              <a:buFont typeface="Noto Sans Symbols"/>
              <a:buChar char="◼"/>
            </a:pPr>
            <a:r>
              <a:rPr lang="es-ES" sz="2000" dirty="0">
                <a:latin typeface="Cambria"/>
                <a:ea typeface="Cambria"/>
                <a:cs typeface="Cambria"/>
                <a:sym typeface="Cambria"/>
              </a:rPr>
              <a:t>La reutilización de controladores en los distintos clientes demuestra la portabilidad del núcleo de servicios y garantiza coherencia en los resultados mostrados al usuario.</a:t>
            </a:r>
            <a:endParaRPr dirty="0"/>
          </a:p>
          <a:p>
            <a:pPr marL="305435" lvl="0" indent="-188595" algn="just" rtl="0">
              <a:spcBef>
                <a:spcPts val="1000"/>
              </a:spcBef>
              <a:spcAft>
                <a:spcPts val="0"/>
              </a:spcAft>
              <a:buSzPts val="1840"/>
              <a:buFont typeface="Noto Sans Symbols"/>
              <a:buNone/>
            </a:pPr>
            <a:endParaRPr sz="20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08" name="Google Shape;408;p38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RECOMENDACIONES</a:t>
            </a:r>
            <a:endParaRPr/>
          </a:p>
        </p:txBody>
      </p:sp>
      <p:sp>
        <p:nvSpPr>
          <p:cNvPr id="414" name="Google Shape;414;p39"/>
          <p:cNvSpPr txBox="1">
            <a:spLocks noGrp="1"/>
          </p:cNvSpPr>
          <p:nvPr>
            <p:ph type="body" idx="1"/>
          </p:nvPr>
        </p:nvSpPr>
        <p:spPr>
          <a:xfrm>
            <a:off x="581192" y="2418112"/>
            <a:ext cx="8500664" cy="2207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5435" lvl="0" indent="-305435" algn="just" rtl="0">
              <a:spcBef>
                <a:spcPts val="0"/>
              </a:spcBef>
              <a:spcAft>
                <a:spcPts val="0"/>
              </a:spcAft>
              <a:buSzPts val="1840"/>
              <a:buFont typeface="Noto Sans Symbols"/>
              <a:buChar char="◼"/>
            </a:pPr>
            <a:r>
              <a:rPr lang="es-ES" sz="2000">
                <a:latin typeface="Cambria"/>
                <a:ea typeface="Cambria"/>
                <a:cs typeface="Cambria"/>
                <a:sym typeface="Cambria"/>
              </a:rPr>
              <a:t>Automatizar pruebas de integración entre servidor y clientes para prevenir regresiones en cada despliegue.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15" name="Google Shape;415;p39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BIBLIOGRAFÍA</a:t>
            </a:r>
            <a:endParaRPr/>
          </a:p>
        </p:txBody>
      </p:sp>
      <p:sp>
        <p:nvSpPr>
          <p:cNvPr id="421" name="Google Shape;421;p40"/>
          <p:cNvSpPr txBox="1">
            <a:spLocks noGrp="1"/>
          </p:cNvSpPr>
          <p:nvPr>
            <p:ph type="body" idx="1"/>
          </p:nvPr>
        </p:nvSpPr>
        <p:spPr>
          <a:xfrm>
            <a:off x="581193" y="2180496"/>
            <a:ext cx="8571686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305435" lvl="0" indent="-208165" algn="l" rtl="0">
              <a:spcBef>
                <a:spcPts val="0"/>
              </a:spcBef>
              <a:spcAft>
                <a:spcPts val="0"/>
              </a:spcAft>
              <a:buSzPct val="91999"/>
              <a:buNone/>
            </a:pPr>
            <a:endParaRPr dirty="0"/>
          </a:p>
          <a:p>
            <a:pPr marL="305435" lvl="0" indent="-305435" algn="l" rtl="0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s-ES" sz="1800" dirty="0">
                <a:latin typeface="Cambria"/>
                <a:ea typeface="Cambria"/>
                <a:cs typeface="Cambria"/>
                <a:sym typeface="Cambria"/>
              </a:rPr>
              <a:t>IBM. (s.f.). SOAP. Recuperado de </a:t>
            </a:r>
            <a:r>
              <a:rPr lang="es-ES" sz="1800" dirty="0">
                <a:latin typeface="Cambria"/>
                <a:ea typeface="Cambria"/>
                <a:cs typeface="Cambria"/>
                <a:sym typeface="Cambria"/>
                <a:hlinkClick r:id="rId3"/>
              </a:rPr>
              <a:t>https://www.ibm.com/docs/es/rsas/7.5.0?topic=standards-soap</a:t>
            </a:r>
            <a:endParaRPr lang="es-ES" sz="1800" dirty="0">
              <a:latin typeface="Cambria"/>
              <a:ea typeface="Cambria"/>
              <a:cs typeface="Cambria"/>
              <a:sym typeface="Cambria"/>
            </a:endParaRPr>
          </a:p>
          <a:p>
            <a:pPr marL="305435" lvl="0" indent="-305435" algn="l" rtl="0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s-MX" dirty="0">
                <a:latin typeface="Cambria" panose="02040503050406030204" pitchFamily="18" charset="0"/>
                <a:ea typeface="Cambria" panose="02040503050406030204" pitchFamily="18" charset="0"/>
                <a:cs typeface="Cambria"/>
              </a:rPr>
              <a:t>¿Qué es REST? Conoce su potencia. (2018, May 17). OpenWebinars.net. https://openwebinars.net/blog/que-es-rest-conoce-su-potencia/</a:t>
            </a:r>
            <a:endParaRPr lang="es-ES" dirty="0">
              <a:latin typeface="Cambria" panose="02040503050406030204" pitchFamily="18" charset="0"/>
              <a:ea typeface="Cambria" panose="02040503050406030204" pitchFamily="18" charset="0"/>
              <a:cs typeface="Cambria"/>
            </a:endParaRPr>
          </a:p>
          <a:p>
            <a:pPr marL="305435" lvl="0" indent="-305435" algn="l" rtl="0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s-ES" sz="1800" dirty="0" err="1">
                <a:latin typeface="Cambria"/>
                <a:ea typeface="Cambria"/>
                <a:cs typeface="Cambria"/>
                <a:sym typeface="Cambria"/>
              </a:rPr>
              <a:t>Atlassian</a:t>
            </a:r>
            <a:r>
              <a:rPr lang="es-ES" sz="1800" dirty="0">
                <a:latin typeface="Cambria"/>
                <a:ea typeface="Cambria"/>
                <a:cs typeface="Cambria"/>
                <a:sym typeface="Cambria"/>
              </a:rPr>
              <a:t>. (s.f.). Arquitectura de microservicios. Recuperado de https://www.atlassian.com/es/microservices/microservices-architecture</a:t>
            </a:r>
            <a:endParaRPr dirty="0"/>
          </a:p>
          <a:p>
            <a:pPr marL="305435" lvl="0" indent="-305435" algn="l" rtl="0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s-ES" sz="1800" dirty="0">
                <a:latin typeface="Cambria"/>
                <a:ea typeface="Cambria"/>
                <a:cs typeface="Cambria"/>
                <a:sym typeface="Cambria"/>
              </a:rPr>
              <a:t>Paradigma Digital. (s.f.). Patrones de arquitectura de microservicios, ¿qué son y qué ventajas ofrecen?. Recuperado de https://www.paradigmadigital.com/dev/patrones-arquitectura-microservicios-que-son-ventajas/</a:t>
            </a:r>
            <a:endParaRPr dirty="0"/>
          </a:p>
          <a:p>
            <a:pPr marL="305435" lvl="0" indent="-305435" algn="l" rtl="0">
              <a:spcBef>
                <a:spcPts val="933"/>
              </a:spcBef>
              <a:spcAft>
                <a:spcPts val="0"/>
              </a:spcAft>
              <a:buSzPct val="91999"/>
              <a:buChar char="◼"/>
            </a:pPr>
            <a:r>
              <a:rPr lang="es-ES" sz="1800" dirty="0" err="1">
                <a:latin typeface="Cambria"/>
                <a:ea typeface="Cambria"/>
                <a:cs typeface="Cambria"/>
                <a:sym typeface="Cambria"/>
              </a:rPr>
              <a:t>Profile</a:t>
            </a:r>
            <a:r>
              <a:rPr lang="es-ES" sz="1800" dirty="0">
                <a:latin typeface="Cambria"/>
                <a:ea typeface="Cambria"/>
                <a:cs typeface="Cambria"/>
                <a:sym typeface="Cambria"/>
              </a:rPr>
              <a:t>. (2024). ¿Qué es la arquitectura de software? Fundamentos clave. Recuperado de https://profile.es/blog/que-es-la-arquitectura-de-software/</a:t>
            </a:r>
            <a:endParaRPr dirty="0"/>
          </a:p>
          <a:p>
            <a:pPr marL="305435" lvl="0" indent="-208165" algn="just" rtl="0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endParaRPr sz="1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22" name="Google Shape;422;p40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HERRAMIENTAS</a:t>
            </a:r>
            <a:endParaRPr/>
          </a:p>
        </p:txBody>
      </p:sp>
      <p:sp>
        <p:nvSpPr>
          <p:cNvPr id="130" name="Google Shape;130;p5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sz="1400" b="1" i="0" u="none" strike="noStrike" cap="none" dirty="0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cs typeface="Gill Sans"/>
              </a:rPr>
              <a:t>BDD</a:t>
            </a:r>
            <a:endParaRPr lang="es-ES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SERVIDOR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31" name="Google Shape;131;p5" descr="Tecnologías Oracle Java | Oracle Españ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819" y="3115365"/>
            <a:ext cx="3200541" cy="1792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 descr="Las ventajas de React.js para desarrollar un sitio web de alto rendimien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0389" y="3121468"/>
            <a:ext cx="2709269" cy="1780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6429208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/>
              <a:t>BDD – Máquina virtual en la nube</a:t>
            </a: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sp>
        <p:nvSpPr>
          <p:cNvPr id="166" name="Google Shape;166;p9"/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>
              <a:solidFill>
                <a:srgbClr val="FFC000"/>
              </a:solidFill>
            </a:endParaRPr>
          </a:p>
          <a:p>
            <a:pPr marL="762635" lvl="1" indent="-305435">
              <a:spcBef>
                <a:spcPts val="880"/>
              </a:spcBef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rgbClr val="FFC000"/>
                </a:solidFill>
                <a:latin typeface="Gill Sans"/>
                <a:ea typeface="Gill Sans"/>
                <a:cs typeface="Gill Sans"/>
              </a:rPr>
              <a:t>BDD</a:t>
            </a:r>
          </a:p>
          <a:p>
            <a:pPr marL="762635" lvl="1" indent="-305435">
              <a:spcBef>
                <a:spcPts val="880"/>
              </a:spcBef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Gill Sans"/>
                <a:ea typeface="Gill Sans"/>
                <a:sym typeface="Gill Sans"/>
              </a:rPr>
              <a:t>SERVIDOR</a:t>
            </a:r>
            <a:endParaRPr lang="es-ES" dirty="0">
              <a:solidFill>
                <a:schemeClr val="bg1"/>
              </a:solidFill>
              <a:ea typeface="Gill Sans"/>
              <a:sym typeface="Gill Sans"/>
            </a:endParaRPr>
          </a:p>
          <a:p>
            <a:pPr marL="762635" lvl="1" indent="-305435">
              <a:spcBef>
                <a:spcPts val="880"/>
              </a:spcBef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Gill Sans"/>
                <a:ea typeface="Gill Sans"/>
                <a:sym typeface="Gill Sans"/>
              </a:rPr>
              <a:t>CLIEN</a:t>
            </a: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sym typeface="Gill Sans"/>
              </a:rPr>
              <a:t>TE CONSOLA</a:t>
            </a:r>
            <a:endParaRPr lang="es-ES">
              <a:solidFill>
                <a:schemeClr val="lt1"/>
              </a:solidFill>
              <a:ea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CLIEN</a:t>
            </a: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TE ESCRITORIO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>
              <a:solidFill>
                <a:schemeClr val="lt1"/>
              </a:solidFill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" name="Imagen 1" descr="Imagen 1, Imagen">
            <a:extLst>
              <a:ext uri="{FF2B5EF4-FFF2-40B4-BE49-F238E27FC236}">
                <a16:creationId xmlns:a16="http://schemas.microsoft.com/office/drawing/2014/main" id="{9AE0FFB6-8327-D5CE-3060-C093B60A6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837" y="2635640"/>
            <a:ext cx="7352403" cy="365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5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BC437FDC-0109-14F7-170A-C56D34C2E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>
            <a:extLst>
              <a:ext uri="{FF2B5EF4-FFF2-40B4-BE49-F238E27FC236}">
                <a16:creationId xmlns:a16="http://schemas.microsoft.com/office/drawing/2014/main" id="{BA1FB3F4-FDA9-F551-03EA-D1DD2AD432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65" name="Google Shape;165;p9">
            <a:extLst>
              <a:ext uri="{FF2B5EF4-FFF2-40B4-BE49-F238E27FC236}">
                <a16:creationId xmlns:a16="http://schemas.microsoft.com/office/drawing/2014/main" id="{4E90B060-C168-ACE6-6448-E333462C09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6429208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/>
              <a:t>BDD – Configurar Firewall</a:t>
            </a: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sp>
        <p:nvSpPr>
          <p:cNvPr id="166" name="Google Shape;166;p9">
            <a:extLst>
              <a:ext uri="{FF2B5EF4-FFF2-40B4-BE49-F238E27FC236}">
                <a16:creationId xmlns:a16="http://schemas.microsoft.com/office/drawing/2014/main" id="{531092B9-EC61-F82E-DE44-C0A699E0CF80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>
              <a:solidFill>
                <a:srgbClr val="FFC000"/>
              </a:solidFill>
            </a:endParaRPr>
          </a:p>
          <a:p>
            <a:pPr marL="762635" lvl="1" indent="-305435">
              <a:spcBef>
                <a:spcPts val="880"/>
              </a:spcBef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rgbClr val="FFC000"/>
                </a:solidFill>
                <a:latin typeface="Gill Sans"/>
                <a:ea typeface="Gill Sans"/>
                <a:cs typeface="Gill Sans"/>
              </a:rPr>
              <a:t>BDD</a:t>
            </a:r>
          </a:p>
          <a:p>
            <a:pPr marL="762635" lvl="1" indent="-305435">
              <a:spcBef>
                <a:spcPts val="880"/>
              </a:spcBef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Gill Sans"/>
                <a:ea typeface="Gill Sans"/>
                <a:sym typeface="Gill Sans"/>
              </a:rPr>
              <a:t>SERVIDOR</a:t>
            </a:r>
            <a:endParaRPr lang="es-ES" dirty="0">
              <a:solidFill>
                <a:schemeClr val="bg1"/>
              </a:solidFill>
              <a:ea typeface="Gill Sans"/>
              <a:sym typeface="Gill Sans"/>
            </a:endParaRPr>
          </a:p>
          <a:p>
            <a:pPr marL="762635" lvl="1" indent="-305435">
              <a:spcBef>
                <a:spcPts val="880"/>
              </a:spcBef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Gill Sans"/>
                <a:ea typeface="Gill Sans"/>
                <a:sym typeface="Gill Sans"/>
              </a:rPr>
              <a:t>CLIEN</a:t>
            </a: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sym typeface="Gill Sans"/>
              </a:rPr>
              <a:t>TE CONSOLA</a:t>
            </a:r>
            <a:endParaRPr lang="es-ES">
              <a:solidFill>
                <a:schemeClr val="lt1"/>
              </a:solidFill>
              <a:ea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CLIEN</a:t>
            </a: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TE ESCRITORIO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>
              <a:solidFill>
                <a:schemeClr val="lt1"/>
              </a:solidFill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Imagen 2" descr="Imagen 1, Imagen">
            <a:extLst>
              <a:ext uri="{FF2B5EF4-FFF2-40B4-BE49-F238E27FC236}">
                <a16:creationId xmlns:a16="http://schemas.microsoft.com/office/drawing/2014/main" id="{5F69D045-B4F9-AD90-BACD-BA635542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3" y="2719388"/>
            <a:ext cx="77533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541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8BFC8C2E-E210-24E7-75E7-A5A280D53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>
            <a:extLst>
              <a:ext uri="{FF2B5EF4-FFF2-40B4-BE49-F238E27FC236}">
                <a16:creationId xmlns:a16="http://schemas.microsoft.com/office/drawing/2014/main" id="{2E287E1A-95F3-171D-F684-1F9D76C4FB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65" name="Google Shape;165;p9">
            <a:extLst>
              <a:ext uri="{FF2B5EF4-FFF2-40B4-BE49-F238E27FC236}">
                <a16:creationId xmlns:a16="http://schemas.microsoft.com/office/drawing/2014/main" id="{28251C03-C08B-6CEB-9170-1B152DB16F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3941925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107000"/>
              </a:lnSpc>
              <a:spcBef>
                <a:spcPts val="0"/>
              </a:spcBef>
              <a:buNone/>
            </a:pPr>
            <a:r>
              <a:rPr lang="es-ES" dirty="0"/>
              <a:t>BDD – Instalar base de datos mediante </a:t>
            </a:r>
            <a:r>
              <a:rPr lang="es-ES" dirty="0" err="1"/>
              <a:t>ssh</a:t>
            </a:r>
            <a:r>
              <a:rPr lang="es-ES" dirty="0"/>
              <a:t> y </a:t>
            </a:r>
            <a:r>
              <a:rPr lang="es-ES" dirty="0" err="1"/>
              <a:t>docker</a:t>
            </a:r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sp>
        <p:nvSpPr>
          <p:cNvPr id="166" name="Google Shape;166;p9">
            <a:extLst>
              <a:ext uri="{FF2B5EF4-FFF2-40B4-BE49-F238E27FC236}">
                <a16:creationId xmlns:a16="http://schemas.microsoft.com/office/drawing/2014/main" id="{50D85EC5-D72E-7D4B-2276-41880B1CEBF2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>
              <a:solidFill>
                <a:srgbClr val="FFC000"/>
              </a:solidFill>
            </a:endParaRPr>
          </a:p>
          <a:p>
            <a:pPr marL="762635" lvl="1" indent="-305435">
              <a:spcBef>
                <a:spcPts val="880"/>
              </a:spcBef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rgbClr val="FFC000"/>
                </a:solidFill>
                <a:latin typeface="Gill Sans"/>
                <a:ea typeface="Gill Sans"/>
                <a:cs typeface="Gill Sans"/>
              </a:rPr>
              <a:t>BDD</a:t>
            </a:r>
          </a:p>
          <a:p>
            <a:pPr marL="762635" lvl="1" indent="-305435">
              <a:spcBef>
                <a:spcPts val="880"/>
              </a:spcBef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Gill Sans"/>
                <a:ea typeface="Gill Sans"/>
                <a:sym typeface="Gill Sans"/>
              </a:rPr>
              <a:t>SERVIDOR</a:t>
            </a:r>
            <a:endParaRPr lang="es-ES" dirty="0">
              <a:solidFill>
                <a:schemeClr val="bg1"/>
              </a:solidFill>
              <a:ea typeface="Gill Sans"/>
              <a:sym typeface="Gill Sans"/>
            </a:endParaRPr>
          </a:p>
          <a:p>
            <a:pPr marL="762635" lvl="1" indent="-305435">
              <a:spcBef>
                <a:spcPts val="880"/>
              </a:spcBef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Gill Sans"/>
                <a:ea typeface="Gill Sans"/>
                <a:sym typeface="Gill Sans"/>
              </a:rPr>
              <a:t>CLIEN</a:t>
            </a:r>
            <a:r>
              <a:rPr lang="es-ES" dirty="0">
                <a:solidFill>
                  <a:schemeClr val="lt1"/>
                </a:solidFill>
                <a:latin typeface="Gill Sans"/>
                <a:ea typeface="Gill Sans"/>
                <a:sym typeface="Gill Sans"/>
              </a:rPr>
              <a:t>TE CONSOLA</a:t>
            </a:r>
            <a:endParaRPr lang="es-ES">
              <a:solidFill>
                <a:schemeClr val="lt1"/>
              </a:solidFill>
              <a:ea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bg1"/>
                </a:solidFill>
                <a:latin typeface="Gill Sans"/>
                <a:ea typeface="Gill Sans"/>
                <a:cs typeface="Gill Sans"/>
                <a:sym typeface="Gill Sans"/>
              </a:rPr>
              <a:t>CLIEN</a:t>
            </a: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TE ESCRITORIO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>
              <a:solidFill>
                <a:schemeClr val="lt1"/>
              </a:solidFill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" name="Imagen 1" descr="Texto&#10;&#10;El contenido generado por IA puede ser incorrecto., Imagen">
            <a:extLst>
              <a:ext uri="{FF2B5EF4-FFF2-40B4-BE49-F238E27FC236}">
                <a16:creationId xmlns:a16="http://schemas.microsoft.com/office/drawing/2014/main" id="{FA6223C5-F44F-162F-4B00-5A3E49865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74" y="3251350"/>
            <a:ext cx="3967794" cy="21380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8B8A650-F1E1-F1B9-2582-5F7AFAB9DFF0}"/>
              </a:ext>
            </a:extLst>
          </p:cNvPr>
          <p:cNvSpPr txBox="1"/>
          <p:nvPr/>
        </p:nvSpPr>
        <p:spPr>
          <a:xfrm>
            <a:off x="4710023" y="2179607"/>
            <a:ext cx="4641011" cy="46015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ts val="1050"/>
              </a:lnSpc>
            </a:pPr>
            <a:r>
              <a:rPr lang="es-EC" sz="900">
                <a:latin typeface="Calibri"/>
                <a:cs typeface="Segoe UI"/>
              </a:rPr>
              <a:t>sudo apt update &amp;&amp; sudo apt upgrade -y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 algn="just">
              <a:lnSpc>
                <a:spcPts val="1050"/>
              </a:lnSpc>
            </a:pPr>
            <a:endParaRPr lang="es-ES" sz="900">
              <a:latin typeface="Calibri"/>
              <a:ea typeface="Calibri"/>
              <a:cs typeface="Calibri"/>
            </a:endParaRPr>
          </a:p>
          <a:p>
            <a:pPr algn="just"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# desinstalar paquetes conflictivos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for pkg in docker.io docker-doc docker-compose docker-compose-v2 podman-docker containerd runc; do sudo apt-get remove $pkg; done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endParaRPr lang="es-ES" sz="900">
              <a:latin typeface="Calibri"/>
              <a:ea typeface="Calibri"/>
              <a:cs typeface="Calibri"/>
            </a:endParaRP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# Add Docker's official GPG key: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sudo apt-get update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sudo apt-get install ca-certificates curl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sudo install -m 0755 -d /etc/apt/keyrings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sudo curl -fsSL https://download.docker.com/linux/ubuntu/gpg -o /etc/apt/keyrings/docker.asc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sudo chmod a+r /etc/apt/keyrings/docker.asc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endParaRPr lang="es-ES" sz="900">
              <a:latin typeface="Calibri"/>
              <a:ea typeface="Calibri"/>
              <a:cs typeface="Calibri"/>
            </a:endParaRP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# Add the repository to Apt sources: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echo \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  "deb [arch=$(dpkg --print-architecture) signed-by=/etc/apt/keyrings/docker.asc] https://download.docker.com/linux/ubuntu \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  </a:t>
            </a:r>
            <a:r>
              <a:rPr lang="es-EC" sz="900">
                <a:latin typeface="Calibri"/>
                <a:cs typeface="Segoe UI"/>
              </a:rPr>
              <a:t>$(. /etc/os-release &amp;&amp; echo "${UBUNTU_CODENAME:-$VERSION_CODENAME}") stable" | \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s-EC" sz="900">
                <a:latin typeface="Calibri"/>
                <a:cs typeface="Segoe UI"/>
              </a:rPr>
              <a:t>  </a:t>
            </a:r>
            <a:r>
              <a:rPr lang="en-US" sz="900">
                <a:latin typeface="Calibri"/>
                <a:cs typeface="Segoe UI"/>
              </a:rPr>
              <a:t>sudo tee /etc/apt/sources.list.d/docker.list &gt; /dev/null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sudo apt-get update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endParaRPr lang="es-ES" sz="900">
              <a:latin typeface="Calibri"/>
              <a:ea typeface="Calibri"/>
              <a:cs typeface="Calibri"/>
            </a:endParaRP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# instalar docker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sudo apt-get install docker-ce docker-ce-cli containerd.io docker-buildx-plugin docker-compose-plugin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endParaRPr lang="es-ES" sz="900">
              <a:latin typeface="Calibri"/>
              <a:ea typeface="Calibri"/>
              <a:cs typeface="Calibri"/>
            </a:endParaRP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#instalar mysql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docker run --name some-mysql -e MYSQL_ROOT_PASSWORD=root -p 3306:3306 -d mysql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endParaRPr lang="es-ES" sz="900">
              <a:latin typeface="Calibri"/>
              <a:ea typeface="Calibri"/>
              <a:cs typeface="Calibri"/>
            </a:endParaRP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#instalar sqlserver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900">
                <a:latin typeface="Calibri"/>
                <a:cs typeface="Segoe UI"/>
              </a:rPr>
              <a:t>docker run -e "ACCEPT_EULA=Y" -e "MSSQL_SA_PASSWORD=yourStrong(!)Password" -p 1433:1433 -d mcr.microsoft.com/mssql/server:2022-latest</a:t>
            </a:r>
            <a:r>
              <a:rPr lang="es-ES" sz="900">
                <a:latin typeface="Calibri"/>
                <a:ea typeface="Calibri"/>
                <a:cs typeface="Calibri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740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s-ES"/>
              <a:t>DESARROLLO</a:t>
            </a:r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6429208" cy="4265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lang="es-ES">
                <a:latin typeface="Gill Sans"/>
                <a:ea typeface="Gill Sans"/>
                <a:cs typeface="Gill Sans"/>
                <a:sym typeface="Gill Sans"/>
              </a:rPr>
              <a:t>SERVIDOR – ESTRUCTURA GENERAL PARA LOS PROYECTOS</a:t>
            </a:r>
            <a:endParaRPr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  <a:p>
            <a:pPr marL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endParaRPr i="1"/>
          </a:p>
        </p:txBody>
      </p:sp>
      <p:pic>
        <p:nvPicPr>
          <p:cNvPr id="168" name="Google Shape;168;p9" descr="Pantalla negra con letras blancas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27528" y="4141418"/>
            <a:ext cx="5240072" cy="2072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BF801E7-05FE-3122-0C1B-FD7ABA320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528" y="2716582"/>
            <a:ext cx="5273025" cy="1123898"/>
          </a:xfrm>
          <a:prstGeom prst="rect">
            <a:avLst/>
          </a:prstGeom>
        </p:spPr>
      </p:pic>
      <p:sp>
        <p:nvSpPr>
          <p:cNvPr id="2" name="Google Shape;166;p9">
            <a:extLst>
              <a:ext uri="{FF2B5EF4-FFF2-40B4-BE49-F238E27FC236}">
                <a16:creationId xmlns:a16="http://schemas.microsoft.com/office/drawing/2014/main" id="{B614D514-32C5-925A-9A41-0F707B30026F}"/>
              </a:ext>
            </a:extLst>
          </p:cNvPr>
          <p:cNvSpPr/>
          <p:nvPr/>
        </p:nvSpPr>
        <p:spPr>
          <a:xfrm>
            <a:off x="9383697" y="0"/>
            <a:ext cx="2808303" cy="6858000"/>
          </a:xfrm>
          <a:prstGeom prst="rect">
            <a:avLst/>
          </a:prstGeom>
          <a:solidFill>
            <a:schemeClr val="accent1"/>
          </a:solidFill>
          <a:ln w="22225" cap="rnd" cmpd="sng">
            <a:solidFill>
              <a:srgbClr val="12244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05435" marR="0" lvl="0" indent="-223520" algn="l" rtl="0">
              <a:spcBef>
                <a:spcPts val="0"/>
              </a:spcBef>
              <a:spcAft>
                <a:spcPts val="0"/>
              </a:spcAft>
              <a:buClr>
                <a:srgbClr val="4590B8"/>
              </a:buClr>
              <a:buSzPts val="1288"/>
              <a:buFont typeface="Arial"/>
              <a:buNone/>
            </a:pPr>
            <a:endParaRPr lang="es-ES" sz="1400" b="1" dirty="0">
              <a:solidFill>
                <a:srgbClr val="FFFF00"/>
              </a:solidFill>
              <a:latin typeface="Gill Sans"/>
              <a:ea typeface="Gill Sans"/>
              <a:cs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INTRODUCCIÓN</a:t>
            </a:r>
            <a:endParaRPr sz="1400" b="1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OBJETIVOS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HERRAMIENTAS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rgbClr val="FFC000"/>
                </a:solidFill>
                <a:latin typeface="Gill Sans"/>
                <a:ea typeface="Gill Sans"/>
                <a:cs typeface="Gill Sans"/>
                <a:sym typeface="Gill Sans"/>
              </a:rPr>
              <a:t>DESARROLLO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rgbClr val="FFC000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chemeClr val="bg1"/>
                </a:solidFill>
                <a:latin typeface="Gill Sans"/>
                <a:sym typeface="Gill Sans"/>
              </a:rPr>
              <a:t>BDD</a:t>
            </a:r>
            <a:endParaRPr dirty="0">
              <a:solidFill>
                <a:schemeClr val="bg1"/>
              </a:solidFill>
            </a:endParaRPr>
          </a:p>
          <a:p>
            <a:pPr marL="762635" lvl="1" indent="-305435">
              <a:spcBef>
                <a:spcPts val="880"/>
              </a:spcBef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dirty="0">
                <a:solidFill>
                  <a:srgbClr val="FFC000"/>
                </a:solidFill>
                <a:latin typeface="Gill Sans"/>
                <a:ea typeface="Gill Sans"/>
                <a:cs typeface="Gill Sans"/>
              </a:rPr>
              <a:t>SERVIDOR</a:t>
            </a:r>
            <a:endParaRPr lang="es-ES" dirty="0">
              <a:solidFill>
                <a:srgbClr val="FFC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CONSOLA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ESCRITORIO</a:t>
            </a:r>
            <a:endParaRPr dirty="0">
              <a:solidFill>
                <a:schemeClr val="lt1"/>
              </a:solidFill>
            </a:endParaRPr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WEB</a:t>
            </a:r>
            <a:endParaRPr dirty="0"/>
          </a:p>
          <a:p>
            <a:pPr marL="762635" marR="0" lvl="1" indent="-305435" algn="l" rtl="0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CLIENTE MÓVIL</a:t>
            </a:r>
            <a:endParaRPr dirty="0"/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CONCLUSIONES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RECOMENDACIONES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05435" marR="0" lvl="0" indent="-305435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es-ES" sz="1400" b="1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BIBLIOGRAFÍA</a:t>
            </a:r>
            <a:endParaRPr sz="1400" b="1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079771c-5a71-46fe-9dd8-f72d887ed29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5C2ACCC1B9B00478FA2E7B8972EC8BE" ma:contentTypeVersion="11" ma:contentTypeDescription="Crear nuevo documento." ma:contentTypeScope="" ma:versionID="d4396d3606d2d816d775581d66bc0b5c">
  <xsd:schema xmlns:xsd="http://www.w3.org/2001/XMLSchema" xmlns:xs="http://www.w3.org/2001/XMLSchema" xmlns:p="http://schemas.microsoft.com/office/2006/metadata/properties" xmlns:ns3="6079771c-5a71-46fe-9dd8-f72d887ed29a" xmlns:ns4="99d474cd-0443-46e5-8fa5-fd226851a040" targetNamespace="http://schemas.microsoft.com/office/2006/metadata/properties" ma:root="true" ma:fieldsID="b7a4146f824d1cbf4fb7342fc4bd874c" ns3:_="" ns4:_="">
    <xsd:import namespace="6079771c-5a71-46fe-9dd8-f72d887ed29a"/>
    <xsd:import namespace="99d474cd-0443-46e5-8fa5-fd226851a04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9771c-5a71-46fe-9dd8-f72d887ed2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d474cd-0443-46e5-8fa5-fd226851a04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A2247B-1F08-42E2-9C05-C3C21370B493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6079771c-5a71-46fe-9dd8-f72d887ed29a"/>
    <ds:schemaRef ds:uri="http://schemas.microsoft.com/office/infopath/2007/PartnerControls"/>
    <ds:schemaRef ds:uri="http://schemas.microsoft.com/office/2006/metadata/properties"/>
    <ds:schemaRef ds:uri="http://purl.org/dc/elements/1.1/"/>
    <ds:schemaRef ds:uri="99d474cd-0443-46e5-8fa5-fd226851a040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4055CCB-147F-4F31-AADF-6BF4BC214D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79771c-5a71-46fe-9dd8-f72d887ed29a"/>
    <ds:schemaRef ds:uri="99d474cd-0443-46e5-8fa5-fd226851a0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BB22A4-87E2-4FBA-9E5D-6AF2E1E251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af01420-8f32-49e5-bcef-795340c1f96a}" enabled="0" method="" siteId="{aaf01420-8f32-49e5-bcef-795340c1f96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1352</Words>
  <Application>Microsoft Office PowerPoint</Application>
  <PresentationFormat>Panorámica</PresentationFormat>
  <Paragraphs>683</Paragraphs>
  <Slides>47</Slides>
  <Notes>47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47</vt:i4>
      </vt:variant>
    </vt:vector>
  </HeadingPairs>
  <TitlesOfParts>
    <vt:vector size="48" baseType="lpstr">
      <vt:lpstr>Dividendo</vt:lpstr>
      <vt:lpstr>VIAJECITO SOAP JAVA</vt:lpstr>
      <vt:lpstr>Presentación de PowerPoint</vt:lpstr>
      <vt:lpstr>INTRODUCCIÓN</vt:lpstr>
      <vt:lpstr>OBJETIVO</vt:lpstr>
      <vt:lpstr>HERRAMIENTAS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DESARROLLO</vt:lpstr>
      <vt:lpstr>CONCLUSIONES</vt:lpstr>
      <vt:lpstr>RECOMENDACIONES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Michael Villarruel</dc:creator>
  <cp:lastModifiedBy>CHRISTOPHER AMEK BAZURTO MORA</cp:lastModifiedBy>
  <cp:revision>51</cp:revision>
  <dcterms:created xsi:type="dcterms:W3CDTF">2020-08-13T07:15:02Z</dcterms:created>
  <dcterms:modified xsi:type="dcterms:W3CDTF">2025-07-09T13:14:35Z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0x01010045C2ACCC1B9B00478FA2E7B8972EC8BE</vt:lpwstr>
  </property>
</Properties>
</file>