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3" Type="http://schemas.openxmlformats.org/officeDocument/2006/relationships/image" Target="../media/image18.png"/><Relationship Id="rId4" Type="http://schemas.openxmlformats.org/officeDocument/2006/relationships/image" Target="../media/image14.jpeg"/><Relationship Id="rId5" Type="http://schemas.openxmlformats.org/officeDocument/2006/relationships/image" Target="../media/image1.g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15.jpe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12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3.jpe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4.jpe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5.jpeg"/><Relationship Id="rId20" Type="http://schemas.openxmlformats.org/officeDocument/2006/relationships/image" Target="../media/image6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玩儿转算法面试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边界条件是怎样的？…"/>
          <p:cNvSpPr txBox="1"/>
          <p:nvPr/>
        </p:nvSpPr>
        <p:spPr>
          <a:xfrm>
            <a:off x="6041073" y="3695699"/>
            <a:ext cx="1230185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200000"/>
              </a:lnSpc>
              <a:defRPr sz="7000"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边界条件是怎样的？</a:t>
            </a:r>
          </a:p>
          <a:p>
            <a:pPr algn="l">
              <a:lnSpc>
                <a:spcPct val="200000"/>
              </a:lnSpc>
              <a:defRPr sz="7000"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数据范围如何？</a:t>
            </a:r>
          </a:p>
          <a:p>
            <a:pPr algn="l">
              <a:lnSpc>
                <a:spcPct val="200000"/>
              </a:lnSpc>
              <a:defRPr sz="7000"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某些术语是具体如何定义的？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2923" y="-48690"/>
            <a:ext cx="24549846" cy="13813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数据结构在算法问题中的使用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数据结构在算法问题中的使用</a:t>
            </a:r>
          </a:p>
        </p:txBody>
      </p:sp>
      <p:sp>
        <p:nvSpPr>
          <p:cNvPr id="172" name="数组…"/>
          <p:cNvSpPr txBox="1"/>
          <p:nvPr/>
        </p:nvSpPr>
        <p:spPr>
          <a:xfrm>
            <a:off x="4849788" y="4861197"/>
            <a:ext cx="5512914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数组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哈希表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字符串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栈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队列</a:t>
            </a:r>
          </a:p>
        </p:txBody>
      </p:sp>
      <p:sp>
        <p:nvSpPr>
          <p:cNvPr id="173" name="链表…"/>
          <p:cNvSpPr txBox="1"/>
          <p:nvPr/>
        </p:nvSpPr>
        <p:spPr>
          <a:xfrm>
            <a:off x="14021299" y="4937397"/>
            <a:ext cx="5512913" cy="741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链表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二叉树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堆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并查集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……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500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2"/>
      <p:bldP build="p" bldLvl="5" animBg="1" rev="0" advAuto="0" spid="17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算法设计思想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算法设计思想</a:t>
            </a:r>
          </a:p>
        </p:txBody>
      </p:sp>
      <p:sp>
        <p:nvSpPr>
          <p:cNvPr id="176" name="递归分治…"/>
          <p:cNvSpPr txBox="1"/>
          <p:nvPr/>
        </p:nvSpPr>
        <p:spPr>
          <a:xfrm>
            <a:off x="9435544" y="4599736"/>
            <a:ext cx="5512913" cy="741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递归分治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贪心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动态规划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回溯搜索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 Shot 2017-01-10 at 11.52.18 PM.png" descr="Screen Shot 2017-01-10 at 11.52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82799" y="-1055"/>
            <a:ext cx="44749598" cy="13718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2459" y="3863039"/>
            <a:ext cx="11519082" cy="5989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解决一个算法问题：）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解决一个算法问题：）</a:t>
            </a:r>
          </a:p>
        </p:txBody>
      </p:sp>
      <p:sp>
        <p:nvSpPr>
          <p:cNvPr id="183" name="LeetCode 3 Longest Substring Without Repeating Characters"/>
          <p:cNvSpPr txBox="1"/>
          <p:nvPr/>
        </p:nvSpPr>
        <p:spPr>
          <a:xfrm>
            <a:off x="1549531" y="6058446"/>
            <a:ext cx="212849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LeetCode 3 Longest Substring Without Repeating Characters</a:t>
            </a:r>
          </a:p>
        </p:txBody>
      </p:sp>
      <p:pic>
        <p:nvPicPr>
          <p:cNvPr id="184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885" y="3746521"/>
            <a:ext cx="4541402" cy="1663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2475" y="3916590"/>
            <a:ext cx="3578769" cy="132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jpeg" descr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94432" y="3862701"/>
            <a:ext cx="3730513" cy="1663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asted-image.gif" descr="pasted-image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79844" y="4125443"/>
            <a:ext cx="6234158" cy="129917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在一个字符串中寻找没有重复字母的最长子串…"/>
          <p:cNvSpPr txBox="1"/>
          <p:nvPr/>
        </p:nvSpPr>
        <p:spPr>
          <a:xfrm>
            <a:off x="1549531" y="8363754"/>
            <a:ext cx="2128493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在一个字符串中寻找没有重复字母的最长子串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如”abcabcbb”，则结果为”abc”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如”bbbbb”，则结果为”b”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7685" y="4024427"/>
            <a:ext cx="6848630" cy="7699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21761" t="0" r="18971" b="0"/>
          <a:stretch>
            <a:fillRect/>
          </a:stretch>
        </p:blipFill>
        <p:spPr>
          <a:xfrm>
            <a:off x="1752185" y="7193508"/>
            <a:ext cx="5501666" cy="5569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5725" y="947016"/>
            <a:ext cx="3957379" cy="4442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41259" y="322092"/>
            <a:ext cx="5501482" cy="371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29108" y="1822774"/>
            <a:ext cx="4631991" cy="463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351105" y="10944682"/>
            <a:ext cx="5968049" cy="1735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asted-image.jpeg" descr="pasted-image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432459" y="4586599"/>
            <a:ext cx="11519082" cy="5989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2"/>
      <p:bldP build="whole" bldLvl="1" animBg="1" rev="0" advAuto="0" spid="193" grpId="1"/>
      <p:bldP build="whole" bldLvl="1" animBg="1" rev="0" advAuto="0" spid="194" grpId="3"/>
      <p:bldP build="whole" bldLvl="1" animBg="1" rev="0" advAuto="0" spid="195" grpId="4"/>
      <p:bldP build="whole" bldLvl="1" animBg="1" rev="0" advAuto="0" spid="196" grpId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681" y="-1"/>
            <a:ext cx="24535362" cy="1624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creen Shot 2017-01-10 at 11.52.18 PM.png" descr="Screen Shot 2017-01-10 at 11.52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82799" y="-1055"/>
            <a:ext cx="44749598" cy="13718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5" y="-454035"/>
            <a:ext cx="24373450" cy="14624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4467" y="6337306"/>
            <a:ext cx="3184231" cy="3114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75363" y="1587376"/>
            <a:ext cx="4533436" cy="3221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0361" y="2307438"/>
            <a:ext cx="5356226" cy="18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09226" y="2616010"/>
            <a:ext cx="4977403" cy="1351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rcRect l="0" t="27391" r="0" b="24718"/>
          <a:stretch>
            <a:fillRect/>
          </a:stretch>
        </p:blipFill>
        <p:spPr>
          <a:xfrm>
            <a:off x="10308089" y="9846394"/>
            <a:ext cx="5356226" cy="1706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asted-image.jpg" descr="pasted-image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254382" y="2481284"/>
            <a:ext cx="4724401" cy="171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46069" y="8454116"/>
            <a:ext cx="6243581" cy="2977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ng" descr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60231" y="4779088"/>
            <a:ext cx="6172201" cy="130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 descr="pasted-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79329" y="9690224"/>
            <a:ext cx="4038601" cy="201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jpg" descr="pasted-image.jpg"/>
          <p:cNvPicPr>
            <a:picLocks noChangeAspect="1"/>
          </p:cNvPicPr>
          <p:nvPr/>
        </p:nvPicPr>
        <p:blipFill>
          <a:blip r:embed="rId11">
            <a:extLst/>
          </a:blip>
          <a:srcRect l="12069" t="28098" r="12069" b="28098"/>
          <a:stretch>
            <a:fillRect/>
          </a:stretch>
        </p:blipFill>
        <p:spPr>
          <a:xfrm>
            <a:off x="17851265" y="9938866"/>
            <a:ext cx="5238560" cy="1521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ng" descr="pasted-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9362332" y="4361390"/>
            <a:ext cx="45085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ng" descr="pasted-image.png"/>
          <p:cNvPicPr>
            <a:picLocks noChangeAspect="1"/>
          </p:cNvPicPr>
          <p:nvPr/>
        </p:nvPicPr>
        <p:blipFill>
          <a:blip r:embed="rId13">
            <a:extLst/>
          </a:blip>
          <a:srcRect l="0" t="21186" r="0" b="21186"/>
          <a:stretch>
            <a:fillRect/>
          </a:stretch>
        </p:blipFill>
        <p:spPr>
          <a:xfrm>
            <a:off x="2685377" y="2481284"/>
            <a:ext cx="4773574" cy="1714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ng" descr="pasted-image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121044" y="6888360"/>
            <a:ext cx="3937001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jpg" descr="pasted-image.jp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5054677" y="9271124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 descr="pasted-image.png"/>
          <p:cNvPicPr>
            <a:picLocks noChangeAspect="1"/>
          </p:cNvPicPr>
          <p:nvPr/>
        </p:nvPicPr>
        <p:blipFill>
          <a:blip r:embed="rId16">
            <a:extLst/>
          </a:blip>
          <a:srcRect l="0" t="23478" r="4233" b="23478"/>
          <a:stretch>
            <a:fillRect/>
          </a:stretch>
        </p:blipFill>
        <p:spPr>
          <a:xfrm>
            <a:off x="13573746" y="4427259"/>
            <a:ext cx="5448301" cy="2011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ng" descr="pasted-image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2059785" y="6512209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18">
            <a:extLst/>
          </a:blip>
          <a:srcRect l="0" t="21666" r="0" b="18333"/>
          <a:stretch>
            <a:fillRect/>
          </a:stretch>
        </p:blipFill>
        <p:spPr>
          <a:xfrm>
            <a:off x="6553864" y="6330441"/>
            <a:ext cx="5368542" cy="3221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jpg" descr="pasted-image.jp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70586" y="4690188"/>
            <a:ext cx="5448301" cy="148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jpg" descr="pasted-image.jp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53488" y="6330397"/>
            <a:ext cx="5879524" cy="322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9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9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99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99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99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98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99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99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97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96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99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99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95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94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93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9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9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92"/>
                            </p:stCondLst>
                            <p:childTnLst>
                              <p:par>
                                <p:cTn id="45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91"/>
                            </p:stCondLst>
                            <p:childTnLst>
                              <p:par>
                                <p:cTn id="50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99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99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90"/>
                            </p:stCondLst>
                            <p:childTnLst>
                              <p:par>
                                <p:cTn id="55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99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99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89"/>
                            </p:stCondLst>
                            <p:childTnLst>
                              <p:par>
                                <p:cTn id="60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9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9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88"/>
                            </p:stCondLst>
                            <p:childTnLst>
                              <p:par>
                                <p:cTn id="65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87"/>
                            </p:stCondLst>
                            <p:childTnLst>
                              <p:par>
                                <p:cTn id="70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99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99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86"/>
                            </p:stCondLst>
                            <p:childTnLst>
                              <p:par>
                                <p:cTn id="75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985"/>
                            </p:stCondLst>
                            <p:childTnLst>
                              <p:par>
                                <p:cTn id="80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99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99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184"/>
                            </p:stCondLst>
                            <p:childTnLst>
                              <p:par>
                                <p:cTn id="85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383"/>
                            </p:stCondLst>
                            <p:childTnLst>
                              <p:par>
                                <p:cTn id="90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9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9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82"/>
                            </p:stCondLst>
                            <p:childTnLst>
                              <p:par>
                                <p:cTn id="95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  <p:bldP build="whole" bldLvl="1" animBg="1" rev="0" advAuto="0" spid="137" grpId="18"/>
      <p:bldP build="whole" bldLvl="1" animBg="1" rev="0" advAuto="0" spid="129" grpId="4"/>
      <p:bldP build="whole" bldLvl="1" animBg="1" rev="0" advAuto="0" spid="135" grpId="2"/>
      <p:bldP build="whole" bldLvl="1" animBg="1" rev="0" advAuto="0" spid="127" grpId="5"/>
      <p:bldP build="whole" bldLvl="1" animBg="1" rev="0" advAuto="0" spid="126" grpId="3"/>
      <p:bldP build="whole" bldLvl="1" animBg="1" rev="0" advAuto="0" spid="138" grpId="6"/>
      <p:bldP build="whole" bldLvl="1" animBg="1" rev="0" advAuto="0" spid="133" grpId="17"/>
      <p:bldP build="whole" bldLvl="1" animBg="1" rev="0" advAuto="0" spid="132" grpId="19"/>
      <p:bldP build="whole" bldLvl="1" animBg="1" rev="0" advAuto="0" spid="131" grpId="9"/>
      <p:bldP build="whole" bldLvl="1" animBg="1" rev="0" advAuto="0" spid="140" grpId="10"/>
      <p:bldP build="whole" bldLvl="1" animBg="1" rev="0" advAuto="0" spid="134" grpId="7"/>
      <p:bldP build="whole" bldLvl="1" animBg="1" rev="0" advAuto="0" spid="141" grpId="8"/>
      <p:bldP build="whole" bldLvl="1" animBg="1" rev="0" advAuto="0" spid="142" grpId="11"/>
      <p:bldP build="whole" bldLvl="1" animBg="1" rev="0" advAuto="0" spid="139" grpId="13"/>
      <p:bldP build="whole" bldLvl="1" animBg="1" rev="0" advAuto="0" spid="130" grpId="15"/>
      <p:bldP build="whole" bldLvl="1" animBg="1" rev="0" advAuto="0" spid="124" grpId="12"/>
      <p:bldP build="whole" bldLvl="1" animBg="1" rev="0" advAuto="0" spid="136" grpId="14"/>
      <p:bldP build="whole" bldLvl="1" animBg="1" rev="0" advAuto="0" spid="128" grpId="1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对于面试中遇到的大多数问题…"/>
          <p:cNvSpPr txBox="1"/>
          <p:nvPr>
            <p:ph type="ctrTitle"/>
          </p:nvPr>
        </p:nvSpPr>
        <p:spPr>
          <a:xfrm>
            <a:off x="1478447" y="5267824"/>
            <a:ext cx="21427106" cy="3180352"/>
          </a:xfrm>
          <a:prstGeom prst="rect">
            <a:avLst/>
          </a:prstGeom>
        </p:spPr>
        <p:txBody>
          <a:bodyPr/>
          <a:lstStyle/>
          <a:p>
            <a:pPr lvl="1" indent="176021" defTabSz="635634">
              <a:defRPr sz="862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对于面试中遇到的大多数问题</a:t>
            </a:r>
          </a:p>
          <a:p>
            <a:pPr lvl="1" indent="176021" defTabSz="635634">
              <a:defRPr sz="862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都能有一个合理的思考路径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BC0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6732" y="3695884"/>
            <a:ext cx="15070410" cy="10075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2646" y="-36311"/>
            <a:ext cx="10098708" cy="137886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3" name="Group"/>
          <p:cNvGrpSpPr/>
          <p:nvPr/>
        </p:nvGrpSpPr>
        <p:grpSpPr>
          <a:xfrm>
            <a:off x="-238400" y="-150212"/>
            <a:ext cx="24860801" cy="13909808"/>
            <a:chOff x="-172448" y="-172448"/>
            <a:chExt cx="24860800" cy="13909807"/>
          </a:xfrm>
        </p:grpSpPr>
        <p:pic>
          <p:nvPicPr>
            <p:cNvPr id="149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9845487">
              <a:off x="-1643405" y="6708763"/>
              <a:ext cx="27802711" cy="254001"/>
            </a:xfrm>
            <a:prstGeom prst="rect">
              <a:avLst/>
            </a:prstGeom>
            <a:effectLst/>
          </p:spPr>
        </p:pic>
        <p:pic>
          <p:nvPicPr>
            <p:cNvPr id="151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726300">
              <a:off x="-1853447" y="6603974"/>
              <a:ext cx="28222797" cy="2540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(n^3)"/>
          <p:cNvSpPr txBox="1"/>
          <p:nvPr>
            <p:ph type="ctrTitle"/>
          </p:nvPr>
        </p:nvSpPr>
        <p:spPr>
          <a:xfrm>
            <a:off x="620302" y="8666393"/>
            <a:ext cx="5129840" cy="2171701"/>
          </a:xfrm>
          <a:prstGeom prst="rect">
            <a:avLst/>
          </a:prstGeom>
        </p:spPr>
        <p:txBody>
          <a:bodyPr/>
          <a:lstStyle/>
          <a:p>
            <a:pPr lvl="1" indent="208026" defTabSz="751205">
              <a:defRPr sz="1365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O(n^3)</a:t>
            </a:r>
          </a:p>
        </p:txBody>
      </p:sp>
      <p:sp>
        <p:nvSpPr>
          <p:cNvPr id="156" name="O(n^2)"/>
          <p:cNvSpPr txBox="1"/>
          <p:nvPr/>
        </p:nvSpPr>
        <p:spPr>
          <a:xfrm>
            <a:off x="5932821" y="3536950"/>
            <a:ext cx="5129841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08026" defTabSz="751205">
              <a:defRPr sz="1365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O(n^2)</a:t>
            </a:r>
          </a:p>
        </p:txBody>
      </p:sp>
      <p:sp>
        <p:nvSpPr>
          <p:cNvPr id="157" name="O(nlogn)"/>
          <p:cNvSpPr txBox="1"/>
          <p:nvPr/>
        </p:nvSpPr>
        <p:spPr>
          <a:xfrm>
            <a:off x="12234207" y="8666393"/>
            <a:ext cx="7121611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08026" defTabSz="751205">
              <a:defRPr sz="1365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O(nlogn)</a:t>
            </a:r>
          </a:p>
        </p:txBody>
      </p:sp>
      <p:sp>
        <p:nvSpPr>
          <p:cNvPr id="158" name="O(n)"/>
          <p:cNvSpPr txBox="1"/>
          <p:nvPr/>
        </p:nvSpPr>
        <p:spPr>
          <a:xfrm>
            <a:off x="18101456" y="3536950"/>
            <a:ext cx="7121611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08026" defTabSz="751205">
              <a:defRPr sz="1365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O(n)</a:t>
            </a:r>
          </a:p>
        </p:txBody>
      </p:sp>
      <p:sp>
        <p:nvSpPr>
          <p:cNvPr id="159" name="Line"/>
          <p:cNvSpPr/>
          <p:nvPr/>
        </p:nvSpPr>
        <p:spPr>
          <a:xfrm flipV="1">
            <a:off x="5020833" y="6648845"/>
            <a:ext cx="1270001" cy="1270001"/>
          </a:xfrm>
          <a:prstGeom prst="line">
            <a:avLst/>
          </a:prstGeom>
          <a:ln w="254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" name="Line"/>
          <p:cNvSpPr/>
          <p:nvPr/>
        </p:nvSpPr>
        <p:spPr>
          <a:xfrm>
            <a:off x="11426212" y="6939852"/>
            <a:ext cx="1593436" cy="888706"/>
          </a:xfrm>
          <a:prstGeom prst="line">
            <a:avLst/>
          </a:prstGeom>
          <a:ln w="254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1" name="Line"/>
          <p:cNvSpPr/>
          <p:nvPr/>
        </p:nvSpPr>
        <p:spPr>
          <a:xfrm flipV="1">
            <a:off x="18692346" y="6611839"/>
            <a:ext cx="1344013" cy="1344013"/>
          </a:xfrm>
          <a:prstGeom prst="line">
            <a:avLst/>
          </a:prstGeom>
          <a:ln w="254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3"/>
      <p:bldP build="whole" bldLvl="1" animBg="1" rev="0" advAuto="0" spid="161" grpId="6"/>
      <p:bldP build="whole" bldLvl="1" animBg="1" rev="0" advAuto="0" spid="160" grpId="4"/>
      <p:bldP build="whole" bldLvl="1" animBg="1" rev="0" advAuto="0" spid="157" grpId="5"/>
      <p:bldP build="whole" bldLvl="1" animBg="1" rev="0" advAuto="0" spid="159" grpId="2"/>
      <p:bldP build="whole" bldLvl="1" animBg="1" rev="0" advAuto="0" spid="155" grpId="1"/>
      <p:bldP build="whole" bldLvl="1" animBg="1" rev="0" advAuto="0" spid="158" grpId="7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EF0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8217" y="1250127"/>
            <a:ext cx="24540434" cy="11215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5168" y="0"/>
            <a:ext cx="22633664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