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玩儿转算法面试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玩儿转算法面试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到底什么是大O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到底什么是大O</a:t>
            </a:r>
          </a:p>
        </p:txBody>
      </p:sp>
      <p:sp>
        <p:nvSpPr>
          <p:cNvPr id="147" name="O( AlogA + B )…"/>
          <p:cNvSpPr txBox="1"/>
          <p:nvPr/>
        </p:nvSpPr>
        <p:spPr>
          <a:xfrm>
            <a:off x="7148662" y="4470400"/>
            <a:ext cx="10086676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O( AlogA + B )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O( AlogA + B^2 )</a:t>
            </a:r>
          </a:p>
        </p:txBody>
      </p:sp>
      <p:sp>
        <p:nvSpPr>
          <p:cNvPr id="148" name="对邻接表实现的图进行遍历：…"/>
          <p:cNvSpPr txBox="1"/>
          <p:nvPr/>
        </p:nvSpPr>
        <p:spPr>
          <a:xfrm>
            <a:off x="7148662" y="8786754"/>
            <a:ext cx="10086676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对邻接表实现的图进行遍历：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时间复杂度：O( V + E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7" grpId="1"/>
      <p:bldP build="p" bldLvl="5" animBg="1" rev="0" advAuto="0" spid="148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一个时间复杂度的问题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一个时间复杂度的问题</a:t>
            </a:r>
          </a:p>
        </p:txBody>
      </p:sp>
      <p:sp>
        <p:nvSpPr>
          <p:cNvPr id="151" name="有一个字符串数组，将数组中的每一个字符串按照字母序排序；之后再将整个字符串数组按照字典序排序。整个操作的时间复杂度？"/>
          <p:cNvSpPr txBox="1"/>
          <p:nvPr/>
        </p:nvSpPr>
        <p:spPr>
          <a:xfrm>
            <a:off x="1879055" y="4498974"/>
            <a:ext cx="21063842" cy="2546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有一个字符串数组，将数组中的每一个字符串按照字母序排序；之后再将整个字符串数组按照字典序排序。整个操作的时间复杂度？</a:t>
            </a:r>
          </a:p>
        </p:txBody>
      </p:sp>
      <p:sp>
        <p:nvSpPr>
          <p:cNvPr id="152" name="O( n*nlogn + nlogn ) = O(n^2logn)"/>
          <p:cNvSpPr txBox="1"/>
          <p:nvPr/>
        </p:nvSpPr>
        <p:spPr>
          <a:xfrm>
            <a:off x="1890862" y="9485254"/>
            <a:ext cx="1288970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O( n*nlogn + nlogn ) = O(n^2logn)</a:t>
            </a:r>
          </a:p>
        </p:txBody>
      </p:sp>
      <p:grpSp>
        <p:nvGrpSpPr>
          <p:cNvPr id="157" name="Group"/>
          <p:cNvGrpSpPr/>
          <p:nvPr/>
        </p:nvGrpSpPr>
        <p:grpSpPr>
          <a:xfrm>
            <a:off x="9798222" y="8843522"/>
            <a:ext cx="4221186" cy="2721345"/>
            <a:chOff x="-87437" y="-87436"/>
            <a:chExt cx="4221184" cy="2721343"/>
          </a:xfrm>
        </p:grpSpPr>
        <p:pic>
          <p:nvPicPr>
            <p:cNvPr id="153" name="Line" descr="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9690800">
              <a:off x="-366304" y="998794"/>
              <a:ext cx="4156547" cy="127001"/>
            </a:xfrm>
            <a:prstGeom prst="rect">
              <a:avLst/>
            </a:prstGeom>
            <a:effectLst/>
          </p:spPr>
        </p:pic>
        <p:pic>
          <p:nvPicPr>
            <p:cNvPr id="155" name="Line" descr="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1932689">
              <a:off x="-206738" y="1273166"/>
              <a:ext cx="4665694" cy="1270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1" grpId="1"/>
      <p:bldP build="p" bldLvl="5" animBg="1" rev="0" advAuto="0" spid="152" grpId="2"/>
      <p:bldP build="whole" bldLvl="1" animBg="1" rev="0" advAuto="0" spid="157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一个时间复杂度的问题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一个时间复杂度的问题</a:t>
            </a:r>
          </a:p>
        </p:txBody>
      </p:sp>
      <p:sp>
        <p:nvSpPr>
          <p:cNvPr id="160" name="有一个字符串数组，将数组中的每一个字符串按照字母序排序；之后再将整个字符串数组按照字典序排序。整个操作的时间复杂度？"/>
          <p:cNvSpPr txBox="1"/>
          <p:nvPr/>
        </p:nvSpPr>
        <p:spPr>
          <a:xfrm>
            <a:off x="1660079" y="3800474"/>
            <a:ext cx="21063843" cy="2546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有一个字符串数组，将数组中的每一个字符串按照字母序排序；之后再将整个字符串数组按照字典序排序。整个操作的时间复杂度？</a:t>
            </a:r>
          </a:p>
        </p:txBody>
      </p:sp>
      <p:sp>
        <p:nvSpPr>
          <p:cNvPr id="161" name="假设最长的字符串长度为s；数组中有n个字符串…"/>
          <p:cNvSpPr txBox="1"/>
          <p:nvPr/>
        </p:nvSpPr>
        <p:spPr>
          <a:xfrm>
            <a:off x="1687662" y="7837429"/>
            <a:ext cx="18402101" cy="548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假设最长的字符串长度为s；数组中有n个字符串</a:t>
            </a:r>
          </a:p>
          <a:p>
            <a:pPr algn="l">
              <a:lnSpc>
                <a:spcPct val="150000"/>
              </a:lnSpc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对每个字符串排序：O(slogs)</a:t>
            </a:r>
          </a:p>
          <a:p>
            <a:pPr algn="l">
              <a:lnSpc>
                <a:spcPct val="150000"/>
              </a:lnSpc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将数组中的每一个字符串按照字母序排序：O(n*slog(s))</a:t>
            </a:r>
          </a:p>
          <a:p>
            <a:pPr algn="l">
              <a:lnSpc>
                <a:spcPct val="150000"/>
              </a:lnSpc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将整个字符串数组按照字典序排序：O(s*nlog(n))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一个时间复杂度的问题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一个时间复杂度的问题</a:t>
            </a:r>
          </a:p>
        </p:txBody>
      </p:sp>
      <p:sp>
        <p:nvSpPr>
          <p:cNvPr id="164" name="有一个字符串数组，将数组中的每一个字符串按照字母序排序；之后再将整个字符串数组按照字典序排序。整个操作的时间复杂度？"/>
          <p:cNvSpPr txBox="1"/>
          <p:nvPr/>
        </p:nvSpPr>
        <p:spPr>
          <a:xfrm>
            <a:off x="1660079" y="4511674"/>
            <a:ext cx="21063843" cy="2546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5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有一个字符串数组，将数组中的每一个字符串按照字母序排序；之后再将整个字符串数组按照字典序排序。整个操作的时间复杂度？</a:t>
            </a:r>
          </a:p>
        </p:txBody>
      </p:sp>
      <p:sp>
        <p:nvSpPr>
          <p:cNvPr id="165" name="O(n*slog(s)) + O(s*nlog(n)) = O( n*s*logs + s*n*logn )…"/>
          <p:cNvSpPr txBox="1"/>
          <p:nvPr/>
        </p:nvSpPr>
        <p:spPr>
          <a:xfrm>
            <a:off x="2990949" y="9123304"/>
            <a:ext cx="18402102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O(n*slog(s)) + O(s*nlog(n)) = O( n*s*logs + s*n*logn )</a:t>
            </a:r>
          </a:p>
          <a:p>
            <a:pPr algn="l">
              <a:lnSpc>
                <a:spcPct val="150000"/>
              </a:lnSpc>
              <a:defRPr sz="55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                             = O( n*s*(logs+logn)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5" grpId="2"/>
      <p:bldP build="p" bldLvl="5" animBg="1" rev="0" advAuto="0" spid="16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算法复杂度在有些情况是用例相关的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算法复杂度在有些情况是用例相关的</a:t>
            </a:r>
          </a:p>
        </p:txBody>
      </p:sp>
      <p:sp>
        <p:nvSpPr>
          <p:cNvPr id="168" name="插入排序算法 O(n^2)…"/>
          <p:cNvSpPr txBox="1"/>
          <p:nvPr/>
        </p:nvSpPr>
        <p:spPr>
          <a:xfrm>
            <a:off x="2359720" y="4889500"/>
            <a:ext cx="8463160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solidFill>
                  <a:srgbClr val="BA302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插入排序算法 O(n^2)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最差情况：O(n^2)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最好情况：O(n)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平均情况：O(n^2)</a:t>
            </a:r>
          </a:p>
        </p:txBody>
      </p:sp>
      <p:sp>
        <p:nvSpPr>
          <p:cNvPr id="169" name="快速排序算法 O(nlogn)…"/>
          <p:cNvSpPr txBox="1"/>
          <p:nvPr/>
        </p:nvSpPr>
        <p:spPr>
          <a:xfrm>
            <a:off x="13561119" y="4889500"/>
            <a:ext cx="8463160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solidFill>
                  <a:srgbClr val="BA302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快速排序算法 O(nlogn)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最差情况：O(n^2)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最好情况：O(nlogn)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平均情况：O(nlogn)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Class="entr" nodeType="with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1"/>
      <p:bldP build="p" bldLvl="5" animBg="1" rev="0" advAuto="0" spid="169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对数据规模有一个概念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对数据规模有一个概念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数据规模的概念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数据规模的概念</a:t>
            </a:r>
          </a:p>
        </p:txBody>
      </p:sp>
      <p:sp>
        <p:nvSpPr>
          <p:cNvPr id="174" name="对 10^5 的数据进行选择排序，结果计算机假死？"/>
          <p:cNvSpPr txBox="1"/>
          <p:nvPr/>
        </p:nvSpPr>
        <p:spPr>
          <a:xfrm>
            <a:off x="3468142" y="7289799"/>
            <a:ext cx="1744771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对 10^5 的数据进行选择排序，结果计算机假死？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数据规模的概念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数据规模的概念</a:t>
            </a:r>
          </a:p>
        </p:txBody>
      </p:sp>
      <p:sp>
        <p:nvSpPr>
          <p:cNvPr id="177" name="如果要想在1s之内解决问题：…"/>
          <p:cNvSpPr txBox="1"/>
          <p:nvPr/>
        </p:nvSpPr>
        <p:spPr>
          <a:xfrm>
            <a:off x="3069134" y="4559299"/>
            <a:ext cx="18245732" cy="734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如果要想在1s之内解决问题：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O(n^2)的算法可以处理大约10^4级别的数据；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O(n)的算法可以处理大约10^8级别的数据；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O(nlogn)的算法可以处理大约10^7级别的数据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空间复杂度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空间复杂度</a:t>
            </a:r>
          </a:p>
        </p:txBody>
      </p:sp>
      <p:sp>
        <p:nvSpPr>
          <p:cNvPr id="180" name="多开一个辅助的数组：O(n)…"/>
          <p:cNvSpPr txBox="1"/>
          <p:nvPr/>
        </p:nvSpPr>
        <p:spPr>
          <a:xfrm>
            <a:off x="5339655" y="6489699"/>
            <a:ext cx="13704689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多开一个辅助的数组：O(n)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多开一个辅助的二维数组：O(n^2)</a:t>
            </a:r>
          </a:p>
        </p:txBody>
      </p:sp>
      <p:sp>
        <p:nvSpPr>
          <p:cNvPr id="181" name="多开常数空间：O(1)"/>
          <p:cNvSpPr txBox="1"/>
          <p:nvPr/>
        </p:nvSpPr>
        <p:spPr>
          <a:xfrm>
            <a:off x="5339655" y="9804399"/>
            <a:ext cx="1370468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多开常数空间：O(1)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0" grpId="1"/>
      <p:bldP build="p" bldLvl="5" animBg="1" rev="0" advAuto="0" spid="181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空间复杂度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空间复杂度</a:t>
            </a:r>
          </a:p>
        </p:txBody>
      </p:sp>
      <p:sp>
        <p:nvSpPr>
          <p:cNvPr id="184" name="递归调用是有空间代价的"/>
          <p:cNvSpPr txBox="1"/>
          <p:nvPr/>
        </p:nvSpPr>
        <p:spPr>
          <a:xfrm>
            <a:off x="716855" y="3555999"/>
            <a:ext cx="96406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递归调用是有空间代价的</a:t>
            </a:r>
          </a:p>
        </p:txBody>
      </p:sp>
      <p:sp>
        <p:nvSpPr>
          <p:cNvPr id="185" name="int sum2( int n ){      assert( n &gt;= 0 );     if( n == 0 )         return 0;      return n + sum2(n-1); }"/>
          <p:cNvSpPr txBox="1"/>
          <p:nvPr/>
        </p:nvSpPr>
        <p:spPr>
          <a:xfrm>
            <a:off x="14811623" y="7250055"/>
            <a:ext cx="9289554" cy="579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8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int </a:t>
            </a:r>
            <a:r>
              <a:t>sum2(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 ){</a:t>
            </a:r>
            <a:br/>
            <a:br/>
            <a:r>
              <a:t>    </a:t>
            </a:r>
            <a:r>
              <a:rPr b="1">
                <a:solidFill>
                  <a:srgbClr val="26653C"/>
                </a:solidFill>
              </a:rPr>
              <a:t>assert</a:t>
            </a:r>
            <a:r>
              <a:t>( n &gt;=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);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0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n + sum2(n-</a:t>
            </a:r>
            <a:r>
              <a:rPr>
                <a:solidFill>
                  <a:srgbClr val="0433FF"/>
                </a:solidFill>
              </a:rPr>
              <a:t>1</a:t>
            </a:r>
            <a:r>
              <a:t>);</a:t>
            </a:r>
            <a:br/>
            <a:r>
              <a:t>}</a:t>
            </a:r>
          </a:p>
        </p:txBody>
      </p:sp>
      <p:sp>
        <p:nvSpPr>
          <p:cNvPr id="186" name="int sum1( int n ){      assert( n &gt;= 0 );     int ret = 0;     for( int i = 0 ; i &lt;= n ; i ++ )         ret += i;     return ret; }"/>
          <p:cNvSpPr txBox="1"/>
          <p:nvPr/>
        </p:nvSpPr>
        <p:spPr>
          <a:xfrm>
            <a:off x="714623" y="7250055"/>
            <a:ext cx="13326666" cy="579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8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int </a:t>
            </a:r>
            <a:r>
              <a:t>sum1(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 ){</a:t>
            </a:r>
            <a:br/>
            <a:br/>
            <a:r>
              <a:t>    </a:t>
            </a:r>
            <a:r>
              <a:rPr b="1">
                <a:solidFill>
                  <a:srgbClr val="26653C"/>
                </a:solidFill>
              </a:rPr>
              <a:t>assert</a:t>
            </a:r>
            <a:r>
              <a:t>( n &gt;=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);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ret = </a:t>
            </a:r>
            <a:r>
              <a:rPr>
                <a:solidFill>
                  <a:srgbClr val="0433FF"/>
                </a:solidFill>
              </a:rPr>
              <a:t>0</a:t>
            </a:r>
            <a:r>
              <a:t>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for</a:t>
            </a:r>
            <a:r>
              <a:t>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i 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; i &lt;= n ; i ++ )</a:t>
            </a:r>
            <a:br/>
            <a:r>
              <a:t>        ret += i;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ret;</a:t>
            </a:r>
            <a:br/>
            <a:r>
              <a:t>}</a:t>
            </a:r>
          </a:p>
        </p:txBody>
      </p:sp>
      <p:sp>
        <p:nvSpPr>
          <p:cNvPr id="187" name="空间复杂度O(1)"/>
          <p:cNvSpPr txBox="1"/>
          <p:nvPr/>
        </p:nvSpPr>
        <p:spPr>
          <a:xfrm>
            <a:off x="716855" y="5504627"/>
            <a:ext cx="96406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空间复杂度O(1)</a:t>
            </a:r>
          </a:p>
        </p:txBody>
      </p:sp>
      <p:sp>
        <p:nvSpPr>
          <p:cNvPr id="188" name="空间复杂度O(n)"/>
          <p:cNvSpPr txBox="1"/>
          <p:nvPr/>
        </p:nvSpPr>
        <p:spPr>
          <a:xfrm>
            <a:off x="14864655" y="5504627"/>
            <a:ext cx="964068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空间复杂度O(n)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1000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Class="entr" nodeType="with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8" grpId="4"/>
      <p:bldP build="whole" bldLvl="1" animBg="1" rev="0" advAuto="0" spid="185" grpId="5"/>
      <p:bldP build="whole" bldLvl="1" animBg="1" rev="0" advAuto="0" spid="186" grpId="3"/>
      <p:bldP build="p" bldLvl="5" animBg="1" rev="0" advAuto="0" spid="184" grpId="1"/>
      <p:bldP build="p" bldLvl="5" animBg="1" rev="0" advAuto="0" spid="187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面试中的时间复杂度分析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面试中的时间复杂度分析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常见的复杂度分析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常见的复杂度分析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(1)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O(1)</a:t>
            </a:r>
          </a:p>
        </p:txBody>
      </p:sp>
      <p:sp>
        <p:nvSpPr>
          <p:cNvPr id="193" name="void swapTwoInts( int &amp;a , int &amp;b ){…"/>
          <p:cNvSpPr txBox="1"/>
          <p:nvPr/>
        </p:nvSpPr>
        <p:spPr>
          <a:xfrm>
            <a:off x="4708564" y="5245100"/>
            <a:ext cx="14966872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swapTwoInts(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&amp;a ,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&amp;b ){</a:t>
            </a:r>
            <a:br/>
            <a:r>
              <a:t>    </a:t>
            </a:r>
          </a:p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temp = a;</a:t>
            </a:r>
            <a:br/>
            <a:r>
              <a:t>    a = b;</a:t>
            </a:r>
            <a:br/>
            <a:r>
              <a:t>    b = temp;</a:t>
            </a:r>
            <a:br/>
            <a:r>
              <a:t>   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(n)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O(n)</a:t>
            </a:r>
          </a:p>
        </p:txBody>
      </p:sp>
      <p:sp>
        <p:nvSpPr>
          <p:cNvPr id="196" name="int sum( int n ){      int ret = 0;     for( int i = 0 ; i &lt;= n ; i ++ )         ret += i;     return ret; }"/>
          <p:cNvSpPr txBox="1"/>
          <p:nvPr/>
        </p:nvSpPr>
        <p:spPr>
          <a:xfrm>
            <a:off x="4708564" y="5245100"/>
            <a:ext cx="14966872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int </a:t>
            </a:r>
            <a:r>
              <a:t>sum(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ret = </a:t>
            </a:r>
            <a:r>
              <a:rPr>
                <a:solidFill>
                  <a:srgbClr val="0433FF"/>
                </a:solidFill>
              </a:rPr>
              <a:t>0</a:t>
            </a:r>
            <a:r>
              <a:t>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for</a:t>
            </a:r>
            <a:r>
              <a:t>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i 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; i &lt;= n ; i ++ )</a:t>
            </a:r>
            <a:br/>
            <a:r>
              <a:t>        ret += i;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ret;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O(n)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O(n)</a:t>
            </a:r>
          </a:p>
        </p:txBody>
      </p:sp>
      <p:sp>
        <p:nvSpPr>
          <p:cNvPr id="199" name="void reverse( string &amp;s ){      int n = s.size();     for( int i = 0 ; i &lt; n/2 ; i ++ )         swap( s[i] , s[n-1-i] ); }"/>
          <p:cNvSpPr txBox="1"/>
          <p:nvPr/>
        </p:nvSpPr>
        <p:spPr>
          <a:xfrm>
            <a:off x="4708564" y="5613400"/>
            <a:ext cx="14966872" cy="452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reverse( </a:t>
            </a:r>
            <a:r>
              <a:rPr>
                <a:solidFill>
                  <a:srgbClr val="483293"/>
                </a:solidFill>
              </a:rPr>
              <a:t>string </a:t>
            </a:r>
            <a:r>
              <a:t>&amp;s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 = s.size();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for</a:t>
            </a:r>
            <a:r>
              <a:t>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i 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; i &lt; n/</a:t>
            </a:r>
            <a:r>
              <a:rPr>
                <a:solidFill>
                  <a:srgbClr val="0433FF"/>
                </a:solidFill>
              </a:rPr>
              <a:t>2 </a:t>
            </a:r>
            <a:r>
              <a:t>; i ++ )</a:t>
            </a:r>
            <a:br/>
            <a:r>
              <a:t>        swap( s</a:t>
            </a:r>
            <a:r>
              <a:rPr>
                <a:solidFill>
                  <a:srgbClr val="009193"/>
                </a:solidFill>
              </a:rPr>
              <a:t>[</a:t>
            </a:r>
            <a:r>
              <a:t>i</a:t>
            </a:r>
            <a:r>
              <a:rPr>
                <a:solidFill>
                  <a:srgbClr val="009193"/>
                </a:solidFill>
              </a:rPr>
              <a:t>] </a:t>
            </a:r>
            <a:r>
              <a:t>, s</a:t>
            </a:r>
            <a:r>
              <a:rPr>
                <a:solidFill>
                  <a:srgbClr val="009193"/>
                </a:solidFill>
              </a:rPr>
              <a:t>[</a:t>
            </a:r>
            <a:r>
              <a:t>n-</a:t>
            </a:r>
            <a:r>
              <a:rPr>
                <a:solidFill>
                  <a:srgbClr val="0433FF"/>
                </a:solidFill>
              </a:rPr>
              <a:t>1</a:t>
            </a:r>
            <a:r>
              <a:t>-i</a:t>
            </a:r>
            <a:r>
              <a:rPr>
                <a:solidFill>
                  <a:srgbClr val="009193"/>
                </a:solidFill>
              </a:rPr>
              <a:t>] </a:t>
            </a:r>
            <a:r>
              <a:t>);</a:t>
            </a:r>
            <a:br/>
            <a:r>
              <a:t>}</a:t>
            </a:r>
          </a:p>
        </p:txBody>
      </p:sp>
      <p:sp>
        <p:nvSpPr>
          <p:cNvPr id="200" name="1/2*n次swap操作：O(n)"/>
          <p:cNvSpPr txBox="1"/>
          <p:nvPr/>
        </p:nvSpPr>
        <p:spPr>
          <a:xfrm>
            <a:off x="4704655" y="11480799"/>
            <a:ext cx="1218505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1/2*n次swap操作：O(n)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O(n^2)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O(n^2)</a:t>
            </a:r>
          </a:p>
        </p:txBody>
      </p:sp>
      <p:sp>
        <p:nvSpPr>
          <p:cNvPr id="203" name="void selectionSort(int arr[], int n){      for(int i = 0 ; i &lt; n ; i ++){         int minIndex = i;         for( int j = i + 1 ; j &lt; n ; j ++ )             if( arr[j] &lt; arr[minIndex] )                 minIndex = j;          swap( arr[i] , arr[minIndex] );     } }"/>
          <p:cNvSpPr txBox="1"/>
          <p:nvPr/>
        </p:nvSpPr>
        <p:spPr>
          <a:xfrm>
            <a:off x="1000164" y="4610100"/>
            <a:ext cx="13995917" cy="652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selectionSort(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arr[],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for</a:t>
            </a:r>
            <a:r>
              <a:t>(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i 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; i &lt; n ; i ++){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minIndex = i;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for</a:t>
            </a:r>
            <a:r>
              <a:t>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j = i + </a:t>
            </a:r>
            <a:r>
              <a:rPr>
                <a:solidFill>
                  <a:srgbClr val="0433FF"/>
                </a:solidFill>
              </a:rPr>
              <a:t>1 </a:t>
            </a:r>
            <a:r>
              <a:t>; j &lt; n ; j ++ )</a:t>
            </a:r>
            <a:br/>
            <a:r>
              <a:t>        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arr[j] &lt; arr[minIndex] )</a:t>
            </a:r>
            <a:br/>
            <a:r>
              <a:t>                minIndex = j;</a:t>
            </a:r>
            <a:br/>
            <a:br/>
            <a:r>
              <a:t>        swap( arr[i] , arr[minIndex] );</a:t>
            </a:r>
            <a:br/>
            <a:r>
              <a:t>    }</a:t>
            </a:r>
            <a:br/>
            <a:r>
              <a:t>}</a:t>
            </a:r>
          </a:p>
        </p:txBody>
      </p:sp>
      <p:sp>
        <p:nvSpPr>
          <p:cNvPr id="204" name="(n-1) + (n-2) + (n-3) + … + 0…"/>
          <p:cNvSpPr txBox="1"/>
          <p:nvPr/>
        </p:nvSpPr>
        <p:spPr>
          <a:xfrm>
            <a:off x="14509055" y="4394200"/>
            <a:ext cx="9701708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(n-1) + (n-2) + (n-3) + … + 0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= (0+n-1)*n/2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= (1/2)n*(n-1)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= 1/2*n^2 - 1/2*n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= O(n^2)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000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1000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O(n^2)?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O(n^2)?</a:t>
            </a:r>
          </a:p>
        </p:txBody>
      </p:sp>
      <p:sp>
        <p:nvSpPr>
          <p:cNvPr id="207" name="void printInformation(int n){      for( int i = 1 ; i &lt;= n ; i ++ )         for( int j = 1 ; j &lt;= 30 ; j ++ )             cout&lt;&lt;&quot;Class &quot;&lt;&lt;i&lt;&lt;&quot; - &quot;&lt;&lt;&quot;No. &quot;&lt;&lt;j&lt;&lt;endl;     return; }"/>
          <p:cNvSpPr txBox="1"/>
          <p:nvPr/>
        </p:nvSpPr>
        <p:spPr>
          <a:xfrm>
            <a:off x="1542493" y="4597400"/>
            <a:ext cx="21299013" cy="599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printInformation(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for</a:t>
            </a:r>
            <a:r>
              <a:t>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i = </a:t>
            </a:r>
            <a:r>
              <a:rPr>
                <a:solidFill>
                  <a:srgbClr val="0433FF"/>
                </a:solidFill>
              </a:rPr>
              <a:t>1 </a:t>
            </a:r>
            <a:r>
              <a:t>; i &lt;= n ; i ++ 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for</a:t>
            </a:r>
            <a:r>
              <a:t>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j = </a:t>
            </a:r>
            <a:r>
              <a:rPr>
                <a:solidFill>
                  <a:srgbClr val="0433FF"/>
                </a:solidFill>
              </a:rPr>
              <a:t>1 </a:t>
            </a:r>
            <a:r>
              <a:t>; j &lt;= </a:t>
            </a:r>
            <a:r>
              <a:rPr>
                <a:solidFill>
                  <a:srgbClr val="0433FF"/>
                </a:solidFill>
              </a:rPr>
              <a:t>30 </a:t>
            </a:r>
            <a:r>
              <a:t>; j ++ )</a:t>
            </a:r>
            <a:br/>
            <a:r>
              <a:t>            cout</a:t>
            </a:r>
            <a:r>
              <a:rPr>
                <a:solidFill>
                  <a:srgbClr val="009193"/>
                </a:solidFill>
              </a:rPr>
              <a:t>&lt;&lt;</a:t>
            </a:r>
            <a:r>
              <a:rPr b="1">
                <a:solidFill>
                  <a:srgbClr val="008F00"/>
                </a:solidFill>
              </a:rPr>
              <a:t>"Class "</a:t>
            </a:r>
            <a:r>
              <a:rPr>
                <a:solidFill>
                  <a:srgbClr val="009193"/>
                </a:solidFill>
              </a:rPr>
              <a:t>&lt;&lt;</a:t>
            </a:r>
            <a:r>
              <a:t>i</a:t>
            </a:r>
            <a:r>
              <a:rPr>
                <a:solidFill>
                  <a:srgbClr val="009193"/>
                </a:solidFill>
              </a:rPr>
              <a:t>&lt;&lt;</a:t>
            </a:r>
            <a:r>
              <a:rPr b="1">
                <a:solidFill>
                  <a:srgbClr val="008F00"/>
                </a:solidFill>
              </a:rPr>
              <a:t>" - "</a:t>
            </a:r>
            <a:r>
              <a:rPr>
                <a:solidFill>
                  <a:srgbClr val="009193"/>
                </a:solidFill>
              </a:rPr>
              <a:t>&lt;&lt;</a:t>
            </a:r>
            <a:r>
              <a:rPr b="1">
                <a:solidFill>
                  <a:srgbClr val="008F00"/>
                </a:solidFill>
              </a:rPr>
              <a:t>"No. "</a:t>
            </a:r>
            <a:r>
              <a:rPr>
                <a:solidFill>
                  <a:srgbClr val="009193"/>
                </a:solidFill>
              </a:rPr>
              <a:t>&lt;&lt;</a:t>
            </a:r>
            <a:r>
              <a:t>j</a:t>
            </a:r>
            <a:r>
              <a:rPr>
                <a:solidFill>
                  <a:srgbClr val="009193"/>
                </a:solidFill>
              </a:rPr>
              <a:t>&lt;&lt;</a:t>
            </a:r>
            <a:r>
              <a:t>endl;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</a:t>
            </a:r>
            <a:r>
              <a:t>;</a:t>
            </a:r>
            <a:br/>
            <a:r>
              <a:t>}</a:t>
            </a:r>
          </a:p>
        </p:txBody>
      </p:sp>
      <p:sp>
        <p:nvSpPr>
          <p:cNvPr id="208" name="30n次基本操作：O(n)"/>
          <p:cNvSpPr txBox="1"/>
          <p:nvPr/>
        </p:nvSpPr>
        <p:spPr>
          <a:xfrm>
            <a:off x="7341146" y="11150599"/>
            <a:ext cx="970170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30n次基本操作：O(n)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O(logn)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O(logn)</a:t>
            </a:r>
          </a:p>
        </p:txBody>
      </p:sp>
      <p:sp>
        <p:nvSpPr>
          <p:cNvPr id="211" name="int binarySearch(int arr[], int n, int target){      int l = 0, r = n-1;     while( l &lt;= r ){         int mid = l + (r-l)/2;         if( arr[mid] == target ) return mid;         if( arr[mid] &gt; target ) r = mid - 1;         else l = mid + 1;     }     return -1; }"/>
          <p:cNvSpPr txBox="1"/>
          <p:nvPr/>
        </p:nvSpPr>
        <p:spPr>
          <a:xfrm>
            <a:off x="1542493" y="4559299"/>
            <a:ext cx="21299013" cy="820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int </a:t>
            </a:r>
            <a:r>
              <a:t>binarySearch(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arr[],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n,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target){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l = </a:t>
            </a:r>
            <a:r>
              <a:rPr>
                <a:solidFill>
                  <a:srgbClr val="0433FF"/>
                </a:solidFill>
              </a:rPr>
              <a:t>0</a:t>
            </a:r>
            <a:r>
              <a:t>, r = n-</a:t>
            </a:r>
            <a:r>
              <a:rPr>
                <a:solidFill>
                  <a:srgbClr val="0433FF"/>
                </a:solidFill>
              </a:rPr>
              <a:t>1</a:t>
            </a:r>
            <a:r>
              <a:t>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while</a:t>
            </a:r>
            <a:r>
              <a:t>( l &lt;= r ){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mid = l + (r-l)/</a:t>
            </a:r>
            <a:r>
              <a:rPr>
                <a:solidFill>
                  <a:srgbClr val="0433FF"/>
                </a:solidFill>
              </a:rPr>
              <a:t>2</a:t>
            </a:r>
            <a:r>
              <a:t>;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arr[mid] == target )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mid;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arr[mid] &gt; target ) r = mid - </a:t>
            </a:r>
            <a:r>
              <a:rPr>
                <a:solidFill>
                  <a:srgbClr val="0433FF"/>
                </a:solidFill>
              </a:rPr>
              <a:t>1</a:t>
            </a:r>
            <a:r>
              <a:t>;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else </a:t>
            </a:r>
            <a:r>
              <a:t>l = mid + </a:t>
            </a:r>
            <a:r>
              <a:rPr>
                <a:solidFill>
                  <a:srgbClr val="0433FF"/>
                </a:solidFill>
              </a:rPr>
              <a:t>1</a:t>
            </a:r>
            <a:r>
              <a:t>;</a:t>
            </a:r>
            <a:br/>
            <a:r>
              <a:t>    }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-</a:t>
            </a:r>
            <a:r>
              <a:rPr>
                <a:solidFill>
                  <a:srgbClr val="0433FF"/>
                </a:solidFill>
              </a:rPr>
              <a:t>1</a:t>
            </a:r>
            <a:r>
              <a:t>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(logn)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O(logn)</a:t>
            </a:r>
          </a:p>
        </p:txBody>
      </p:sp>
      <p:sp>
        <p:nvSpPr>
          <p:cNvPr id="214" name="二分查找法的时间复杂度是O(logn)的"/>
          <p:cNvSpPr txBox="1"/>
          <p:nvPr/>
        </p:nvSpPr>
        <p:spPr>
          <a:xfrm>
            <a:off x="5717232" y="4038599"/>
            <a:ext cx="1294953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二分查找法的时间复杂度是O(logn)的</a:t>
            </a:r>
          </a:p>
        </p:txBody>
      </p:sp>
      <p:sp>
        <p:nvSpPr>
          <p:cNvPr id="215" name="在  n  个元素中寻找"/>
          <p:cNvSpPr txBox="1"/>
          <p:nvPr/>
        </p:nvSpPr>
        <p:spPr>
          <a:xfrm>
            <a:off x="5873055" y="5912672"/>
            <a:ext cx="70698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在  n  个元素中寻找</a:t>
            </a:r>
          </a:p>
        </p:txBody>
      </p:sp>
      <p:sp>
        <p:nvSpPr>
          <p:cNvPr id="216" name="在 n/2 个元素中寻找"/>
          <p:cNvSpPr txBox="1"/>
          <p:nvPr/>
        </p:nvSpPr>
        <p:spPr>
          <a:xfrm>
            <a:off x="5873055" y="7289799"/>
            <a:ext cx="70698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在 n/2 个元素中寻找</a:t>
            </a:r>
          </a:p>
        </p:txBody>
      </p:sp>
      <p:sp>
        <p:nvSpPr>
          <p:cNvPr id="217" name="在 n/4 个元素中寻找"/>
          <p:cNvSpPr txBox="1"/>
          <p:nvPr/>
        </p:nvSpPr>
        <p:spPr>
          <a:xfrm>
            <a:off x="5873055" y="8666927"/>
            <a:ext cx="70698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在 n/4 个元素中寻找</a:t>
            </a:r>
          </a:p>
        </p:txBody>
      </p:sp>
      <p:sp>
        <p:nvSpPr>
          <p:cNvPr id="218" name="在  1  个元素中寻找"/>
          <p:cNvSpPr txBox="1"/>
          <p:nvPr/>
        </p:nvSpPr>
        <p:spPr>
          <a:xfrm>
            <a:off x="5873055" y="12262672"/>
            <a:ext cx="70698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在  1  个元素中寻找</a:t>
            </a:r>
          </a:p>
        </p:txBody>
      </p:sp>
      <p:sp>
        <p:nvSpPr>
          <p:cNvPr id="219" name="……"/>
          <p:cNvSpPr txBox="1"/>
          <p:nvPr/>
        </p:nvSpPr>
        <p:spPr>
          <a:xfrm>
            <a:off x="5873055" y="10540999"/>
            <a:ext cx="706983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220" name="n经过几次“除以2”操作后，等于1？…"/>
          <p:cNvSpPr txBox="1"/>
          <p:nvPr/>
        </p:nvSpPr>
        <p:spPr>
          <a:xfrm>
            <a:off x="15166032" y="6683843"/>
            <a:ext cx="7337722" cy="589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n经过几次“除以2”操作后，等于1？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 b="1" sz="8000">
                <a:solidFill>
                  <a:srgbClr val="BA302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log</a:t>
            </a:r>
            <a:r>
              <a:rPr baseline="-5999"/>
              <a:t>2</a:t>
            </a:r>
            <a:r>
              <a:t>n = O(logn)</a:t>
            </a:r>
          </a:p>
        </p:txBody>
      </p:sp>
      <p:pic>
        <p:nvPicPr>
          <p:cNvPr id="221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9691602" y="9429043"/>
            <a:ext cx="7592247" cy="45790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Class="entr" nodeType="with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Class="entr" nodeType="with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Class="entr" nodeType="with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Class="entr" nodeType="with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9" grpId="4"/>
      <p:bldP build="p" bldLvl="5" animBg="1" rev="0" advAuto="0" spid="216" grpId="2"/>
      <p:bldP build="p" bldLvl="5" animBg="1" rev="0" advAuto="0" spid="217" grpId="3"/>
      <p:bldP build="p" bldLvl="5" animBg="1" rev="0" advAuto="0" spid="218" grpId="5"/>
      <p:bldP build="p" bldLvl="5" animBg="1" rev="0" advAuto="0" spid="215" grpId="1"/>
      <p:bldP build="p" bldLvl="5" animBg="1" rev="0" advAuto="0" spid="220" grpId="6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O(logn)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O(logn)</a:t>
            </a:r>
          </a:p>
        </p:txBody>
      </p:sp>
      <p:sp>
        <p:nvSpPr>
          <p:cNvPr id="225" name="string intToString( int num ){      string s = &quot;&quot;;      while( num ){         s += '0' + num%10;         num /= 10;     }      reverse(s);     return s; }"/>
          <p:cNvSpPr txBox="1"/>
          <p:nvPr/>
        </p:nvSpPr>
        <p:spPr>
          <a:xfrm>
            <a:off x="1771093" y="3937000"/>
            <a:ext cx="13301982" cy="894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483293"/>
                </a:solidFill>
              </a:rPr>
              <a:t>string </a:t>
            </a:r>
            <a:r>
              <a:t>intToString(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num ){</a:t>
            </a:r>
            <a:br/>
            <a:br/>
            <a:r>
              <a:t>    </a:t>
            </a:r>
            <a:r>
              <a:rPr>
                <a:solidFill>
                  <a:srgbClr val="483293"/>
                </a:solidFill>
              </a:rPr>
              <a:t>string </a:t>
            </a:r>
            <a:r>
              <a:t>s = </a:t>
            </a:r>
            <a:r>
              <a:rPr b="1">
                <a:solidFill>
                  <a:srgbClr val="008F00"/>
                </a:solidFill>
              </a:rPr>
              <a:t>""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while</a:t>
            </a:r>
            <a:r>
              <a:t>( num ){</a:t>
            </a:r>
            <a:br/>
            <a:r>
              <a:t>        s </a:t>
            </a:r>
            <a:r>
              <a:rPr>
                <a:solidFill>
                  <a:srgbClr val="009193"/>
                </a:solidFill>
              </a:rPr>
              <a:t>+= </a:t>
            </a:r>
            <a:r>
              <a:rPr b="1">
                <a:solidFill>
                  <a:srgbClr val="008F00"/>
                </a:solidFill>
              </a:rPr>
              <a:t>'0' </a:t>
            </a:r>
            <a:r>
              <a:t>+ num%</a:t>
            </a:r>
            <a:r>
              <a:rPr>
                <a:solidFill>
                  <a:srgbClr val="0433FF"/>
                </a:solidFill>
              </a:rPr>
              <a:t>10</a:t>
            </a:r>
            <a:r>
              <a:t>;</a:t>
            </a:r>
            <a:br/>
            <a:r>
              <a:t>        num /= </a:t>
            </a:r>
            <a:r>
              <a:rPr>
                <a:solidFill>
                  <a:srgbClr val="0433FF"/>
                </a:solidFill>
              </a:rPr>
              <a:t>10</a:t>
            </a:r>
            <a:r>
              <a:t>;</a:t>
            </a:r>
            <a:br/>
            <a:r>
              <a:t>    }</a:t>
            </a:r>
            <a:br/>
            <a:br/>
            <a:r>
              <a:t>    reverse(s);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s;</a:t>
            </a:r>
            <a:br/>
            <a:r>
              <a:t>}</a:t>
            </a:r>
          </a:p>
        </p:txBody>
      </p:sp>
      <p:sp>
        <p:nvSpPr>
          <p:cNvPr id="226" name="n经过几次“除以10”操作后，等于0？…"/>
          <p:cNvSpPr txBox="1"/>
          <p:nvPr/>
        </p:nvSpPr>
        <p:spPr>
          <a:xfrm>
            <a:off x="15267632" y="6607643"/>
            <a:ext cx="8258670" cy="589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n经过几次“除以10”操作后，等于0？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 b="1" sz="8000">
                <a:solidFill>
                  <a:srgbClr val="BA302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log</a:t>
            </a:r>
            <a:r>
              <a:rPr baseline="-5999"/>
              <a:t>10</a:t>
            </a:r>
            <a:r>
              <a:t>n = O(logn)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(logn)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O(logn)</a:t>
            </a:r>
          </a:p>
        </p:txBody>
      </p:sp>
      <p:sp>
        <p:nvSpPr>
          <p:cNvPr id="229" name="logaN"/>
          <p:cNvSpPr txBox="1"/>
          <p:nvPr/>
        </p:nvSpPr>
        <p:spPr>
          <a:xfrm>
            <a:off x="7819728" y="4014419"/>
            <a:ext cx="323274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log</a:t>
            </a:r>
            <a:r>
              <a:rPr baseline="-5999"/>
              <a:t>a</a:t>
            </a:r>
            <a:r>
              <a:t>N </a:t>
            </a:r>
          </a:p>
        </p:txBody>
      </p:sp>
      <p:sp>
        <p:nvSpPr>
          <p:cNvPr id="230" name="logbN"/>
          <p:cNvSpPr txBox="1"/>
          <p:nvPr/>
        </p:nvSpPr>
        <p:spPr>
          <a:xfrm>
            <a:off x="13331527" y="4014419"/>
            <a:ext cx="323274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log</a:t>
            </a:r>
            <a:r>
              <a:rPr baseline="-5999"/>
              <a:t>b</a:t>
            </a:r>
            <a:r>
              <a:t>N </a:t>
            </a:r>
          </a:p>
        </p:txBody>
      </p:sp>
      <p:sp>
        <p:nvSpPr>
          <p:cNvPr id="231" name="logaN  =  logab * logbN"/>
          <p:cNvSpPr txBox="1"/>
          <p:nvPr/>
        </p:nvSpPr>
        <p:spPr>
          <a:xfrm>
            <a:off x="7845128" y="7061199"/>
            <a:ext cx="800149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log</a:t>
            </a:r>
            <a:r>
              <a:rPr baseline="-5999"/>
              <a:t>a</a:t>
            </a:r>
            <a:r>
              <a:t>N  =  log</a:t>
            </a:r>
            <a:r>
              <a:rPr baseline="-5999"/>
              <a:t>a</a:t>
            </a:r>
            <a:r>
              <a:t>b * log</a:t>
            </a:r>
            <a:r>
              <a:rPr baseline="-5999"/>
              <a:t>b</a:t>
            </a:r>
            <a:r>
              <a:t>N </a:t>
            </a:r>
          </a:p>
        </p:txBody>
      </p:sp>
      <p:sp>
        <p:nvSpPr>
          <p:cNvPr id="232" name="Arrow"/>
          <p:cNvSpPr/>
          <p:nvPr/>
        </p:nvSpPr>
        <p:spPr>
          <a:xfrm flipH="1" rot="16200000">
            <a:off x="11559629" y="5298955"/>
            <a:ext cx="1264742" cy="1270001"/>
          </a:xfrm>
          <a:prstGeom prst="rightArrow">
            <a:avLst>
              <a:gd name="adj1" fmla="val 32000"/>
              <a:gd name="adj2" fmla="val 64266"/>
            </a:avLst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3" name="（ 常数 ）"/>
          <p:cNvSpPr txBox="1"/>
          <p:nvPr/>
        </p:nvSpPr>
        <p:spPr>
          <a:xfrm>
            <a:off x="10736908" y="8232492"/>
            <a:ext cx="255637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（ 常数 ）</a:t>
            </a:r>
          </a:p>
        </p:txBody>
      </p:sp>
      <p:sp>
        <p:nvSpPr>
          <p:cNvPr id="234" name="Arrow"/>
          <p:cNvSpPr/>
          <p:nvPr/>
        </p:nvSpPr>
        <p:spPr>
          <a:xfrm flipH="1" rot="16200000">
            <a:off x="11559629" y="10011327"/>
            <a:ext cx="1264742" cy="1270001"/>
          </a:xfrm>
          <a:prstGeom prst="rightArrow">
            <a:avLst>
              <a:gd name="adj1" fmla="val 32000"/>
              <a:gd name="adj2" fmla="val 64266"/>
            </a:avLst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35" name="O(logn)"/>
          <p:cNvSpPr txBox="1"/>
          <p:nvPr/>
        </p:nvSpPr>
        <p:spPr>
          <a:xfrm>
            <a:off x="10152409" y="11923654"/>
            <a:ext cx="3725368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b="1" sz="8000">
                <a:solidFill>
                  <a:srgbClr val="BA302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O(logn)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2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3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1000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Class="entr" nodeType="with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10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1000"/>
                                        <p:tgtEl>
                                          <p:spTgt spid="2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Class="entr" nodeType="with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10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4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9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0" grpId="2"/>
      <p:bldP build="p" bldLvl="5" animBg="1" rev="0" advAuto="0" spid="231" grpId="4"/>
      <p:bldP build="whole" bldLvl="1" animBg="1" rev="0" advAuto="0" spid="232" grpId="3"/>
      <p:bldP build="p" bldLvl="5" animBg="1" rev="0" advAuto="0" spid="229" grpId="1"/>
      <p:bldP build="whole" bldLvl="1" animBg="1" rev="0" advAuto="0" spid="234" grpId="6"/>
      <p:bldP build="p" bldLvl="5" animBg="1" rev="0" advAuto="0" spid="233" grpId="5"/>
      <p:bldP build="whole" bldLvl="1" animBg="1" rev="0" advAuto="0" spid="235" grpId="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时间复杂度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时间复杂度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整形转成字符串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整形转成字符串</a:t>
            </a:r>
          </a:p>
        </p:txBody>
      </p:sp>
      <p:sp>
        <p:nvSpPr>
          <p:cNvPr id="238" name="string intToString( int num ){      string s = &quot;&quot;;      while( num ){         s += '0' + num%10;         num /= 10;     }      reverse(s);     return s; }"/>
          <p:cNvSpPr txBox="1"/>
          <p:nvPr/>
        </p:nvSpPr>
        <p:spPr>
          <a:xfrm>
            <a:off x="5541009" y="4089400"/>
            <a:ext cx="13301982" cy="894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483293"/>
                </a:solidFill>
              </a:rPr>
              <a:t>string </a:t>
            </a:r>
            <a:r>
              <a:t>intToString(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num ){</a:t>
            </a:r>
            <a:br/>
            <a:br/>
            <a:r>
              <a:t>    </a:t>
            </a:r>
            <a:r>
              <a:rPr>
                <a:solidFill>
                  <a:srgbClr val="483293"/>
                </a:solidFill>
              </a:rPr>
              <a:t>string </a:t>
            </a:r>
            <a:r>
              <a:t>s = </a:t>
            </a:r>
            <a:r>
              <a:rPr b="1">
                <a:solidFill>
                  <a:srgbClr val="008F00"/>
                </a:solidFill>
              </a:rPr>
              <a:t>""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while</a:t>
            </a:r>
            <a:r>
              <a:t>( num ){</a:t>
            </a:r>
            <a:br/>
            <a:r>
              <a:t>        s </a:t>
            </a:r>
            <a:r>
              <a:rPr>
                <a:solidFill>
                  <a:srgbClr val="009193"/>
                </a:solidFill>
              </a:rPr>
              <a:t>+= </a:t>
            </a:r>
            <a:r>
              <a:rPr b="1">
                <a:solidFill>
                  <a:srgbClr val="008F00"/>
                </a:solidFill>
              </a:rPr>
              <a:t>'0' </a:t>
            </a:r>
            <a:r>
              <a:t>+ num%</a:t>
            </a:r>
            <a:r>
              <a:rPr>
                <a:solidFill>
                  <a:srgbClr val="0433FF"/>
                </a:solidFill>
              </a:rPr>
              <a:t>10</a:t>
            </a:r>
            <a:r>
              <a:t>;</a:t>
            </a:r>
            <a:br/>
            <a:r>
              <a:t>        num /= </a:t>
            </a:r>
            <a:r>
              <a:rPr>
                <a:solidFill>
                  <a:srgbClr val="0433FF"/>
                </a:solidFill>
              </a:rPr>
              <a:t>10</a:t>
            </a:r>
            <a:r>
              <a:t>;</a:t>
            </a:r>
            <a:br/>
            <a:r>
              <a:t>    }</a:t>
            </a:r>
            <a:br/>
            <a:br/>
            <a:r>
              <a:t>    reverse(s);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s;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O(n^2) ?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O(n^2) ?</a:t>
            </a:r>
          </a:p>
        </p:txBody>
      </p:sp>
      <p:sp>
        <p:nvSpPr>
          <p:cNvPr id="241" name="void hello(int n){      for( int sz = 1 ; sz &lt; n ; sz += sz )         for( int i = 1 ; i &lt; n ; i ++ )             cout&lt;&lt;&quot;Hello, Algorithm!&quot;&lt;&lt;endl; }"/>
          <p:cNvSpPr txBox="1"/>
          <p:nvPr/>
        </p:nvSpPr>
        <p:spPr>
          <a:xfrm>
            <a:off x="3168441" y="5245100"/>
            <a:ext cx="18047118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hello(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for</a:t>
            </a:r>
            <a:r>
              <a:t>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sz = </a:t>
            </a:r>
            <a:r>
              <a:rPr>
                <a:solidFill>
                  <a:srgbClr val="0433FF"/>
                </a:solidFill>
              </a:rPr>
              <a:t>1 </a:t>
            </a:r>
            <a:r>
              <a:t>; sz &lt; n ; sz += sz 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for</a:t>
            </a:r>
            <a:r>
              <a:t>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i = </a:t>
            </a:r>
            <a:r>
              <a:rPr>
                <a:solidFill>
                  <a:srgbClr val="0433FF"/>
                </a:solidFill>
              </a:rPr>
              <a:t>1 </a:t>
            </a:r>
            <a:r>
              <a:t>; i &lt; n ; i ++ )</a:t>
            </a:r>
            <a:br/>
            <a:r>
              <a:t>            cout</a:t>
            </a:r>
            <a:r>
              <a:rPr>
                <a:solidFill>
                  <a:srgbClr val="009193"/>
                </a:solidFill>
              </a:rPr>
              <a:t>&lt;&lt;</a:t>
            </a:r>
            <a:r>
              <a:rPr b="1">
                <a:solidFill>
                  <a:srgbClr val="008F00"/>
                </a:solidFill>
              </a:rPr>
              <a:t>"Hello, Algorithm!"</a:t>
            </a:r>
            <a:r>
              <a:rPr>
                <a:solidFill>
                  <a:srgbClr val="009193"/>
                </a:solidFill>
              </a:rPr>
              <a:t>&lt;&lt;</a:t>
            </a:r>
            <a:r>
              <a:t>endl;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O(sqrt(n))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O(sqrt(n))</a:t>
            </a:r>
          </a:p>
        </p:txBody>
      </p:sp>
      <p:sp>
        <p:nvSpPr>
          <p:cNvPr id="244" name="bool isPrime( int n ){      for( int x = 2 ; x*x &lt;= n ; x ++ )         if( n%x == 0 )             return false;     return true; }"/>
          <p:cNvSpPr txBox="1"/>
          <p:nvPr/>
        </p:nvSpPr>
        <p:spPr>
          <a:xfrm>
            <a:off x="4566185" y="5245100"/>
            <a:ext cx="15251630" cy="525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bool </a:t>
            </a:r>
            <a:r>
              <a:t>isPrime(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for</a:t>
            </a:r>
            <a:r>
              <a:t>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x = </a:t>
            </a:r>
            <a:r>
              <a:rPr>
                <a:solidFill>
                  <a:srgbClr val="0433FF"/>
                </a:solidFill>
              </a:rPr>
              <a:t>2 </a:t>
            </a:r>
            <a:r>
              <a:t>; x*x &lt;= n ; x ++ 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n%x ==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)</a:t>
            </a:r>
            <a:br/>
            <a:r>
              <a:t>            </a:t>
            </a:r>
            <a:r>
              <a:rPr b="1">
                <a:solidFill>
                  <a:srgbClr val="011993"/>
                </a:solidFill>
              </a:rPr>
              <a:t>return false</a:t>
            </a:r>
            <a:r>
              <a:t>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true</a:t>
            </a:r>
            <a:r>
              <a:t>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复杂度实验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复杂度实验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复杂度试验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复杂度试验</a:t>
            </a:r>
          </a:p>
        </p:txBody>
      </p:sp>
      <p:sp>
        <p:nvSpPr>
          <p:cNvPr id="249" name="我们自以为写出了一个O(nlogn)的算法，但实际是O(n^2)的算法？"/>
          <p:cNvSpPr txBox="1"/>
          <p:nvPr/>
        </p:nvSpPr>
        <p:spPr>
          <a:xfrm>
            <a:off x="1083518" y="7289799"/>
            <a:ext cx="222169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我们自以为写出了一个O(nlogn)的算法，但实际是O(n^2)的算法？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9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数据规模的概念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数据规模的概念</a:t>
            </a:r>
          </a:p>
        </p:txBody>
      </p:sp>
      <p:sp>
        <p:nvSpPr>
          <p:cNvPr id="252" name="如果要想在1s之内解决问题：…"/>
          <p:cNvSpPr txBox="1"/>
          <p:nvPr/>
        </p:nvSpPr>
        <p:spPr>
          <a:xfrm>
            <a:off x="3069134" y="4559299"/>
            <a:ext cx="18245732" cy="734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如果要想在1s之内解决问题：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O(n^2)的算法可以处理大约10^4级别的数据；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O(n)的算法可以处理大约10^8级别的数据；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O(nlogn)的算法可以处理大约10^7级别的数据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复杂度试验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复杂度试验</a:t>
            </a:r>
          </a:p>
        </p:txBody>
      </p:sp>
      <p:sp>
        <p:nvSpPr>
          <p:cNvPr id="255" name="实验，观察趋势"/>
          <p:cNvSpPr txBox="1"/>
          <p:nvPr/>
        </p:nvSpPr>
        <p:spPr>
          <a:xfrm>
            <a:off x="1083518" y="5435599"/>
            <a:ext cx="222169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实验，观察趋势</a:t>
            </a:r>
          </a:p>
        </p:txBody>
      </p:sp>
      <p:sp>
        <p:nvSpPr>
          <p:cNvPr id="256" name="每次将数据规模提高两倍，看时间的变化"/>
          <p:cNvSpPr txBox="1"/>
          <p:nvPr/>
        </p:nvSpPr>
        <p:spPr>
          <a:xfrm>
            <a:off x="1083518" y="7797799"/>
            <a:ext cx="222169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每次将数据规模提高两倍，看时间的变化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5" grpId="1"/>
      <p:bldP build="p" bldLvl="5" animBg="1" rev="0" advAuto="0" spid="256" grpId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实践：复杂度实验 O(n) , O(n^2)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实践：复杂度实验 O(n) , O(n^2)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复杂度试验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复杂度试验</a:t>
            </a:r>
          </a:p>
        </p:txBody>
      </p:sp>
      <p:sp>
        <p:nvSpPr>
          <p:cNvPr id="261" name="log2N / logN…"/>
          <p:cNvSpPr txBox="1"/>
          <p:nvPr/>
        </p:nvSpPr>
        <p:spPr>
          <a:xfrm>
            <a:off x="7060059" y="4775199"/>
            <a:ext cx="10263882" cy="61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20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pPr>
            <a:r>
              <a:t>    log2N / logN</a:t>
            </a:r>
          </a:p>
          <a:p>
            <a:pPr algn="l">
              <a:lnSpc>
                <a:spcPct val="20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pPr>
            <a:r>
              <a:t>=  (log2 + logN)/logN</a:t>
            </a:r>
          </a:p>
          <a:p>
            <a:pPr algn="l">
              <a:lnSpc>
                <a:spcPct val="200000"/>
              </a:lnSpc>
              <a:defRPr sz="8000">
                <a:latin typeface="Helvetica"/>
                <a:ea typeface="Helvetica"/>
                <a:cs typeface="Helvetica"/>
                <a:sym typeface="Helvetica"/>
              </a:defRPr>
            </a:pPr>
            <a:r>
              <a:t>= 1 + log2/logN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1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实践：复杂度实验 O(logn) , O(nlogn)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5739" defTabSz="742950">
              <a:defRPr sz="1008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实践：复杂度实验 O(logn) , O(nlogn)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到底什么是大O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到底什么是大O</a:t>
            </a:r>
          </a:p>
        </p:txBody>
      </p:sp>
      <p:sp>
        <p:nvSpPr>
          <p:cNvPr id="127" name="n表示数据规模…"/>
          <p:cNvSpPr txBox="1"/>
          <p:nvPr/>
        </p:nvSpPr>
        <p:spPr>
          <a:xfrm>
            <a:off x="1778000" y="6489699"/>
            <a:ext cx="20827999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n表示数据规模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O(f(n)) 表示运行算法所需要执行的指令数，和f(n)成正比。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递归算法的复杂度分析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递归算法的复杂度分析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递归算法的复杂度分析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递归算法的复杂度分析</a:t>
            </a:r>
          </a:p>
        </p:txBody>
      </p:sp>
      <p:sp>
        <p:nvSpPr>
          <p:cNvPr id="268" name="不是有递归的函数就一定是O(nlogn)!"/>
          <p:cNvSpPr txBox="1"/>
          <p:nvPr/>
        </p:nvSpPr>
        <p:spPr>
          <a:xfrm>
            <a:off x="1083518" y="7289799"/>
            <a:ext cx="2221696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不是有递归的函数就一定是O(nlogn)!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8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递归中进行一次递归调用的复杂度分析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递归中进行一次递归调用的复杂度分析</a:t>
            </a:r>
          </a:p>
        </p:txBody>
      </p:sp>
      <p:sp>
        <p:nvSpPr>
          <p:cNvPr id="271" name="int binarySearch(int arr[], int l, int r, int target){      if( l &gt; r )         return -1;      int mid = l + (r-l)/2;     if( arr[mid] == target )         return mid;     else if( arr[mid] &gt; target )         return binarySearch(arr, l, mid-1, target);     else         return binarySearch(arr, mid+1, r, target); }"/>
          <p:cNvSpPr txBox="1"/>
          <p:nvPr/>
        </p:nvSpPr>
        <p:spPr>
          <a:xfrm>
            <a:off x="3389660" y="4025900"/>
            <a:ext cx="17604680" cy="769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int </a:t>
            </a:r>
            <a:r>
              <a:t>binarySearch(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arr[],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l,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r,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target){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l &gt; r 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-</a:t>
            </a:r>
            <a:r>
              <a:rPr>
                <a:solidFill>
                  <a:srgbClr val="0433FF"/>
                </a:solidFill>
              </a:rPr>
              <a:t>1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mid = l + (r-l)/</a:t>
            </a:r>
            <a:r>
              <a:rPr>
                <a:solidFill>
                  <a:srgbClr val="0433FF"/>
                </a:solidFill>
              </a:rPr>
              <a:t>2</a:t>
            </a:r>
            <a:r>
              <a:t>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arr[mid] == target 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mid;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else if</a:t>
            </a:r>
            <a:r>
              <a:t>( arr[mid] &gt; target 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binarySearch(arr, l, mid-</a:t>
            </a:r>
            <a:r>
              <a:rPr>
                <a:solidFill>
                  <a:srgbClr val="0433FF"/>
                </a:solidFill>
              </a:rPr>
              <a:t>1</a:t>
            </a:r>
            <a:r>
              <a:t>, target);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else</a:t>
            </a:r>
            <a:br>
              <a:rPr b="1">
                <a:solidFill>
                  <a:srgbClr val="011993"/>
                </a:solidFill>
              </a:rPr>
            </a:br>
            <a:r>
              <a:rPr b="1">
                <a:solidFill>
                  <a:srgbClr val="011993"/>
                </a:solidFill>
              </a:rPr>
              <a:t>        return </a:t>
            </a:r>
            <a:r>
              <a:t>binarySearch(arr, mid+</a:t>
            </a:r>
            <a:r>
              <a:rPr>
                <a:solidFill>
                  <a:srgbClr val="0433FF"/>
                </a:solidFill>
              </a:rPr>
              <a:t>1</a:t>
            </a:r>
            <a:r>
              <a:t>, r, target);</a:t>
            </a:r>
            <a:br/>
            <a:r>
              <a:t>}</a:t>
            </a:r>
          </a:p>
        </p:txBody>
      </p:sp>
      <p:sp>
        <p:nvSpPr>
          <p:cNvPr id="272" name="时间复杂度：O(logn)"/>
          <p:cNvSpPr txBox="1"/>
          <p:nvPr/>
        </p:nvSpPr>
        <p:spPr>
          <a:xfrm>
            <a:off x="8543280" y="11785599"/>
            <a:ext cx="729744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时间复杂度：O(logn)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1" grpId="1"/>
      <p:bldP build="p" bldLvl="5" animBg="1" rev="0" advAuto="0" spid="272" grpId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递归中进行一次递归调用的复杂度分析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递归中进行一次递归调用的复杂度分析</a:t>
            </a:r>
          </a:p>
        </p:txBody>
      </p:sp>
      <p:sp>
        <p:nvSpPr>
          <p:cNvPr id="275" name="如果递归函数中，只进行一次递归调用，…"/>
          <p:cNvSpPr txBox="1"/>
          <p:nvPr/>
        </p:nvSpPr>
        <p:spPr>
          <a:xfrm>
            <a:off x="1083518" y="4889500"/>
            <a:ext cx="22216963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如果递归函数中，只进行一次递归调用，</a:t>
            </a:r>
          </a:p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递归深度为depth; </a:t>
            </a:r>
          </a:p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在每个递归函数中，时间复杂度为T;</a:t>
            </a:r>
          </a:p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则总体的时间复杂度为O( T * depth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5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递归中进行一次递归调用的复杂度分析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递归中进行一次递归调用的复杂度分析</a:t>
            </a:r>
          </a:p>
        </p:txBody>
      </p:sp>
      <p:sp>
        <p:nvSpPr>
          <p:cNvPr id="278" name="int sum( int n ){      assert( n &gt;= 0 );      if( n == 0 )         return 0;     return n + sum(n-1); }"/>
          <p:cNvSpPr txBox="1"/>
          <p:nvPr/>
        </p:nvSpPr>
        <p:spPr>
          <a:xfrm>
            <a:off x="2221260" y="5283200"/>
            <a:ext cx="10177561" cy="599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int </a:t>
            </a:r>
            <a:r>
              <a:t>sum(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 ){</a:t>
            </a:r>
            <a:br/>
            <a:br/>
            <a:r>
              <a:t>    </a:t>
            </a:r>
            <a:r>
              <a:rPr b="1">
                <a:solidFill>
                  <a:srgbClr val="26653C"/>
                </a:solidFill>
              </a:rPr>
              <a:t>assert</a:t>
            </a:r>
            <a:r>
              <a:t>( n &gt;=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);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0</a:t>
            </a:r>
            <a:r>
              <a:t>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n + sum(n-</a:t>
            </a:r>
            <a:r>
              <a:rPr>
                <a:solidFill>
                  <a:srgbClr val="0433FF"/>
                </a:solidFill>
              </a:rPr>
              <a:t>1</a:t>
            </a:r>
            <a:r>
              <a:t>);</a:t>
            </a:r>
            <a:br/>
            <a:r>
              <a:t>}</a:t>
            </a:r>
          </a:p>
        </p:txBody>
      </p:sp>
      <p:sp>
        <p:nvSpPr>
          <p:cNvPr id="279" name="递归深度：n…"/>
          <p:cNvSpPr txBox="1"/>
          <p:nvPr/>
        </p:nvSpPr>
        <p:spPr>
          <a:xfrm>
            <a:off x="15409118" y="6489699"/>
            <a:ext cx="7297439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递归深度：n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时间复杂度：O(n)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000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8" grpId="1"/>
      <p:bldP build="p" bldLvl="5" animBg="1" rev="0" advAuto="0" spid="279" grpId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递归中进行一次递归调用的复杂度分析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递归中进行一次递归调用的复杂度分析</a:t>
            </a:r>
          </a:p>
        </p:txBody>
      </p:sp>
      <p:sp>
        <p:nvSpPr>
          <p:cNvPr id="282" name="double pow( double x, int n ){      assert( n &gt;= 0 );      if( n == 0 )         return 1.0;      double t = pow(x, n/2);     if( n%2 )         return x*t*t;      return t*t; }"/>
          <p:cNvSpPr txBox="1"/>
          <p:nvPr/>
        </p:nvSpPr>
        <p:spPr>
          <a:xfrm>
            <a:off x="2145060" y="4457700"/>
            <a:ext cx="10177561" cy="769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40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double </a:t>
            </a:r>
            <a:r>
              <a:t>pow( </a:t>
            </a:r>
            <a:r>
              <a:rPr b="1">
                <a:solidFill>
                  <a:srgbClr val="011993"/>
                </a:solidFill>
              </a:rPr>
              <a:t>double </a:t>
            </a:r>
            <a:r>
              <a:t>x,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 ){</a:t>
            </a:r>
            <a:br/>
            <a:br/>
            <a:r>
              <a:t>    </a:t>
            </a:r>
            <a:r>
              <a:rPr b="1">
                <a:solidFill>
                  <a:srgbClr val="26653C"/>
                </a:solidFill>
              </a:rPr>
              <a:t>assert</a:t>
            </a:r>
            <a:r>
              <a:t>( n &gt;=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);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1.0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double </a:t>
            </a:r>
            <a:r>
              <a:t>t = pow(x, n/</a:t>
            </a:r>
            <a:r>
              <a:rPr>
                <a:solidFill>
                  <a:srgbClr val="0433FF"/>
                </a:solidFill>
              </a:rPr>
              <a:t>2</a:t>
            </a:r>
            <a:r>
              <a:t>);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n%</a:t>
            </a:r>
            <a:r>
              <a:rPr>
                <a:solidFill>
                  <a:srgbClr val="0433FF"/>
                </a:solidFill>
              </a:rPr>
              <a:t>2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x*t*t;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t*t;</a:t>
            </a:r>
            <a:br/>
            <a:r>
              <a:t>}</a:t>
            </a:r>
          </a:p>
        </p:txBody>
      </p:sp>
      <p:sp>
        <p:nvSpPr>
          <p:cNvPr id="283" name="递归深度：logn…"/>
          <p:cNvSpPr txBox="1"/>
          <p:nvPr/>
        </p:nvSpPr>
        <p:spPr>
          <a:xfrm>
            <a:off x="15383718" y="6921499"/>
            <a:ext cx="7297439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递归深度：logn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时间复杂度：O(logn)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000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3" grpId="2"/>
      <p:bldP build="p" bldLvl="5" animBg="1" rev="0" advAuto="0" spid="282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递归中进行多次递归调用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递归中进行多次递归调用</a:t>
            </a:r>
          </a:p>
        </p:txBody>
      </p:sp>
      <p:sp>
        <p:nvSpPr>
          <p:cNvPr id="286" name="int f(int n){      assert( n &gt;= 0 );      if( n == 0 )         return 1;      return f(n-1) + f(n-1); }"/>
          <p:cNvSpPr txBox="1"/>
          <p:nvPr/>
        </p:nvSpPr>
        <p:spPr>
          <a:xfrm>
            <a:off x="1662460" y="4508499"/>
            <a:ext cx="11434564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int </a:t>
            </a:r>
            <a:r>
              <a:t>f(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n){</a:t>
            </a:r>
            <a:br/>
            <a:br/>
            <a:r>
              <a:t>    </a:t>
            </a:r>
            <a:r>
              <a:rPr b="1">
                <a:solidFill>
                  <a:srgbClr val="26653C"/>
                </a:solidFill>
              </a:rPr>
              <a:t>assert</a:t>
            </a:r>
            <a:r>
              <a:t>( n &gt;=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);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1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f(n-</a:t>
            </a:r>
            <a:r>
              <a:rPr>
                <a:solidFill>
                  <a:srgbClr val="0433FF"/>
                </a:solidFill>
              </a:rPr>
              <a:t>1</a:t>
            </a:r>
            <a:r>
              <a:t>) + f(n-</a:t>
            </a:r>
            <a:r>
              <a:rPr>
                <a:solidFill>
                  <a:srgbClr val="0433FF"/>
                </a:solidFill>
              </a:rPr>
              <a:t>1</a:t>
            </a:r>
            <a:r>
              <a:t>);</a:t>
            </a:r>
            <a:br/>
            <a:r>
              <a:t>}</a:t>
            </a:r>
          </a:p>
        </p:txBody>
      </p:sp>
      <p:sp>
        <p:nvSpPr>
          <p:cNvPr id="287" name="计算调用的次数"/>
          <p:cNvSpPr txBox="1"/>
          <p:nvPr/>
        </p:nvSpPr>
        <p:spPr>
          <a:xfrm>
            <a:off x="12919918" y="7289799"/>
            <a:ext cx="1086524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计算调用的次数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7" grpId="2"/>
      <p:bldP build="p" bldLvl="5" animBg="1" rev="0" advAuto="0" spid="286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递归中进行多次递归调用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递归中进行多次递归调用</a:t>
            </a:r>
          </a:p>
        </p:txBody>
      </p:sp>
      <p:sp>
        <p:nvSpPr>
          <p:cNvPr id="290" name="int f(int n){      assert( n &gt;= 0 );      if( n == 0 )         return 1;      return f(n-1) + f(n-1); }"/>
          <p:cNvSpPr txBox="1"/>
          <p:nvPr/>
        </p:nvSpPr>
        <p:spPr>
          <a:xfrm>
            <a:off x="570260" y="4508499"/>
            <a:ext cx="10857904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int </a:t>
            </a:r>
            <a:r>
              <a:t>f(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n){</a:t>
            </a:r>
            <a:br/>
            <a:br/>
            <a:r>
              <a:t>    </a:t>
            </a:r>
            <a:r>
              <a:rPr b="1">
                <a:solidFill>
                  <a:srgbClr val="26653C"/>
                </a:solidFill>
              </a:rPr>
              <a:t>assert</a:t>
            </a:r>
            <a:r>
              <a:t>( n &gt;=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);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1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f(n-</a:t>
            </a:r>
            <a:r>
              <a:rPr>
                <a:solidFill>
                  <a:srgbClr val="0433FF"/>
                </a:solidFill>
              </a:rPr>
              <a:t>1</a:t>
            </a:r>
            <a:r>
              <a:t>) + f(n-</a:t>
            </a:r>
            <a:r>
              <a:rPr>
                <a:solidFill>
                  <a:srgbClr val="0433FF"/>
                </a:solidFill>
              </a:rPr>
              <a:t>1</a:t>
            </a:r>
            <a:r>
              <a:t>);</a:t>
            </a:r>
            <a:br/>
            <a:r>
              <a:t>}</a:t>
            </a:r>
          </a:p>
        </p:txBody>
      </p:sp>
      <p:grpSp>
        <p:nvGrpSpPr>
          <p:cNvPr id="320" name="Group"/>
          <p:cNvGrpSpPr/>
          <p:nvPr/>
        </p:nvGrpSpPr>
        <p:grpSpPr>
          <a:xfrm>
            <a:off x="11451542" y="3987800"/>
            <a:ext cx="12726468" cy="8661400"/>
            <a:chOff x="0" y="0"/>
            <a:chExt cx="12726467" cy="8661400"/>
          </a:xfrm>
        </p:grpSpPr>
        <p:sp>
          <p:nvSpPr>
            <p:cNvPr id="291" name="Line"/>
            <p:cNvSpPr/>
            <p:nvPr/>
          </p:nvSpPr>
          <p:spPr>
            <a:xfrm flipH="1" flipV="1">
              <a:off x="6425586" y="528878"/>
              <a:ext cx="3152368" cy="2232917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2" name="Line"/>
            <p:cNvSpPr/>
            <p:nvPr/>
          </p:nvSpPr>
          <p:spPr>
            <a:xfrm flipH="1" flipV="1">
              <a:off x="9847206" y="2937884"/>
              <a:ext cx="1567899" cy="266994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3" name="Line"/>
            <p:cNvSpPr/>
            <p:nvPr/>
          </p:nvSpPr>
          <p:spPr>
            <a:xfrm flipH="1" flipV="1">
              <a:off x="3126782" y="2937884"/>
              <a:ext cx="1567899" cy="266994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4" name="Line"/>
            <p:cNvSpPr/>
            <p:nvPr/>
          </p:nvSpPr>
          <p:spPr>
            <a:xfrm flipH="1" flipV="1">
              <a:off x="11482143" y="5459860"/>
              <a:ext cx="662696" cy="31515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5" name="Line"/>
            <p:cNvSpPr/>
            <p:nvPr/>
          </p:nvSpPr>
          <p:spPr>
            <a:xfrm flipV="1">
              <a:off x="10395244" y="5637660"/>
              <a:ext cx="658105" cy="27959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6" name="Line"/>
            <p:cNvSpPr/>
            <p:nvPr/>
          </p:nvSpPr>
          <p:spPr>
            <a:xfrm flipH="1" flipV="1">
              <a:off x="8214442" y="5459860"/>
              <a:ext cx="662696" cy="31515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7" name="Line"/>
            <p:cNvSpPr/>
            <p:nvPr/>
          </p:nvSpPr>
          <p:spPr>
            <a:xfrm flipV="1">
              <a:off x="7127542" y="5637660"/>
              <a:ext cx="658106" cy="27959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8" name="Line"/>
            <p:cNvSpPr/>
            <p:nvPr/>
          </p:nvSpPr>
          <p:spPr>
            <a:xfrm flipH="1" flipV="1">
              <a:off x="4852202" y="5205860"/>
              <a:ext cx="662696" cy="31515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99" name="Line"/>
            <p:cNvSpPr/>
            <p:nvPr/>
          </p:nvSpPr>
          <p:spPr>
            <a:xfrm flipV="1">
              <a:off x="3989424" y="5383660"/>
              <a:ext cx="658106" cy="27959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0" name="Line"/>
            <p:cNvSpPr/>
            <p:nvPr/>
          </p:nvSpPr>
          <p:spPr>
            <a:xfrm flipV="1">
              <a:off x="7654241" y="2882355"/>
              <a:ext cx="1872956" cy="2781001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1" name="Line"/>
            <p:cNvSpPr/>
            <p:nvPr/>
          </p:nvSpPr>
          <p:spPr>
            <a:xfrm flipH="1" flipV="1">
              <a:off x="1546194" y="5205860"/>
              <a:ext cx="662696" cy="31515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2" name="Line"/>
            <p:cNvSpPr/>
            <p:nvPr/>
          </p:nvSpPr>
          <p:spPr>
            <a:xfrm flipV="1">
              <a:off x="581171" y="5383660"/>
              <a:ext cx="658106" cy="27959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3" name="Line"/>
            <p:cNvSpPr/>
            <p:nvPr/>
          </p:nvSpPr>
          <p:spPr>
            <a:xfrm flipV="1">
              <a:off x="1101041" y="2882355"/>
              <a:ext cx="1872956" cy="2781001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04" name="3"/>
            <p:cNvSpPr/>
            <p:nvPr/>
          </p:nvSpPr>
          <p:spPr>
            <a:xfrm>
              <a:off x="5718857" y="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5" name="2"/>
            <p:cNvSpPr/>
            <p:nvPr/>
          </p:nvSpPr>
          <p:spPr>
            <a:xfrm>
              <a:off x="2424038" y="22352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06" name="2"/>
            <p:cNvSpPr/>
            <p:nvPr/>
          </p:nvSpPr>
          <p:spPr>
            <a:xfrm>
              <a:off x="9055635" y="22352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07" name="1"/>
            <p:cNvSpPr/>
            <p:nvPr/>
          </p:nvSpPr>
          <p:spPr>
            <a:xfrm>
              <a:off x="742119" y="48260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8" name="1"/>
            <p:cNvSpPr/>
            <p:nvPr/>
          </p:nvSpPr>
          <p:spPr>
            <a:xfrm>
              <a:off x="4098415" y="48260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9" name="1"/>
            <p:cNvSpPr/>
            <p:nvPr/>
          </p:nvSpPr>
          <p:spPr>
            <a:xfrm>
              <a:off x="7366769" y="48260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0" name="1"/>
            <p:cNvSpPr/>
            <p:nvPr/>
          </p:nvSpPr>
          <p:spPr>
            <a:xfrm>
              <a:off x="10635123" y="48260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1" name="0"/>
            <p:cNvSpPr/>
            <p:nvPr/>
          </p:nvSpPr>
          <p:spPr>
            <a:xfrm>
              <a:off x="0" y="7391400"/>
              <a:ext cx="1270000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12" name="0"/>
            <p:cNvSpPr/>
            <p:nvPr/>
          </p:nvSpPr>
          <p:spPr>
            <a:xfrm>
              <a:off x="1636637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13" name="0"/>
            <p:cNvSpPr/>
            <p:nvPr/>
          </p:nvSpPr>
          <p:spPr>
            <a:xfrm>
              <a:off x="3273275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14" name="0"/>
            <p:cNvSpPr/>
            <p:nvPr/>
          </p:nvSpPr>
          <p:spPr>
            <a:xfrm>
              <a:off x="4909915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15" name="0"/>
            <p:cNvSpPr/>
            <p:nvPr/>
          </p:nvSpPr>
          <p:spPr>
            <a:xfrm>
              <a:off x="6546551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16" name="0"/>
            <p:cNvSpPr/>
            <p:nvPr/>
          </p:nvSpPr>
          <p:spPr>
            <a:xfrm>
              <a:off x="8183189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17" name="0"/>
            <p:cNvSpPr/>
            <p:nvPr/>
          </p:nvSpPr>
          <p:spPr>
            <a:xfrm>
              <a:off x="9819827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18" name="0"/>
            <p:cNvSpPr/>
            <p:nvPr/>
          </p:nvSpPr>
          <p:spPr>
            <a:xfrm>
              <a:off x="11456467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19" name="Line"/>
            <p:cNvSpPr/>
            <p:nvPr/>
          </p:nvSpPr>
          <p:spPr>
            <a:xfrm flipV="1">
              <a:off x="3286917" y="838199"/>
              <a:ext cx="2892999" cy="2007691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0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递归中进行多次递归调用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递归中进行多次递归调用</a:t>
            </a:r>
          </a:p>
        </p:txBody>
      </p:sp>
      <p:grpSp>
        <p:nvGrpSpPr>
          <p:cNvPr id="352" name="Group"/>
          <p:cNvGrpSpPr/>
          <p:nvPr/>
        </p:nvGrpSpPr>
        <p:grpSpPr>
          <a:xfrm>
            <a:off x="11451542" y="3987800"/>
            <a:ext cx="12726468" cy="8661400"/>
            <a:chOff x="0" y="0"/>
            <a:chExt cx="12726467" cy="8661400"/>
          </a:xfrm>
        </p:grpSpPr>
        <p:sp>
          <p:nvSpPr>
            <p:cNvPr id="323" name="Line"/>
            <p:cNvSpPr/>
            <p:nvPr/>
          </p:nvSpPr>
          <p:spPr>
            <a:xfrm flipH="1" flipV="1">
              <a:off x="6425586" y="528878"/>
              <a:ext cx="3152368" cy="2232917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24" name="Line"/>
            <p:cNvSpPr/>
            <p:nvPr/>
          </p:nvSpPr>
          <p:spPr>
            <a:xfrm flipH="1" flipV="1">
              <a:off x="9847206" y="2937884"/>
              <a:ext cx="1567899" cy="266994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25" name="Line"/>
            <p:cNvSpPr/>
            <p:nvPr/>
          </p:nvSpPr>
          <p:spPr>
            <a:xfrm flipH="1" flipV="1">
              <a:off x="3126782" y="2937884"/>
              <a:ext cx="1567899" cy="266994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26" name="Line"/>
            <p:cNvSpPr/>
            <p:nvPr/>
          </p:nvSpPr>
          <p:spPr>
            <a:xfrm flipH="1" flipV="1">
              <a:off x="11482143" y="5459860"/>
              <a:ext cx="662696" cy="31515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27" name="Line"/>
            <p:cNvSpPr/>
            <p:nvPr/>
          </p:nvSpPr>
          <p:spPr>
            <a:xfrm flipV="1">
              <a:off x="10395244" y="5637660"/>
              <a:ext cx="658105" cy="27959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28" name="Line"/>
            <p:cNvSpPr/>
            <p:nvPr/>
          </p:nvSpPr>
          <p:spPr>
            <a:xfrm flipH="1" flipV="1">
              <a:off x="8214442" y="5459860"/>
              <a:ext cx="662696" cy="31515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29" name="Line"/>
            <p:cNvSpPr/>
            <p:nvPr/>
          </p:nvSpPr>
          <p:spPr>
            <a:xfrm flipV="1">
              <a:off x="7127542" y="5637660"/>
              <a:ext cx="658106" cy="27959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0" name="Line"/>
            <p:cNvSpPr/>
            <p:nvPr/>
          </p:nvSpPr>
          <p:spPr>
            <a:xfrm flipH="1" flipV="1">
              <a:off x="4852202" y="5205860"/>
              <a:ext cx="662696" cy="31515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1" name="Line"/>
            <p:cNvSpPr/>
            <p:nvPr/>
          </p:nvSpPr>
          <p:spPr>
            <a:xfrm flipV="1">
              <a:off x="3989424" y="5383660"/>
              <a:ext cx="658106" cy="27959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2" name="Line"/>
            <p:cNvSpPr/>
            <p:nvPr/>
          </p:nvSpPr>
          <p:spPr>
            <a:xfrm flipV="1">
              <a:off x="7654241" y="2882355"/>
              <a:ext cx="1872956" cy="2781001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3" name="Line"/>
            <p:cNvSpPr/>
            <p:nvPr/>
          </p:nvSpPr>
          <p:spPr>
            <a:xfrm flipH="1" flipV="1">
              <a:off x="1546194" y="5205860"/>
              <a:ext cx="662696" cy="31515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4" name="Line"/>
            <p:cNvSpPr/>
            <p:nvPr/>
          </p:nvSpPr>
          <p:spPr>
            <a:xfrm flipV="1">
              <a:off x="581171" y="5383660"/>
              <a:ext cx="658106" cy="27959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5" name="Line"/>
            <p:cNvSpPr/>
            <p:nvPr/>
          </p:nvSpPr>
          <p:spPr>
            <a:xfrm flipV="1">
              <a:off x="1101041" y="2882355"/>
              <a:ext cx="1872956" cy="2781001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36" name="3"/>
            <p:cNvSpPr/>
            <p:nvPr/>
          </p:nvSpPr>
          <p:spPr>
            <a:xfrm>
              <a:off x="5718857" y="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37" name="2"/>
            <p:cNvSpPr/>
            <p:nvPr/>
          </p:nvSpPr>
          <p:spPr>
            <a:xfrm>
              <a:off x="2424038" y="22352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38" name="2"/>
            <p:cNvSpPr/>
            <p:nvPr/>
          </p:nvSpPr>
          <p:spPr>
            <a:xfrm>
              <a:off x="9055635" y="22352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39" name="1"/>
            <p:cNvSpPr/>
            <p:nvPr/>
          </p:nvSpPr>
          <p:spPr>
            <a:xfrm>
              <a:off x="742119" y="48260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0" name="1"/>
            <p:cNvSpPr/>
            <p:nvPr/>
          </p:nvSpPr>
          <p:spPr>
            <a:xfrm>
              <a:off x="4098415" y="48260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1" name="1"/>
            <p:cNvSpPr/>
            <p:nvPr/>
          </p:nvSpPr>
          <p:spPr>
            <a:xfrm>
              <a:off x="7366769" y="48260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2" name="1"/>
            <p:cNvSpPr/>
            <p:nvPr/>
          </p:nvSpPr>
          <p:spPr>
            <a:xfrm>
              <a:off x="10635123" y="48260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3" name="0"/>
            <p:cNvSpPr/>
            <p:nvPr/>
          </p:nvSpPr>
          <p:spPr>
            <a:xfrm>
              <a:off x="0" y="7391400"/>
              <a:ext cx="1270000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44" name="0"/>
            <p:cNvSpPr/>
            <p:nvPr/>
          </p:nvSpPr>
          <p:spPr>
            <a:xfrm>
              <a:off x="1636637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45" name="0"/>
            <p:cNvSpPr/>
            <p:nvPr/>
          </p:nvSpPr>
          <p:spPr>
            <a:xfrm>
              <a:off x="3273275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46" name="0"/>
            <p:cNvSpPr/>
            <p:nvPr/>
          </p:nvSpPr>
          <p:spPr>
            <a:xfrm>
              <a:off x="4909915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47" name="0"/>
            <p:cNvSpPr/>
            <p:nvPr/>
          </p:nvSpPr>
          <p:spPr>
            <a:xfrm>
              <a:off x="6546551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48" name="0"/>
            <p:cNvSpPr/>
            <p:nvPr/>
          </p:nvSpPr>
          <p:spPr>
            <a:xfrm>
              <a:off x="8183189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49" name="0"/>
            <p:cNvSpPr/>
            <p:nvPr/>
          </p:nvSpPr>
          <p:spPr>
            <a:xfrm>
              <a:off x="9819827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50" name="0"/>
            <p:cNvSpPr/>
            <p:nvPr/>
          </p:nvSpPr>
          <p:spPr>
            <a:xfrm>
              <a:off x="11456467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51" name="Line"/>
            <p:cNvSpPr/>
            <p:nvPr/>
          </p:nvSpPr>
          <p:spPr>
            <a:xfrm flipV="1">
              <a:off x="3286917" y="838199"/>
              <a:ext cx="2892999" cy="2007691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353" name="1 + 2 + 4 + 8 = 15"/>
          <p:cNvSpPr txBox="1"/>
          <p:nvPr/>
        </p:nvSpPr>
        <p:spPr>
          <a:xfrm>
            <a:off x="1540718" y="4343399"/>
            <a:ext cx="729743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 + 2 + 4 + 8 = 15</a:t>
            </a:r>
          </a:p>
        </p:txBody>
      </p:sp>
      <p:sp>
        <p:nvSpPr>
          <p:cNvPr id="354" name="20 + 21 + 22 + 23 + … + 2n…"/>
          <p:cNvSpPr txBox="1"/>
          <p:nvPr/>
        </p:nvSpPr>
        <p:spPr>
          <a:xfrm>
            <a:off x="1566118" y="6488054"/>
            <a:ext cx="9243714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2</a:t>
            </a:r>
            <a:r>
              <a:rPr baseline="31999"/>
              <a:t>0</a:t>
            </a:r>
            <a:r>
              <a:t> + 2</a:t>
            </a:r>
            <a:r>
              <a:rPr baseline="31999"/>
              <a:t>1</a:t>
            </a:r>
            <a:r>
              <a:t> + 2</a:t>
            </a:r>
            <a:r>
              <a:rPr baseline="31999"/>
              <a:t>2</a:t>
            </a:r>
            <a:r>
              <a:t> + 2</a:t>
            </a:r>
            <a:r>
              <a:rPr baseline="31999"/>
              <a:t>3</a:t>
            </a:r>
            <a:r>
              <a:t> + … + 2</a:t>
            </a:r>
            <a:r>
              <a:rPr baseline="31999"/>
              <a:t>n</a:t>
            </a:r>
            <a:endParaRPr baseline="31999"/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= 2</a:t>
            </a:r>
            <a:r>
              <a:rPr baseline="31999"/>
              <a:t>n+1 </a:t>
            </a:r>
            <a:r>
              <a:t>- 1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= O(2^n)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3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Class="entr" nodeType="with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000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1000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3" grpId="1"/>
      <p:bldP build="p" bldLvl="5" animBg="1" rev="0" advAuto="0" spid="354" grpId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递归中进行多次递归调用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递归中进行多次递归调用</a:t>
            </a:r>
          </a:p>
        </p:txBody>
      </p:sp>
      <p:sp>
        <p:nvSpPr>
          <p:cNvPr id="357" name="void mergeSort(int arr[], int l, int r){      if( l &gt;= r )         return;      int mid = (l+r)/2;     mergeSort(arr, l, mid);     mergeSort(arr, mid+1, r);     merge(arr, l, mid, r); }"/>
          <p:cNvSpPr txBox="1"/>
          <p:nvPr/>
        </p:nvSpPr>
        <p:spPr>
          <a:xfrm>
            <a:off x="570260" y="4711700"/>
            <a:ext cx="15241190" cy="72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48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mergeSort(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arr[],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l,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r){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l &gt;= r 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mid = (l+r)/</a:t>
            </a:r>
            <a:r>
              <a:rPr>
                <a:solidFill>
                  <a:srgbClr val="0433FF"/>
                </a:solidFill>
              </a:rPr>
              <a:t>2</a:t>
            </a:r>
            <a:r>
              <a:t>;</a:t>
            </a:r>
            <a:br/>
            <a:r>
              <a:t>    mergeSort(arr, l, mid);</a:t>
            </a:r>
            <a:br/>
            <a:r>
              <a:t>    mergeSort(arr, mid+</a:t>
            </a:r>
            <a:r>
              <a:rPr>
                <a:solidFill>
                  <a:srgbClr val="0433FF"/>
                </a:solidFill>
              </a:rPr>
              <a:t>1</a:t>
            </a:r>
            <a:r>
              <a:t>, r);</a:t>
            </a:r>
            <a:br/>
            <a:r>
              <a:t>    merge(arr, l, mid, r);</a:t>
            </a:r>
            <a:br/>
            <a:r>
              <a:t>}</a:t>
            </a:r>
          </a:p>
        </p:txBody>
      </p:sp>
      <p:grpSp>
        <p:nvGrpSpPr>
          <p:cNvPr id="387" name="Group"/>
          <p:cNvGrpSpPr/>
          <p:nvPr/>
        </p:nvGrpSpPr>
        <p:grpSpPr>
          <a:xfrm>
            <a:off x="11451542" y="3987800"/>
            <a:ext cx="12726468" cy="8661400"/>
            <a:chOff x="0" y="0"/>
            <a:chExt cx="12726467" cy="8661400"/>
          </a:xfrm>
        </p:grpSpPr>
        <p:sp>
          <p:nvSpPr>
            <p:cNvPr id="358" name="Line"/>
            <p:cNvSpPr/>
            <p:nvPr/>
          </p:nvSpPr>
          <p:spPr>
            <a:xfrm flipH="1" flipV="1">
              <a:off x="6425586" y="528878"/>
              <a:ext cx="3152368" cy="2232917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59" name="Line"/>
            <p:cNvSpPr/>
            <p:nvPr/>
          </p:nvSpPr>
          <p:spPr>
            <a:xfrm flipH="1" flipV="1">
              <a:off x="9847206" y="2937884"/>
              <a:ext cx="1567899" cy="266994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60" name="Line"/>
            <p:cNvSpPr/>
            <p:nvPr/>
          </p:nvSpPr>
          <p:spPr>
            <a:xfrm flipH="1" flipV="1">
              <a:off x="3126782" y="2937884"/>
              <a:ext cx="1567899" cy="266994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61" name="Line"/>
            <p:cNvSpPr/>
            <p:nvPr/>
          </p:nvSpPr>
          <p:spPr>
            <a:xfrm flipH="1" flipV="1">
              <a:off x="11482143" y="5459860"/>
              <a:ext cx="662696" cy="31515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62" name="Line"/>
            <p:cNvSpPr/>
            <p:nvPr/>
          </p:nvSpPr>
          <p:spPr>
            <a:xfrm flipV="1">
              <a:off x="10395244" y="5637660"/>
              <a:ext cx="658105" cy="27959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63" name="Line"/>
            <p:cNvSpPr/>
            <p:nvPr/>
          </p:nvSpPr>
          <p:spPr>
            <a:xfrm flipH="1" flipV="1">
              <a:off x="8214442" y="5459860"/>
              <a:ext cx="662696" cy="31515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64" name="Line"/>
            <p:cNvSpPr/>
            <p:nvPr/>
          </p:nvSpPr>
          <p:spPr>
            <a:xfrm flipV="1">
              <a:off x="7127542" y="5637660"/>
              <a:ext cx="658106" cy="27959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65" name="Line"/>
            <p:cNvSpPr/>
            <p:nvPr/>
          </p:nvSpPr>
          <p:spPr>
            <a:xfrm flipH="1" flipV="1">
              <a:off x="4852202" y="5205860"/>
              <a:ext cx="662696" cy="31515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66" name="Line"/>
            <p:cNvSpPr/>
            <p:nvPr/>
          </p:nvSpPr>
          <p:spPr>
            <a:xfrm flipV="1">
              <a:off x="3989424" y="5383660"/>
              <a:ext cx="658106" cy="27959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67" name="Line"/>
            <p:cNvSpPr/>
            <p:nvPr/>
          </p:nvSpPr>
          <p:spPr>
            <a:xfrm flipV="1">
              <a:off x="7654241" y="2882355"/>
              <a:ext cx="1872956" cy="2781001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68" name="Line"/>
            <p:cNvSpPr/>
            <p:nvPr/>
          </p:nvSpPr>
          <p:spPr>
            <a:xfrm flipH="1" flipV="1">
              <a:off x="1546194" y="5205860"/>
              <a:ext cx="662696" cy="31515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69" name="Line"/>
            <p:cNvSpPr/>
            <p:nvPr/>
          </p:nvSpPr>
          <p:spPr>
            <a:xfrm flipV="1">
              <a:off x="581171" y="5383660"/>
              <a:ext cx="658106" cy="27959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70" name="Line"/>
            <p:cNvSpPr/>
            <p:nvPr/>
          </p:nvSpPr>
          <p:spPr>
            <a:xfrm flipV="1">
              <a:off x="1101041" y="2882355"/>
              <a:ext cx="1872956" cy="2781001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71" name="3"/>
            <p:cNvSpPr/>
            <p:nvPr/>
          </p:nvSpPr>
          <p:spPr>
            <a:xfrm>
              <a:off x="5718857" y="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72" name="2"/>
            <p:cNvSpPr/>
            <p:nvPr/>
          </p:nvSpPr>
          <p:spPr>
            <a:xfrm>
              <a:off x="2424038" y="22352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73" name="2"/>
            <p:cNvSpPr/>
            <p:nvPr/>
          </p:nvSpPr>
          <p:spPr>
            <a:xfrm>
              <a:off x="9055635" y="22352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74" name="1"/>
            <p:cNvSpPr/>
            <p:nvPr/>
          </p:nvSpPr>
          <p:spPr>
            <a:xfrm>
              <a:off x="742119" y="48260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75" name="1"/>
            <p:cNvSpPr/>
            <p:nvPr/>
          </p:nvSpPr>
          <p:spPr>
            <a:xfrm>
              <a:off x="4098415" y="48260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76" name="1"/>
            <p:cNvSpPr/>
            <p:nvPr/>
          </p:nvSpPr>
          <p:spPr>
            <a:xfrm>
              <a:off x="7366769" y="48260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77" name="1"/>
            <p:cNvSpPr/>
            <p:nvPr/>
          </p:nvSpPr>
          <p:spPr>
            <a:xfrm>
              <a:off x="10635123" y="48260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78" name="0"/>
            <p:cNvSpPr/>
            <p:nvPr/>
          </p:nvSpPr>
          <p:spPr>
            <a:xfrm>
              <a:off x="0" y="7391400"/>
              <a:ext cx="1270000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79" name="0"/>
            <p:cNvSpPr/>
            <p:nvPr/>
          </p:nvSpPr>
          <p:spPr>
            <a:xfrm>
              <a:off x="1636637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80" name="0"/>
            <p:cNvSpPr/>
            <p:nvPr/>
          </p:nvSpPr>
          <p:spPr>
            <a:xfrm>
              <a:off x="3273275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81" name="0"/>
            <p:cNvSpPr/>
            <p:nvPr/>
          </p:nvSpPr>
          <p:spPr>
            <a:xfrm>
              <a:off x="4909915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82" name="0"/>
            <p:cNvSpPr/>
            <p:nvPr/>
          </p:nvSpPr>
          <p:spPr>
            <a:xfrm>
              <a:off x="6546551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83" name="0"/>
            <p:cNvSpPr/>
            <p:nvPr/>
          </p:nvSpPr>
          <p:spPr>
            <a:xfrm>
              <a:off x="8183189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84" name="0"/>
            <p:cNvSpPr/>
            <p:nvPr/>
          </p:nvSpPr>
          <p:spPr>
            <a:xfrm>
              <a:off x="9819827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85" name="0"/>
            <p:cNvSpPr/>
            <p:nvPr/>
          </p:nvSpPr>
          <p:spPr>
            <a:xfrm>
              <a:off x="11456467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86" name="Line"/>
            <p:cNvSpPr/>
            <p:nvPr/>
          </p:nvSpPr>
          <p:spPr>
            <a:xfrm flipV="1">
              <a:off x="3286917" y="838199"/>
              <a:ext cx="2892999" cy="2007691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到底什么是Big O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到底什么是Big O</a:t>
            </a:r>
          </a:p>
        </p:txBody>
      </p:sp>
      <p:sp>
        <p:nvSpPr>
          <p:cNvPr id="130" name="二分查找法 O(logn)…"/>
          <p:cNvSpPr txBox="1"/>
          <p:nvPr/>
        </p:nvSpPr>
        <p:spPr>
          <a:xfrm>
            <a:off x="1778000" y="4889500"/>
            <a:ext cx="10834854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二分查找法 O(logn)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寻找数组中的最大/最小值 O(n)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归并排序算法 O(nlogn)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选择排序法 O(n^2)</a:t>
            </a:r>
          </a:p>
        </p:txBody>
      </p:sp>
      <p:sp>
        <p:nvSpPr>
          <p:cNvPr id="131" name="所需执行指令数：a*logn…"/>
          <p:cNvSpPr txBox="1"/>
          <p:nvPr/>
        </p:nvSpPr>
        <p:spPr>
          <a:xfrm>
            <a:off x="13760327" y="4889500"/>
            <a:ext cx="9274676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所需执行指令数：a*logn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所需执行指令数：b*n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所需指令数：c*nlogn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所需指令数：d*n^2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2"/>
      <p:bldP build="whole" bldLvl="1" animBg="1" rev="0" advAuto="0" spid="130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递归中进行多次递归调用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递归中进行多次递归调用</a:t>
            </a:r>
          </a:p>
        </p:txBody>
      </p:sp>
      <p:sp>
        <p:nvSpPr>
          <p:cNvPr id="390" name="void mergeSort(int arr[], int l, int r){      if( l &gt;= r )         return;      int mid = (l+r)/2;     mergeSort(arr, l, mid);     mergeSort(arr, mid+1, r);     merge(arr, l, mid, r); }"/>
          <p:cNvSpPr txBox="1"/>
          <p:nvPr/>
        </p:nvSpPr>
        <p:spPr>
          <a:xfrm>
            <a:off x="570260" y="4711700"/>
            <a:ext cx="15241190" cy="721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48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void </a:t>
            </a:r>
            <a:r>
              <a:t>mergeSort(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arr[],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l,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r){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l &gt;= r 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mid = (l+r)/</a:t>
            </a:r>
            <a:r>
              <a:rPr>
                <a:solidFill>
                  <a:srgbClr val="0433FF"/>
                </a:solidFill>
              </a:rPr>
              <a:t>2</a:t>
            </a:r>
            <a:r>
              <a:t>;</a:t>
            </a:r>
            <a:br/>
            <a:r>
              <a:t>    mergeSort(arr, l, mid);</a:t>
            </a:r>
            <a:br/>
            <a:r>
              <a:t>    mergeSort(arr, mid+</a:t>
            </a:r>
            <a:r>
              <a:rPr>
                <a:solidFill>
                  <a:srgbClr val="0433FF"/>
                </a:solidFill>
              </a:rPr>
              <a:t>1</a:t>
            </a:r>
            <a:r>
              <a:t>, r);</a:t>
            </a:r>
            <a:br/>
            <a:r>
              <a:t>    merge(arr, l, mid, r);</a:t>
            </a:r>
            <a:br/>
            <a:r>
              <a:t>}</a:t>
            </a:r>
          </a:p>
        </p:txBody>
      </p:sp>
      <p:grpSp>
        <p:nvGrpSpPr>
          <p:cNvPr id="420" name="Group"/>
          <p:cNvGrpSpPr/>
          <p:nvPr/>
        </p:nvGrpSpPr>
        <p:grpSpPr>
          <a:xfrm>
            <a:off x="11476942" y="4419600"/>
            <a:ext cx="12726468" cy="8661400"/>
            <a:chOff x="0" y="0"/>
            <a:chExt cx="12726467" cy="8661400"/>
          </a:xfrm>
        </p:grpSpPr>
        <p:sp>
          <p:nvSpPr>
            <p:cNvPr id="391" name="Line"/>
            <p:cNvSpPr/>
            <p:nvPr/>
          </p:nvSpPr>
          <p:spPr>
            <a:xfrm flipH="1" flipV="1">
              <a:off x="6425586" y="528878"/>
              <a:ext cx="3152368" cy="2232917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2" name="Line"/>
            <p:cNvSpPr/>
            <p:nvPr/>
          </p:nvSpPr>
          <p:spPr>
            <a:xfrm flipH="1" flipV="1">
              <a:off x="9847206" y="2937884"/>
              <a:ext cx="1567899" cy="266994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3" name="Line"/>
            <p:cNvSpPr/>
            <p:nvPr/>
          </p:nvSpPr>
          <p:spPr>
            <a:xfrm flipH="1" flipV="1">
              <a:off x="3126782" y="2937884"/>
              <a:ext cx="1567899" cy="266994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4" name="Line"/>
            <p:cNvSpPr/>
            <p:nvPr/>
          </p:nvSpPr>
          <p:spPr>
            <a:xfrm flipH="1" flipV="1">
              <a:off x="11482143" y="5459860"/>
              <a:ext cx="662696" cy="31515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5" name="Line"/>
            <p:cNvSpPr/>
            <p:nvPr/>
          </p:nvSpPr>
          <p:spPr>
            <a:xfrm flipV="1">
              <a:off x="10395244" y="5637660"/>
              <a:ext cx="658105" cy="27959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6" name="Line"/>
            <p:cNvSpPr/>
            <p:nvPr/>
          </p:nvSpPr>
          <p:spPr>
            <a:xfrm flipH="1" flipV="1">
              <a:off x="8214442" y="5459860"/>
              <a:ext cx="662696" cy="31515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7" name="Line"/>
            <p:cNvSpPr/>
            <p:nvPr/>
          </p:nvSpPr>
          <p:spPr>
            <a:xfrm flipV="1">
              <a:off x="7127542" y="5637660"/>
              <a:ext cx="658106" cy="27959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8" name="Line"/>
            <p:cNvSpPr/>
            <p:nvPr/>
          </p:nvSpPr>
          <p:spPr>
            <a:xfrm flipH="1" flipV="1">
              <a:off x="4852202" y="5205860"/>
              <a:ext cx="662696" cy="31515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9" name="Line"/>
            <p:cNvSpPr/>
            <p:nvPr/>
          </p:nvSpPr>
          <p:spPr>
            <a:xfrm flipV="1">
              <a:off x="3989424" y="5383660"/>
              <a:ext cx="658106" cy="27959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0" name="Line"/>
            <p:cNvSpPr/>
            <p:nvPr/>
          </p:nvSpPr>
          <p:spPr>
            <a:xfrm flipV="1">
              <a:off x="7654241" y="2882355"/>
              <a:ext cx="1872956" cy="2781001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1" name="Line"/>
            <p:cNvSpPr/>
            <p:nvPr/>
          </p:nvSpPr>
          <p:spPr>
            <a:xfrm flipH="1" flipV="1">
              <a:off x="1546194" y="5205860"/>
              <a:ext cx="662696" cy="31515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2" name="Line"/>
            <p:cNvSpPr/>
            <p:nvPr/>
          </p:nvSpPr>
          <p:spPr>
            <a:xfrm flipV="1">
              <a:off x="581171" y="5383660"/>
              <a:ext cx="658106" cy="2795983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3" name="Line"/>
            <p:cNvSpPr/>
            <p:nvPr/>
          </p:nvSpPr>
          <p:spPr>
            <a:xfrm flipV="1">
              <a:off x="1101041" y="2882355"/>
              <a:ext cx="1872956" cy="2781001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04" name="8"/>
            <p:cNvSpPr/>
            <p:nvPr/>
          </p:nvSpPr>
          <p:spPr>
            <a:xfrm>
              <a:off x="5718857" y="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405" name="4"/>
            <p:cNvSpPr/>
            <p:nvPr/>
          </p:nvSpPr>
          <p:spPr>
            <a:xfrm>
              <a:off x="2424038" y="22352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06" name="4"/>
            <p:cNvSpPr/>
            <p:nvPr/>
          </p:nvSpPr>
          <p:spPr>
            <a:xfrm>
              <a:off x="9055635" y="22352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07" name="2"/>
            <p:cNvSpPr/>
            <p:nvPr/>
          </p:nvSpPr>
          <p:spPr>
            <a:xfrm>
              <a:off x="742119" y="48260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08" name="2"/>
            <p:cNvSpPr/>
            <p:nvPr/>
          </p:nvSpPr>
          <p:spPr>
            <a:xfrm>
              <a:off x="4098415" y="48260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09" name="2"/>
            <p:cNvSpPr/>
            <p:nvPr/>
          </p:nvSpPr>
          <p:spPr>
            <a:xfrm>
              <a:off x="7366769" y="48260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10" name="2"/>
            <p:cNvSpPr/>
            <p:nvPr/>
          </p:nvSpPr>
          <p:spPr>
            <a:xfrm>
              <a:off x="10635123" y="48260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11" name="1"/>
            <p:cNvSpPr/>
            <p:nvPr/>
          </p:nvSpPr>
          <p:spPr>
            <a:xfrm>
              <a:off x="0" y="7391400"/>
              <a:ext cx="1270000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12" name="1"/>
            <p:cNvSpPr/>
            <p:nvPr/>
          </p:nvSpPr>
          <p:spPr>
            <a:xfrm>
              <a:off x="1636637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13" name="1"/>
            <p:cNvSpPr/>
            <p:nvPr/>
          </p:nvSpPr>
          <p:spPr>
            <a:xfrm>
              <a:off x="3273275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14" name="1"/>
            <p:cNvSpPr/>
            <p:nvPr/>
          </p:nvSpPr>
          <p:spPr>
            <a:xfrm>
              <a:off x="4909915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15" name="1"/>
            <p:cNvSpPr/>
            <p:nvPr/>
          </p:nvSpPr>
          <p:spPr>
            <a:xfrm>
              <a:off x="6546551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16" name="1"/>
            <p:cNvSpPr/>
            <p:nvPr/>
          </p:nvSpPr>
          <p:spPr>
            <a:xfrm>
              <a:off x="8183189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17" name="1"/>
            <p:cNvSpPr/>
            <p:nvPr/>
          </p:nvSpPr>
          <p:spPr>
            <a:xfrm>
              <a:off x="9819827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18" name="1"/>
            <p:cNvSpPr/>
            <p:nvPr/>
          </p:nvSpPr>
          <p:spPr>
            <a:xfrm>
              <a:off x="11456467" y="7391400"/>
              <a:ext cx="1270001" cy="1270000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6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3286917" y="838199"/>
              <a:ext cx="2892999" cy="2007691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421" name="时间复杂度：O(nlogn)"/>
          <p:cNvSpPr txBox="1"/>
          <p:nvPr/>
        </p:nvSpPr>
        <p:spPr>
          <a:xfrm>
            <a:off x="2016033" y="12141199"/>
            <a:ext cx="798249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时间复杂度：O(nlogn)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0" grpId="2"/>
      <p:bldP build="p" bldLvl="5" animBg="1" rev="0" advAuto="0" spid="421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递归函数的时间复杂度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递归函数的时间复杂度</a:t>
            </a:r>
          </a:p>
        </p:txBody>
      </p:sp>
      <p:sp>
        <p:nvSpPr>
          <p:cNvPr id="424" name="主定理"/>
          <p:cNvSpPr txBox="1"/>
          <p:nvPr/>
        </p:nvSpPr>
        <p:spPr>
          <a:xfrm>
            <a:off x="1778000" y="67881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主定理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均摊复杂度分析…"/>
          <p:cNvSpPr txBox="1"/>
          <p:nvPr>
            <p:ph type="ctrTitle"/>
          </p:nvPr>
        </p:nvSpPr>
        <p:spPr>
          <a:xfrm>
            <a:off x="1663302" y="5250808"/>
            <a:ext cx="21057395" cy="3214384"/>
          </a:xfrm>
          <a:prstGeom prst="rect">
            <a:avLst/>
          </a:prstGeom>
        </p:spPr>
        <p:txBody>
          <a:bodyPr/>
          <a:lstStyle/>
          <a:p>
            <a:pPr lvl="1" indent="192023" defTabSz="693419">
              <a:defRPr sz="9407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均摊复杂度分析</a:t>
            </a:r>
          </a:p>
          <a:p>
            <a:pPr lvl="1" indent="192023" defTabSz="693419">
              <a:defRPr sz="9407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Amortized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动态数组 (Vector)"/>
          <p:cNvSpPr txBox="1"/>
          <p:nvPr/>
        </p:nvSpPr>
        <p:spPr>
          <a:xfrm>
            <a:off x="1778000" y="57721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动态数组 (Vector)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实践：编写动态数组"/>
          <p:cNvSpPr txBox="1"/>
          <p:nvPr>
            <p:ph type="ctrTitle"/>
          </p:nvPr>
        </p:nvSpPr>
        <p:spPr>
          <a:xfrm>
            <a:off x="1663302" y="5250808"/>
            <a:ext cx="21057395" cy="3214384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实践：编写动态数组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Rectangle"/>
          <p:cNvSpPr/>
          <p:nvPr/>
        </p:nvSpPr>
        <p:spPr>
          <a:xfrm>
            <a:off x="12274550" y="6229350"/>
            <a:ext cx="11138992" cy="12700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3" name="均摊复杂度分析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均摊复杂度分析</a:t>
            </a:r>
          </a:p>
        </p:txBody>
      </p:sp>
      <p:sp>
        <p:nvSpPr>
          <p:cNvPr id="434" name="假设当前数组容量为n"/>
          <p:cNvSpPr txBox="1"/>
          <p:nvPr/>
        </p:nvSpPr>
        <p:spPr>
          <a:xfrm>
            <a:off x="986334" y="4038599"/>
            <a:ext cx="182457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假设当前数组容量为n</a:t>
            </a:r>
          </a:p>
        </p:txBody>
      </p:sp>
      <p:sp>
        <p:nvSpPr>
          <p:cNvPr id="435" name="1"/>
          <p:cNvSpPr txBox="1"/>
          <p:nvPr/>
        </p:nvSpPr>
        <p:spPr>
          <a:xfrm>
            <a:off x="1405732" y="8508999"/>
            <a:ext cx="69373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6" name="Rectangle"/>
          <p:cNvSpPr/>
          <p:nvPr/>
        </p:nvSpPr>
        <p:spPr>
          <a:xfrm>
            <a:off x="1117699" y="6223000"/>
            <a:ext cx="11138992" cy="12700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7" name="Square"/>
          <p:cNvSpPr/>
          <p:nvPr/>
        </p:nvSpPr>
        <p:spPr>
          <a:xfrm>
            <a:off x="1117600" y="622300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8" name="Square"/>
          <p:cNvSpPr/>
          <p:nvPr/>
        </p:nvSpPr>
        <p:spPr>
          <a:xfrm>
            <a:off x="2387600" y="622300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39" name="1"/>
          <p:cNvSpPr txBox="1"/>
          <p:nvPr/>
        </p:nvSpPr>
        <p:spPr>
          <a:xfrm>
            <a:off x="2675732" y="8508999"/>
            <a:ext cx="69373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0" name="Square"/>
          <p:cNvSpPr/>
          <p:nvPr/>
        </p:nvSpPr>
        <p:spPr>
          <a:xfrm>
            <a:off x="3657600" y="622300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41" name="1"/>
          <p:cNvSpPr txBox="1"/>
          <p:nvPr/>
        </p:nvSpPr>
        <p:spPr>
          <a:xfrm>
            <a:off x="3945732" y="8508999"/>
            <a:ext cx="69373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2" name="Rectangle"/>
          <p:cNvSpPr/>
          <p:nvPr/>
        </p:nvSpPr>
        <p:spPr>
          <a:xfrm>
            <a:off x="4927600" y="6223000"/>
            <a:ext cx="60452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43" name="每一次添加耗费为O(1)"/>
          <p:cNvSpPr txBox="1"/>
          <p:nvPr/>
        </p:nvSpPr>
        <p:spPr>
          <a:xfrm>
            <a:off x="5381873" y="8604250"/>
            <a:ext cx="55709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每一次添加耗费为O(1)</a:t>
            </a:r>
          </a:p>
        </p:txBody>
      </p:sp>
      <p:sp>
        <p:nvSpPr>
          <p:cNvPr id="444" name="Square"/>
          <p:cNvSpPr/>
          <p:nvPr/>
        </p:nvSpPr>
        <p:spPr>
          <a:xfrm>
            <a:off x="10972800" y="622300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45" name="1"/>
          <p:cNvSpPr txBox="1"/>
          <p:nvPr/>
        </p:nvSpPr>
        <p:spPr>
          <a:xfrm>
            <a:off x="11260932" y="8508999"/>
            <a:ext cx="69373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6" name="Square"/>
          <p:cNvSpPr/>
          <p:nvPr/>
        </p:nvSpPr>
        <p:spPr>
          <a:xfrm>
            <a:off x="12242800" y="622935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47" name="n"/>
          <p:cNvSpPr txBox="1"/>
          <p:nvPr/>
        </p:nvSpPr>
        <p:spPr>
          <a:xfrm>
            <a:off x="12530932" y="8502649"/>
            <a:ext cx="69373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</a:t>
            </a:r>
          </a:p>
        </p:txBody>
      </p:sp>
      <p:pic>
        <p:nvPicPr>
          <p:cNvPr id="448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250" y="10471150"/>
            <a:ext cx="10897891" cy="63500"/>
          </a:xfrm>
          <a:prstGeom prst="rect">
            <a:avLst/>
          </a:prstGeom>
        </p:spPr>
      </p:pic>
      <p:sp>
        <p:nvSpPr>
          <p:cNvPr id="450" name="n"/>
          <p:cNvSpPr txBox="1"/>
          <p:nvPr/>
        </p:nvSpPr>
        <p:spPr>
          <a:xfrm>
            <a:off x="6340327" y="10871199"/>
            <a:ext cx="69373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</a:t>
            </a:r>
          </a:p>
        </p:txBody>
      </p:sp>
      <p:grpSp>
        <p:nvGrpSpPr>
          <p:cNvPr id="453" name="Group"/>
          <p:cNvGrpSpPr/>
          <p:nvPr/>
        </p:nvGrpSpPr>
        <p:grpSpPr>
          <a:xfrm>
            <a:off x="7213600" y="9380809"/>
            <a:ext cx="9664502" cy="2797158"/>
            <a:chOff x="0" y="0"/>
            <a:chExt cx="9664501" cy="2797156"/>
          </a:xfrm>
        </p:grpSpPr>
        <p:sp>
          <p:nvSpPr>
            <p:cNvPr id="451" name="Line"/>
            <p:cNvSpPr/>
            <p:nvPr/>
          </p:nvSpPr>
          <p:spPr>
            <a:xfrm>
              <a:off x="6045200" y="0"/>
              <a:ext cx="3619302" cy="2270481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0" y="2126135"/>
              <a:ext cx="9562011" cy="671022"/>
            </a:xfrm>
            <a:prstGeom prst="line">
              <a:avLst/>
            </a:prstGeom>
            <a:noFill/>
            <a:ln w="635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454" name="2"/>
          <p:cNvSpPr txBox="1"/>
          <p:nvPr/>
        </p:nvSpPr>
        <p:spPr>
          <a:xfrm>
            <a:off x="17497178" y="11626849"/>
            <a:ext cx="69373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5" name="平均来看：O(1)"/>
          <p:cNvSpPr txBox="1"/>
          <p:nvPr/>
        </p:nvSpPr>
        <p:spPr>
          <a:xfrm>
            <a:off x="18809991" y="11639550"/>
            <a:ext cx="476220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平均来看：O(1)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2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3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8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3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8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3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8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3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0" grpId="15"/>
      <p:bldP build="whole" bldLvl="1" animBg="1" rev="0" advAuto="0" spid="453" grpId="16"/>
      <p:bldP build="whole" bldLvl="1" animBg="1" rev="0" advAuto="0" spid="441" grpId="6"/>
      <p:bldP build="whole" bldLvl="1" animBg="1" rev="0" advAuto="0" spid="443" grpId="8"/>
      <p:bldP build="whole" bldLvl="1" animBg="1" rev="0" advAuto="0" spid="437" grpId="1"/>
      <p:bldP build="whole" bldLvl="1" animBg="1" rev="0" advAuto="0" spid="448" grpId="14"/>
      <p:bldP build="whole" bldLvl="1" animBg="1" rev="0" advAuto="0" spid="432" grpId="12"/>
      <p:bldP build="whole" bldLvl="1" animBg="1" rev="0" advAuto="0" spid="446" grpId="11"/>
      <p:bldP build="whole" bldLvl="1" animBg="1" rev="0" advAuto="0" spid="439" grpId="4"/>
      <p:bldP build="whole" bldLvl="1" animBg="1" rev="0" advAuto="0" spid="444" grpId="9"/>
      <p:bldP build="whole" bldLvl="1" animBg="1" rev="0" advAuto="0" spid="455" grpId="18"/>
      <p:bldP build="whole" bldLvl="1" animBg="1" rev="0" advAuto="0" spid="454" grpId="17"/>
      <p:bldP build="whole" bldLvl="1" animBg="1" rev="0" advAuto="0" spid="447" grpId="13"/>
      <p:bldP build="whole" bldLvl="1" animBg="1" rev="0" advAuto="0" spid="438" grpId="3"/>
      <p:bldP build="whole" bldLvl="1" animBg="1" rev="0" advAuto="0" spid="442" grpId="7"/>
      <p:bldP build="whole" bldLvl="1" animBg="1" rev="0" advAuto="0" spid="435" grpId="2"/>
      <p:bldP build="whole" bldLvl="1" animBg="1" rev="0" advAuto="0" spid="445" grpId="10"/>
      <p:bldP build="whole" bldLvl="1" animBg="1" rev="0" advAuto="0" spid="440" grpId="5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实践：验证均摊复杂度"/>
          <p:cNvSpPr txBox="1"/>
          <p:nvPr>
            <p:ph type="ctrTitle"/>
          </p:nvPr>
        </p:nvSpPr>
        <p:spPr>
          <a:xfrm>
            <a:off x="1663302" y="5250808"/>
            <a:ext cx="21057395" cy="3214384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实践：验证均摊复杂度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实践：删除元素运用resize"/>
          <p:cNvSpPr txBox="1"/>
          <p:nvPr>
            <p:ph type="ctrTitle"/>
          </p:nvPr>
        </p:nvSpPr>
        <p:spPr>
          <a:xfrm>
            <a:off x="1663302" y="5250808"/>
            <a:ext cx="21057395" cy="3214384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实践：删除元素运用resize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均摊复杂度分析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均摊复杂度分析</a:t>
            </a:r>
          </a:p>
        </p:txBody>
      </p:sp>
      <p:sp>
        <p:nvSpPr>
          <p:cNvPr id="462" name="假设当前数组容量为2*n"/>
          <p:cNvSpPr txBox="1"/>
          <p:nvPr/>
        </p:nvSpPr>
        <p:spPr>
          <a:xfrm>
            <a:off x="986334" y="4038599"/>
            <a:ext cx="182457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假设当前数组容量为2*n</a:t>
            </a:r>
          </a:p>
        </p:txBody>
      </p:sp>
      <p:sp>
        <p:nvSpPr>
          <p:cNvPr id="463" name="1"/>
          <p:cNvSpPr txBox="1"/>
          <p:nvPr/>
        </p:nvSpPr>
        <p:spPr>
          <a:xfrm>
            <a:off x="20487382" y="8508999"/>
            <a:ext cx="69373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4" name="Rectangle"/>
          <p:cNvSpPr/>
          <p:nvPr/>
        </p:nvSpPr>
        <p:spPr>
          <a:xfrm>
            <a:off x="1117699" y="6223000"/>
            <a:ext cx="10159802" cy="12700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65" name="Square"/>
          <p:cNvSpPr/>
          <p:nvPr/>
        </p:nvSpPr>
        <p:spPr>
          <a:xfrm>
            <a:off x="1117600" y="622300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66" name="Square"/>
          <p:cNvSpPr/>
          <p:nvPr/>
        </p:nvSpPr>
        <p:spPr>
          <a:xfrm>
            <a:off x="2387600" y="622300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67" name="1"/>
          <p:cNvSpPr txBox="1"/>
          <p:nvPr/>
        </p:nvSpPr>
        <p:spPr>
          <a:xfrm>
            <a:off x="19217382" y="8521699"/>
            <a:ext cx="69373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8" name="Square"/>
          <p:cNvSpPr/>
          <p:nvPr/>
        </p:nvSpPr>
        <p:spPr>
          <a:xfrm>
            <a:off x="3657600" y="622300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69" name="每一次删除耗费为O(1)"/>
          <p:cNvSpPr txBox="1"/>
          <p:nvPr/>
        </p:nvSpPr>
        <p:spPr>
          <a:xfrm>
            <a:off x="13070185" y="8623300"/>
            <a:ext cx="55709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每一次删除耗费为O(1)</a:t>
            </a:r>
          </a:p>
        </p:txBody>
      </p:sp>
      <p:sp>
        <p:nvSpPr>
          <p:cNvPr id="470" name="Square"/>
          <p:cNvSpPr/>
          <p:nvPr/>
        </p:nvSpPr>
        <p:spPr>
          <a:xfrm>
            <a:off x="10007600" y="622935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71" name="n+1"/>
          <p:cNvSpPr txBox="1"/>
          <p:nvPr/>
        </p:nvSpPr>
        <p:spPr>
          <a:xfrm>
            <a:off x="11293425" y="8489949"/>
            <a:ext cx="1270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n+1</a:t>
            </a:r>
          </a:p>
        </p:txBody>
      </p:sp>
      <p:pic>
        <p:nvPicPr>
          <p:cNvPr id="472" name="Line" descr="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1650" y="9886950"/>
            <a:ext cx="10897891" cy="63500"/>
          </a:xfrm>
          <a:prstGeom prst="rect">
            <a:avLst/>
          </a:prstGeom>
        </p:spPr>
      </p:pic>
      <p:sp>
        <p:nvSpPr>
          <p:cNvPr id="474" name="2"/>
          <p:cNvSpPr txBox="1"/>
          <p:nvPr/>
        </p:nvSpPr>
        <p:spPr>
          <a:xfrm>
            <a:off x="13073088" y="10871199"/>
            <a:ext cx="69373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5" name="平均来看：O(1)"/>
          <p:cNvSpPr txBox="1"/>
          <p:nvPr/>
        </p:nvSpPr>
        <p:spPr>
          <a:xfrm>
            <a:off x="14385901" y="10883900"/>
            <a:ext cx="476220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平均来看：O(1)</a:t>
            </a:r>
          </a:p>
        </p:txBody>
      </p:sp>
      <p:sp>
        <p:nvSpPr>
          <p:cNvPr id="476" name="Square"/>
          <p:cNvSpPr/>
          <p:nvPr/>
        </p:nvSpPr>
        <p:spPr>
          <a:xfrm>
            <a:off x="4927600" y="622935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77" name="Square"/>
          <p:cNvSpPr/>
          <p:nvPr/>
        </p:nvSpPr>
        <p:spPr>
          <a:xfrm>
            <a:off x="6197600" y="622935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78" name="Square"/>
          <p:cNvSpPr/>
          <p:nvPr/>
        </p:nvSpPr>
        <p:spPr>
          <a:xfrm>
            <a:off x="7467600" y="6237345"/>
            <a:ext cx="1270000" cy="1270001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79" name="Square"/>
          <p:cNvSpPr/>
          <p:nvPr/>
        </p:nvSpPr>
        <p:spPr>
          <a:xfrm>
            <a:off x="8737600" y="6237345"/>
            <a:ext cx="1270000" cy="1270001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80" name="Rectangle"/>
          <p:cNvSpPr/>
          <p:nvPr/>
        </p:nvSpPr>
        <p:spPr>
          <a:xfrm>
            <a:off x="11309350" y="6223000"/>
            <a:ext cx="10159802" cy="12700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81" name="Square"/>
          <p:cNvSpPr/>
          <p:nvPr/>
        </p:nvSpPr>
        <p:spPr>
          <a:xfrm>
            <a:off x="11306125" y="6224645"/>
            <a:ext cx="1270001" cy="1270001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82" name="Square"/>
          <p:cNvSpPr/>
          <p:nvPr/>
        </p:nvSpPr>
        <p:spPr>
          <a:xfrm>
            <a:off x="20199250" y="6229350"/>
            <a:ext cx="1270001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grpSp>
        <p:nvGrpSpPr>
          <p:cNvPr id="488" name="Group"/>
          <p:cNvGrpSpPr/>
          <p:nvPr/>
        </p:nvGrpSpPr>
        <p:grpSpPr>
          <a:xfrm>
            <a:off x="12579250" y="6223000"/>
            <a:ext cx="6350001" cy="1276350"/>
            <a:chOff x="0" y="0"/>
            <a:chExt cx="6350000" cy="1276350"/>
          </a:xfrm>
        </p:grpSpPr>
        <p:sp>
          <p:nvSpPr>
            <p:cNvPr id="483" name="Square"/>
            <p:cNvSpPr/>
            <p:nvPr/>
          </p:nvSpPr>
          <p:spPr>
            <a:xfrm>
              <a:off x="0" y="0"/>
              <a:ext cx="1270000" cy="12700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4" name="Square"/>
            <p:cNvSpPr/>
            <p:nvPr/>
          </p:nvSpPr>
          <p:spPr>
            <a:xfrm>
              <a:off x="1270000" y="0"/>
              <a:ext cx="1270000" cy="12700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5" name="Square"/>
            <p:cNvSpPr/>
            <p:nvPr/>
          </p:nvSpPr>
          <p:spPr>
            <a:xfrm>
              <a:off x="2540000" y="6350"/>
              <a:ext cx="1270000" cy="12700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6" name="Square"/>
            <p:cNvSpPr/>
            <p:nvPr/>
          </p:nvSpPr>
          <p:spPr>
            <a:xfrm>
              <a:off x="3810000" y="6350"/>
              <a:ext cx="1270000" cy="1270000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7" name="Square"/>
            <p:cNvSpPr/>
            <p:nvPr/>
          </p:nvSpPr>
          <p:spPr>
            <a:xfrm>
              <a:off x="5080000" y="1645"/>
              <a:ext cx="1270000" cy="1270001"/>
            </a:xfrm>
            <a:prstGeom prst="rect">
              <a:avLst/>
            </a:prstGeom>
            <a:solidFill>
              <a:srgbClr val="BA302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89" name="Square"/>
          <p:cNvSpPr/>
          <p:nvPr/>
        </p:nvSpPr>
        <p:spPr>
          <a:xfrm>
            <a:off x="18929250" y="6224645"/>
            <a:ext cx="1270001" cy="1270001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6" dur="1000" fill="hold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6" dur="1000" fill="hold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xit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6" dur="1000" fill="hold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xit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1" dur="1000" fill="hold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2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1" grpId="9"/>
      <p:bldP build="whole" bldLvl="1" animBg="1" rev="0" advAuto="0" spid="474" grpId="11"/>
      <p:bldP build="whole" bldLvl="1" animBg="1" rev="0" advAuto="0" spid="480" grpId="8"/>
      <p:bldP build="whole" bldLvl="1" animBg="1" rev="0" advAuto="0" spid="482" grpId="1"/>
      <p:bldP build="whole" bldLvl="1" animBg="1" rev="0" advAuto="0" spid="475" grpId="12"/>
      <p:bldP build="whole" bldLvl="1" animBg="1" rev="0" advAuto="0" spid="467" grpId="4"/>
      <p:bldP build="whole" bldLvl="1" animBg="1" rev="0" advAuto="0" spid="488" grpId="5"/>
      <p:bldP build="whole" bldLvl="1" animBg="1" rev="0" advAuto="0" spid="469" grpId="6"/>
      <p:bldP build="whole" bldLvl="1" animBg="1" rev="0" advAuto="0" spid="472" grpId="10"/>
      <p:bldP build="whole" bldLvl="1" animBg="1" rev="0" advAuto="0" spid="489" grpId="3"/>
      <p:bldP build="whole" bldLvl="1" animBg="1" rev="0" advAuto="0" spid="463" grpId="2"/>
      <p:bldP build="whole" bldLvl="1" animBg="1" rev="0" advAuto="0" spid="481" grpId="7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防止复杂度的震荡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防止复杂度的震荡</a:t>
            </a:r>
          </a:p>
        </p:txBody>
      </p:sp>
      <p:sp>
        <p:nvSpPr>
          <p:cNvPr id="492" name="假设当前数组容量为2*n"/>
          <p:cNvSpPr txBox="1"/>
          <p:nvPr/>
        </p:nvSpPr>
        <p:spPr>
          <a:xfrm>
            <a:off x="986334" y="4038599"/>
            <a:ext cx="182457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假设当前数组容量为2*n</a:t>
            </a:r>
          </a:p>
        </p:txBody>
      </p:sp>
      <p:sp>
        <p:nvSpPr>
          <p:cNvPr id="493" name="Rectangle"/>
          <p:cNvSpPr/>
          <p:nvPr/>
        </p:nvSpPr>
        <p:spPr>
          <a:xfrm>
            <a:off x="1117699" y="6223000"/>
            <a:ext cx="10159802" cy="12700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4" name="Square"/>
          <p:cNvSpPr/>
          <p:nvPr/>
        </p:nvSpPr>
        <p:spPr>
          <a:xfrm>
            <a:off x="1117600" y="622300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5" name="Square"/>
          <p:cNvSpPr/>
          <p:nvPr/>
        </p:nvSpPr>
        <p:spPr>
          <a:xfrm>
            <a:off x="2387600" y="622300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6" name="Square"/>
          <p:cNvSpPr/>
          <p:nvPr/>
        </p:nvSpPr>
        <p:spPr>
          <a:xfrm>
            <a:off x="3657600" y="622300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7" name="Square"/>
          <p:cNvSpPr/>
          <p:nvPr/>
        </p:nvSpPr>
        <p:spPr>
          <a:xfrm>
            <a:off x="10007600" y="622935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8" name="Square"/>
          <p:cNvSpPr/>
          <p:nvPr/>
        </p:nvSpPr>
        <p:spPr>
          <a:xfrm>
            <a:off x="4927600" y="622935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499" name="Square"/>
          <p:cNvSpPr/>
          <p:nvPr/>
        </p:nvSpPr>
        <p:spPr>
          <a:xfrm>
            <a:off x="6197600" y="622935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00" name="Square"/>
          <p:cNvSpPr/>
          <p:nvPr/>
        </p:nvSpPr>
        <p:spPr>
          <a:xfrm>
            <a:off x="7467600" y="6237345"/>
            <a:ext cx="1270000" cy="1270001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01" name="Square"/>
          <p:cNvSpPr/>
          <p:nvPr/>
        </p:nvSpPr>
        <p:spPr>
          <a:xfrm>
            <a:off x="8737600" y="6237345"/>
            <a:ext cx="1270000" cy="1270001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02" name="Rectangle"/>
          <p:cNvSpPr/>
          <p:nvPr/>
        </p:nvSpPr>
        <p:spPr>
          <a:xfrm>
            <a:off x="11309350" y="6223000"/>
            <a:ext cx="10159802" cy="12700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03" name="·"/>
          <p:cNvSpPr/>
          <p:nvPr/>
        </p:nvSpPr>
        <p:spPr>
          <a:xfrm>
            <a:off x="11293425" y="6211945"/>
            <a:ext cx="1270001" cy="1270001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·</a:t>
            </a:r>
          </a:p>
        </p:txBody>
      </p:sp>
      <p:sp>
        <p:nvSpPr>
          <p:cNvPr id="504" name="添加元素：n"/>
          <p:cNvSpPr txBox="1"/>
          <p:nvPr/>
        </p:nvSpPr>
        <p:spPr>
          <a:xfrm>
            <a:off x="10895757" y="8096250"/>
            <a:ext cx="476408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添加元素：n</a:t>
            </a:r>
          </a:p>
        </p:txBody>
      </p:sp>
      <p:sp>
        <p:nvSpPr>
          <p:cNvPr id="505" name="删除元素：n"/>
          <p:cNvSpPr txBox="1"/>
          <p:nvPr/>
        </p:nvSpPr>
        <p:spPr>
          <a:xfrm>
            <a:off x="10895757" y="9683750"/>
            <a:ext cx="4764087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删除元素：n</a:t>
            </a:r>
          </a:p>
        </p:txBody>
      </p:sp>
      <p:sp>
        <p:nvSpPr>
          <p:cNvPr id="506" name="重复这个过程，无法均摊，复杂度为O(n)"/>
          <p:cNvSpPr txBox="1"/>
          <p:nvPr/>
        </p:nvSpPr>
        <p:spPr>
          <a:xfrm>
            <a:off x="10108357" y="11271250"/>
            <a:ext cx="14149883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重复这个过程，无法均摊，复杂度为O(n)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2" dur="1000" fill="hold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xit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7" dur="1000" fill="hold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2" grpId="2"/>
      <p:bldP build="whole" bldLvl="1" animBg="1" rev="0" advAuto="0" spid="505" grpId="6"/>
      <p:bldP build="whole" bldLvl="1" animBg="1" rev="0" advAuto="0" spid="502" grpId="5"/>
      <p:bldP build="whole" bldLvl="1" animBg="1" rev="0" advAuto="0" spid="503" grpId="1"/>
      <p:bldP build="whole" bldLvl="1" animBg="1" rev="0" advAuto="0" spid="506" grpId="7"/>
      <p:bldP build="whole" bldLvl="1" animBg="1" rev="0" advAuto="0" spid="503" grpId="4"/>
      <p:bldP build="whole" bldLvl="1" animBg="1" rev="0" advAuto="0" spid="504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到底什么是Big O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到底什么是Big O</a:t>
            </a:r>
          </a:p>
        </p:txBody>
      </p:sp>
      <p:sp>
        <p:nvSpPr>
          <p:cNvPr id="134" name="算法A：O(n)…"/>
          <p:cNvSpPr txBox="1"/>
          <p:nvPr/>
        </p:nvSpPr>
        <p:spPr>
          <a:xfrm>
            <a:off x="3659258" y="3981355"/>
            <a:ext cx="7224117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算法A：O(n)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算法B：O(n^2)</a:t>
            </a:r>
          </a:p>
        </p:txBody>
      </p:sp>
      <p:sp>
        <p:nvSpPr>
          <p:cNvPr id="135" name="所需执行指令数：10000*n…"/>
          <p:cNvSpPr txBox="1"/>
          <p:nvPr/>
        </p:nvSpPr>
        <p:spPr>
          <a:xfrm>
            <a:off x="12964410" y="3981355"/>
            <a:ext cx="9274676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所需执行指令数：10000*n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所需执行指令数：10*n^2</a:t>
            </a:r>
          </a:p>
        </p:txBody>
      </p:sp>
      <p:graphicFrame>
        <p:nvGraphicFramePr>
          <p:cNvPr id="136" name="Table"/>
          <p:cNvGraphicFramePr/>
          <p:nvPr/>
        </p:nvGraphicFramePr>
        <p:xfrm>
          <a:off x="29159" y="8024566"/>
          <a:ext cx="24325682" cy="52937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6081420"/>
                <a:gridCol w="6081420"/>
                <a:gridCol w="6081420"/>
                <a:gridCol w="6081420"/>
              </a:tblGrid>
              <a:tr h="756252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A指令数 10000n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B指令数 10n^2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倍数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25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10^5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10^3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25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10^6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10^5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25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10^7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10^7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25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10000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10^8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10^9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0.1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25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10^5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10^9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10^11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0.01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25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10^6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10^10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10^13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0.001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1"/>
      <p:bldP build="whole" bldLvl="1" animBg="1" rev="0" advAuto="0" spid="135" grpId="2"/>
      <p:bldP build="whole" bldLvl="1" animBg="1" rev="0" advAuto="0" spid="136" grpId="3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复杂度震荡的解决方案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复杂度震荡的解决方案</a:t>
            </a:r>
          </a:p>
        </p:txBody>
      </p:sp>
      <p:sp>
        <p:nvSpPr>
          <p:cNvPr id="509" name="假设当前数组容量为2*n"/>
          <p:cNvSpPr txBox="1"/>
          <p:nvPr/>
        </p:nvSpPr>
        <p:spPr>
          <a:xfrm>
            <a:off x="986334" y="4038599"/>
            <a:ext cx="182457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假设当前数组容量为2*n</a:t>
            </a:r>
          </a:p>
        </p:txBody>
      </p:sp>
      <p:sp>
        <p:nvSpPr>
          <p:cNvPr id="510" name="Rectangle"/>
          <p:cNvSpPr/>
          <p:nvPr/>
        </p:nvSpPr>
        <p:spPr>
          <a:xfrm>
            <a:off x="1117699" y="6223000"/>
            <a:ext cx="10159802" cy="12700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1" name="Square"/>
          <p:cNvSpPr/>
          <p:nvPr/>
        </p:nvSpPr>
        <p:spPr>
          <a:xfrm>
            <a:off x="1117600" y="622300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2" name="Square"/>
          <p:cNvSpPr/>
          <p:nvPr/>
        </p:nvSpPr>
        <p:spPr>
          <a:xfrm>
            <a:off x="2387600" y="622300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3" name="Square"/>
          <p:cNvSpPr/>
          <p:nvPr/>
        </p:nvSpPr>
        <p:spPr>
          <a:xfrm>
            <a:off x="3657600" y="622300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4" name="Square"/>
          <p:cNvSpPr/>
          <p:nvPr/>
        </p:nvSpPr>
        <p:spPr>
          <a:xfrm>
            <a:off x="10007600" y="622935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5" name="Square"/>
          <p:cNvSpPr/>
          <p:nvPr/>
        </p:nvSpPr>
        <p:spPr>
          <a:xfrm>
            <a:off x="4927600" y="622935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6" name="Square"/>
          <p:cNvSpPr/>
          <p:nvPr/>
        </p:nvSpPr>
        <p:spPr>
          <a:xfrm>
            <a:off x="6197600" y="622935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7" name="Square"/>
          <p:cNvSpPr/>
          <p:nvPr/>
        </p:nvSpPr>
        <p:spPr>
          <a:xfrm>
            <a:off x="7467600" y="6237345"/>
            <a:ext cx="1270000" cy="1270001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8" name="Square"/>
          <p:cNvSpPr/>
          <p:nvPr/>
        </p:nvSpPr>
        <p:spPr>
          <a:xfrm>
            <a:off x="8737600" y="6237345"/>
            <a:ext cx="1270000" cy="1270001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19" name="Rectangle"/>
          <p:cNvSpPr/>
          <p:nvPr/>
        </p:nvSpPr>
        <p:spPr>
          <a:xfrm>
            <a:off x="11309350" y="6223000"/>
            <a:ext cx="10159802" cy="1270000"/>
          </a:xfrm>
          <a:prstGeom prst="rect">
            <a:avLst/>
          </a:prstGeom>
          <a:ln w="63500">
            <a:solidFill>
              <a:srgbClr val="21212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0" name="Square"/>
          <p:cNvSpPr/>
          <p:nvPr/>
        </p:nvSpPr>
        <p:spPr>
          <a:xfrm>
            <a:off x="11277600" y="6229350"/>
            <a:ext cx="1270000" cy="1270000"/>
          </a:xfrm>
          <a:prstGeom prst="rect">
            <a:avLst/>
          </a:prstGeom>
          <a:solidFill>
            <a:srgbClr val="BA3027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521" name="当元素个数为数组容量的1/4时，resize"/>
          <p:cNvSpPr txBox="1"/>
          <p:nvPr/>
        </p:nvSpPr>
        <p:spPr>
          <a:xfrm>
            <a:off x="5443935" y="8108950"/>
            <a:ext cx="1296898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当元素个数为数组容量的1/4时，resize</a:t>
            </a:r>
          </a:p>
        </p:txBody>
      </p:sp>
      <p:sp>
        <p:nvSpPr>
          <p:cNvPr id="522" name="为再添加元素留出余地"/>
          <p:cNvSpPr txBox="1"/>
          <p:nvPr/>
        </p:nvSpPr>
        <p:spPr>
          <a:xfrm>
            <a:off x="5428109" y="10191750"/>
            <a:ext cx="1296898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为再添加元素留出余地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1" dur="1000" fill="hold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6" dur="1000" fill="hold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1" dur="1000" fill="hold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6" dur="1000" fill="hold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xit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6" dur="1000" fill="hold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2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8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6" grpId="5"/>
      <p:bldP build="whole" bldLvl="1" animBg="1" rev="0" advAuto="0" spid="518" grpId="3"/>
      <p:bldP build="whole" bldLvl="1" animBg="1" rev="0" advAuto="0" spid="516" grpId="8"/>
      <p:bldP build="whole" bldLvl="1" animBg="1" rev="0" advAuto="0" spid="517" grpId="4"/>
      <p:bldP build="whole" bldLvl="1" animBg="1" rev="0" advAuto="0" spid="520" grpId="1"/>
      <p:bldP build="whole" bldLvl="1" animBg="1" rev="0" advAuto="0" spid="522" grpId="9"/>
      <p:bldP build="whole" bldLvl="1" animBg="1" rev="0" advAuto="0" spid="519" grpId="7"/>
      <p:bldP build="whole" bldLvl="1" animBg="1" rev="0" advAuto="0" spid="521" grpId="6"/>
      <p:bldP build="whole" bldLvl="1" animBg="1" rev="0" advAuto="0" spid="514" grpId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实践：修改删除元素的resize"/>
          <p:cNvSpPr txBox="1"/>
          <p:nvPr>
            <p:ph type="ctrTitle"/>
          </p:nvPr>
        </p:nvSpPr>
        <p:spPr>
          <a:xfrm>
            <a:off x="1663302" y="5250808"/>
            <a:ext cx="21057395" cy="3214384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实践：修改删除元素的resize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实践：验证均摊复杂度"/>
          <p:cNvSpPr txBox="1"/>
          <p:nvPr>
            <p:ph type="ctrTitle"/>
          </p:nvPr>
        </p:nvSpPr>
        <p:spPr>
          <a:xfrm>
            <a:off x="1663302" y="5250808"/>
            <a:ext cx="21057395" cy="3214384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实践：验证均摊复杂度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均摊复杂度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均摊复杂度</a:t>
            </a:r>
          </a:p>
        </p:txBody>
      </p:sp>
      <p:sp>
        <p:nvSpPr>
          <p:cNvPr id="529" name="动态数组…"/>
          <p:cNvSpPr txBox="1"/>
          <p:nvPr/>
        </p:nvSpPr>
        <p:spPr>
          <a:xfrm>
            <a:off x="1083518" y="5689599"/>
            <a:ext cx="22216963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动态数组</a:t>
            </a:r>
          </a:p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动态栈</a:t>
            </a:r>
          </a:p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动态队列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9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玩儿转算法面试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玩儿转算法面试</a:t>
            </a:r>
          </a:p>
        </p:txBody>
      </p:sp>
      <p:sp>
        <p:nvSpPr>
          <p:cNvPr id="532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852" y="0"/>
            <a:ext cx="14790297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到底什么是大O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到底什么是大O</a:t>
            </a:r>
          </a:p>
        </p:txBody>
      </p:sp>
      <p:sp>
        <p:nvSpPr>
          <p:cNvPr id="141" name="在学术界，严格地讲，O(f(n))表示算法执行的上界…"/>
          <p:cNvSpPr txBox="1"/>
          <p:nvPr/>
        </p:nvSpPr>
        <p:spPr>
          <a:xfrm>
            <a:off x="1778000" y="4610099"/>
            <a:ext cx="20827999" cy="734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在学术界，严格地讲，O(f(n))表示算法执行的上界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归并排序算法的时间复杂度是O(nlogn)的，同时也是O(n^2)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在业界，我们就使用O来表示算法执行的最低上界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我们一般不会说归并排序是O(n^2)的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到底什么是大O"/>
          <p:cNvSpPr txBox="1"/>
          <p:nvPr>
            <p:ph type="ctrTitle"/>
          </p:nvPr>
        </p:nvSpPr>
        <p:spPr>
          <a:xfrm>
            <a:off x="1778000" y="1185920"/>
            <a:ext cx="20828000" cy="2028826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到底什么是大O</a:t>
            </a:r>
          </a:p>
        </p:txBody>
      </p:sp>
      <p:sp>
        <p:nvSpPr>
          <p:cNvPr id="144" name="O( nlogn + n ) = O( nlogn )…"/>
          <p:cNvSpPr txBox="1"/>
          <p:nvPr/>
        </p:nvSpPr>
        <p:spPr>
          <a:xfrm>
            <a:off x="6480969" y="5689599"/>
            <a:ext cx="11422062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O( nlogn + n ) = O( nlogn )</a:t>
            </a: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O( nlogn + n^2 ) = O( n^2 )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4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