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6" r:id="rId2"/>
    <p:sldId id="256" r:id="rId3"/>
    <p:sldId id="267" r:id="rId4"/>
    <p:sldId id="269" r:id="rId5"/>
    <p:sldId id="270" r:id="rId6"/>
    <p:sldId id="271" r:id="rId7"/>
    <p:sldId id="272" r:id="rId8"/>
    <p:sldId id="273" r:id="rId9"/>
    <p:sldId id="268" r:id="rId10"/>
    <p:sldId id="258" r:id="rId11"/>
    <p:sldId id="259" r:id="rId12"/>
    <p:sldId id="260" r:id="rId13"/>
    <p:sldId id="261" r:id="rId14"/>
    <p:sldId id="276" r:id="rId15"/>
    <p:sldId id="274" r:id="rId16"/>
    <p:sldId id="275" r:id="rId17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105" d="100"/>
          <a:sy n="105" d="100"/>
        </p:scale>
        <p:origin x="-840" y="-2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6852F-4BB7-451E-8DA8-569618BABB55}" type="datetimeFigureOut">
              <a:rPr lang="it-IT" smtClean="0"/>
              <a:t>07/07/2014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2BA58-B5EA-41C7-815A-278D95F65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29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F961B6-79CD-4FB4-9259-91A9501F2E5E}" type="slidenum">
              <a:rPr lang="it-IT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7BA006B7-82A9-4F7D-A2DA-DE5147A7B3B5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2541FA13-2FAE-470E-AAAA-37FF85BD411B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FE3043D9-112F-4AA6-890A-ED403F0364AA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295F04BE-60CF-4AC1-A956-5856D9B6D0F5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2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E7154E87-AFE2-4364-A413-DA983154E2C0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E7AEEFD0-9C54-4EB2-BDD5-D57E32C7E553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3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60F37015-44C8-4466-98BE-58B9E59D7CA2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59272BD7-B9CD-4D30-977F-B4306E8BE4F2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685C9873-7802-4384-A9FE-1DB5D9EBD423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B5893B78-2B62-4A3E-9513-C49504F7279E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CA4A46D7-5835-4BD3-B889-79B5D2058BF0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5B7EE2A7-E691-4707-915F-F6D531506D19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2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29CA91F0-218D-4EF3-BA57-8B4EE152886B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0F29ED53-ADAB-41A6-B16D-3AFD055826AF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93377C64-B474-4144-B3A1-0362D0E7CF66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2DA5C758-263B-4115-B67E-A5CFA8712203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71EFA33C-1C59-4B9C-AE52-820C6817FF7B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F1865623-EDEC-4AF6-8D10-C8DF6169C2AE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C7B42930-30D2-44E7-BE0B-7BA22A70CBF4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86CF93E5-8A55-43D6-B57A-0E98DDDCBBAA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1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4AD3B06A-852D-44D6-989C-9EBF9D1570B3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07/07/2014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F0E22738-6A57-4A97-BB05-9E6E268F0E03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9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842698" y="0"/>
            <a:ext cx="8172450" cy="381000"/>
          </a:xfrm>
          <a:prstGeom prst="rect">
            <a:avLst/>
          </a:prstGeom>
          <a:solidFill>
            <a:srgbClr val="7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Font typeface="Times New Roman" pitchFamily="-28" charset="0"/>
              <a:buNone/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Connettore 1 8"/>
          <p:cNvCxnSpPr/>
          <p:nvPr userDrawn="1"/>
        </p:nvCxnSpPr>
        <p:spPr>
          <a:xfrm>
            <a:off x="842698" y="6254750"/>
            <a:ext cx="8172450" cy="0"/>
          </a:xfrm>
          <a:prstGeom prst="line">
            <a:avLst/>
          </a:prstGeom>
          <a:ln>
            <a:solidFill>
              <a:srgbClr val="7F14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Immagine 10" descr="marchio 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930" y="6346827"/>
            <a:ext cx="873654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sellaDiTesto 4"/>
          <p:cNvSpPr txBox="1">
            <a:spLocks noChangeArrowheads="1"/>
          </p:cNvSpPr>
          <p:nvPr/>
        </p:nvSpPr>
        <p:spPr bwMode="auto">
          <a:xfrm>
            <a:off x="879273" y="416833"/>
            <a:ext cx="818105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sz="3200" i="1" dirty="0" smtClean="0">
              <a:solidFill>
                <a:prstClr val="black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sz="3200" i="1" dirty="0">
              <a:solidFill>
                <a:prstClr val="black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it-IT" sz="3200" i="1" dirty="0" smtClean="0">
                <a:solidFill>
                  <a:prstClr val="black"/>
                </a:solidFill>
              </a:rPr>
              <a:t>Web Service on the </a:t>
            </a:r>
            <a:r>
              <a:rPr lang="it-IT" sz="3200" i="1" dirty="0" err="1" smtClean="0">
                <a:solidFill>
                  <a:prstClr val="black"/>
                </a:solidFill>
              </a:rPr>
              <a:t>Fly</a:t>
            </a:r>
            <a:endParaRPr lang="it-IT" sz="2200" dirty="0" smtClean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sz="2200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sz="2200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sz="2200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7189" y="5229229"/>
            <a:ext cx="6934200" cy="98266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it-IT" sz="1600" i="1" dirty="0" smtClean="0">
                <a:latin typeface="Verdana" pitchFamily="34" charset="0"/>
              </a:rPr>
              <a:t>Dario </a:t>
            </a:r>
            <a:r>
              <a:rPr lang="en-US" altLang="it-IT" sz="1600" i="1" dirty="0" err="1" smtClean="0">
                <a:latin typeface="Verdana" pitchFamily="34" charset="0"/>
              </a:rPr>
              <a:t>Camol</a:t>
            </a:r>
            <a:r>
              <a:rPr lang="en-US" altLang="it-IT" sz="1600" i="1" dirty="0">
                <a:latin typeface="Verdana" pitchFamily="34" charset="0"/>
              </a:rPr>
              <a:t> </a:t>
            </a:r>
            <a:r>
              <a:rPr lang="en-US" altLang="it-IT" sz="1600" i="1" dirty="0" smtClean="0">
                <a:latin typeface="Verdana" pitchFamily="34" charset="0"/>
              </a:rPr>
              <a:t>– Gino Mascotti</a:t>
            </a:r>
          </a:p>
          <a:p>
            <a:pPr algn="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it-IT" sz="1600" i="1" dirty="0" smtClean="0">
                <a:latin typeface="Verdana" pitchFamily="34" charset="0"/>
              </a:rPr>
              <a:t>ISTAT - Italian National Institute of Statistics</a:t>
            </a:r>
          </a:p>
          <a:p>
            <a:pPr algn="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it-IT" sz="1600" i="1" dirty="0" smtClean="0">
                <a:latin typeface="Verdana" pitchFamily="34" charset="0"/>
              </a:rPr>
              <a:t>Division of Users’ Needs, Integration and Territory</a:t>
            </a:r>
            <a:endParaRPr lang="en-GB" altLang="it-IT" sz="1600" i="1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arrotondato 28"/>
          <p:cNvSpPr/>
          <p:nvPr/>
        </p:nvSpPr>
        <p:spPr>
          <a:xfrm>
            <a:off x="3990524" y="5786068"/>
            <a:ext cx="1385466" cy="38351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BUSINESS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7365457" y="5829909"/>
            <a:ext cx="1385466" cy="38351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MODEL-DAL</a:t>
            </a:r>
            <a:endParaRPr lang="it-IT" sz="1400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660617" y="5829909"/>
            <a:ext cx="1385466" cy="38351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VIEW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7365457" y="456999"/>
            <a:ext cx="1980000" cy="541675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3990524" y="413158"/>
            <a:ext cx="1980000" cy="541675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660617" y="456999"/>
            <a:ext cx="1980000" cy="541675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/>
          <p:cNvGrpSpPr/>
          <p:nvPr/>
        </p:nvGrpSpPr>
        <p:grpSpPr>
          <a:xfrm>
            <a:off x="939202" y="1834932"/>
            <a:ext cx="889889" cy="1011238"/>
            <a:chOff x="619829" y="1579214"/>
            <a:chExt cx="889889" cy="1011238"/>
          </a:xfrm>
        </p:grpSpPr>
        <p:sp>
          <p:nvSpPr>
            <p:cNvPr id="18" name="Forma 17"/>
            <p:cNvSpPr/>
            <p:nvPr/>
          </p:nvSpPr>
          <p:spPr>
            <a:xfrm rot="5400000">
              <a:off x="801852" y="1882585"/>
              <a:ext cx="1011238" cy="404495"/>
            </a:xfrm>
            <a:prstGeom prst="leftRightRibb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igura a mano libera 19"/>
            <p:cNvSpPr/>
            <p:nvPr/>
          </p:nvSpPr>
          <p:spPr>
            <a:xfrm>
              <a:off x="619829" y="1953372"/>
              <a:ext cx="333708" cy="198202"/>
            </a:xfrm>
            <a:custGeom>
              <a:avLst/>
              <a:gdLst>
                <a:gd name="connsiteX0" fmla="*/ 0 w 333708"/>
                <a:gd name="connsiteY0" fmla="*/ 0 h 198202"/>
                <a:gd name="connsiteX1" fmla="*/ 333708 w 333708"/>
                <a:gd name="connsiteY1" fmla="*/ 0 h 198202"/>
                <a:gd name="connsiteX2" fmla="*/ 333708 w 333708"/>
                <a:gd name="connsiteY2" fmla="*/ 198202 h 198202"/>
                <a:gd name="connsiteX3" fmla="*/ 0 w 333708"/>
                <a:gd name="connsiteY3" fmla="*/ 198202 h 198202"/>
                <a:gd name="connsiteX4" fmla="*/ 0 w 333708"/>
                <a:gd name="connsiteY4" fmla="*/ 0 h 1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08" h="198202">
                  <a:moveTo>
                    <a:pt x="0" y="0"/>
                  </a:moveTo>
                  <a:lnTo>
                    <a:pt x="333708" y="0"/>
                  </a:lnTo>
                  <a:lnTo>
                    <a:pt x="333708" y="198202"/>
                  </a:lnTo>
                  <a:lnTo>
                    <a:pt x="0" y="1982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32004" rIns="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kern="1200" dirty="0" smtClean="0"/>
                <a:t> </a:t>
              </a:r>
              <a:endParaRPr lang="it-IT" sz="900" kern="1200" dirty="0"/>
            </a:p>
          </p:txBody>
        </p:sp>
      </p:grpSp>
      <p:sp>
        <p:nvSpPr>
          <p:cNvPr id="3" name="Figura a mano libera 2"/>
          <p:cNvSpPr/>
          <p:nvPr/>
        </p:nvSpPr>
        <p:spPr>
          <a:xfrm>
            <a:off x="939202" y="3071609"/>
            <a:ext cx="1490907" cy="1265001"/>
          </a:xfrm>
          <a:custGeom>
            <a:avLst/>
            <a:gdLst>
              <a:gd name="connsiteX0" fmla="*/ 0 w 1798184"/>
              <a:gd name="connsiteY0" fmla="*/ 77245 h 772447"/>
              <a:gd name="connsiteX1" fmla="*/ 77245 w 1798184"/>
              <a:gd name="connsiteY1" fmla="*/ 0 h 772447"/>
              <a:gd name="connsiteX2" fmla="*/ 1720939 w 1798184"/>
              <a:gd name="connsiteY2" fmla="*/ 0 h 772447"/>
              <a:gd name="connsiteX3" fmla="*/ 1798184 w 1798184"/>
              <a:gd name="connsiteY3" fmla="*/ 77245 h 772447"/>
              <a:gd name="connsiteX4" fmla="*/ 1798184 w 1798184"/>
              <a:gd name="connsiteY4" fmla="*/ 695202 h 772447"/>
              <a:gd name="connsiteX5" fmla="*/ 1720939 w 1798184"/>
              <a:gd name="connsiteY5" fmla="*/ 772447 h 772447"/>
              <a:gd name="connsiteX6" fmla="*/ 77245 w 1798184"/>
              <a:gd name="connsiteY6" fmla="*/ 772447 h 772447"/>
              <a:gd name="connsiteX7" fmla="*/ 0 w 1798184"/>
              <a:gd name="connsiteY7" fmla="*/ 695202 h 772447"/>
              <a:gd name="connsiteX8" fmla="*/ 0 w 1798184"/>
              <a:gd name="connsiteY8" fmla="*/ 77245 h 77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8184" h="772447">
                <a:moveTo>
                  <a:pt x="0" y="77245"/>
                </a:moveTo>
                <a:cubicBezTo>
                  <a:pt x="0" y="34584"/>
                  <a:pt x="34584" y="0"/>
                  <a:pt x="77245" y="0"/>
                </a:cubicBezTo>
                <a:lnTo>
                  <a:pt x="1720939" y="0"/>
                </a:lnTo>
                <a:cubicBezTo>
                  <a:pt x="1763600" y="0"/>
                  <a:pt x="1798184" y="34584"/>
                  <a:pt x="1798184" y="77245"/>
                </a:cubicBezTo>
                <a:lnTo>
                  <a:pt x="1798184" y="695202"/>
                </a:lnTo>
                <a:cubicBezTo>
                  <a:pt x="1798184" y="737863"/>
                  <a:pt x="1763600" y="772447"/>
                  <a:pt x="1720939" y="772447"/>
                </a:cubicBezTo>
                <a:lnTo>
                  <a:pt x="77245" y="772447"/>
                </a:lnTo>
                <a:cubicBezTo>
                  <a:pt x="34584" y="772447"/>
                  <a:pt x="0" y="737863"/>
                  <a:pt x="0" y="695202"/>
                </a:cubicBezTo>
                <a:lnTo>
                  <a:pt x="0" y="772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04" tIns="91204" rIns="91204" bIns="9120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400" kern="1200" dirty="0" smtClean="0"/>
              <a:t>WS_SOAP_20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400" dirty="0" smtClean="0"/>
              <a:t>WS_SOAP_21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100" kern="1200" dirty="0" smtClean="0"/>
              <a:t>WS_REST_2.0/2.1</a:t>
            </a:r>
          </a:p>
        </p:txBody>
      </p:sp>
      <p:sp>
        <p:nvSpPr>
          <p:cNvPr id="16" name="Figura a mano libera 15"/>
          <p:cNvSpPr/>
          <p:nvPr/>
        </p:nvSpPr>
        <p:spPr>
          <a:xfrm>
            <a:off x="7491689" y="1773590"/>
            <a:ext cx="1769620" cy="773472"/>
          </a:xfrm>
          <a:custGeom>
            <a:avLst/>
            <a:gdLst>
              <a:gd name="connsiteX0" fmla="*/ 0 w 1769620"/>
              <a:gd name="connsiteY0" fmla="*/ 77347 h 773472"/>
              <a:gd name="connsiteX1" fmla="*/ 77347 w 1769620"/>
              <a:gd name="connsiteY1" fmla="*/ 0 h 773472"/>
              <a:gd name="connsiteX2" fmla="*/ 1692273 w 1769620"/>
              <a:gd name="connsiteY2" fmla="*/ 0 h 773472"/>
              <a:gd name="connsiteX3" fmla="*/ 1769620 w 1769620"/>
              <a:gd name="connsiteY3" fmla="*/ 77347 h 773472"/>
              <a:gd name="connsiteX4" fmla="*/ 1769620 w 1769620"/>
              <a:gd name="connsiteY4" fmla="*/ 696125 h 773472"/>
              <a:gd name="connsiteX5" fmla="*/ 1692273 w 1769620"/>
              <a:gd name="connsiteY5" fmla="*/ 773472 h 773472"/>
              <a:gd name="connsiteX6" fmla="*/ 77347 w 1769620"/>
              <a:gd name="connsiteY6" fmla="*/ 773472 h 773472"/>
              <a:gd name="connsiteX7" fmla="*/ 0 w 1769620"/>
              <a:gd name="connsiteY7" fmla="*/ 696125 h 773472"/>
              <a:gd name="connsiteX8" fmla="*/ 0 w 1769620"/>
              <a:gd name="connsiteY8" fmla="*/ 77347 h 77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9620" h="773472">
                <a:moveTo>
                  <a:pt x="0" y="77347"/>
                </a:moveTo>
                <a:cubicBezTo>
                  <a:pt x="0" y="34629"/>
                  <a:pt x="34629" y="0"/>
                  <a:pt x="77347" y="0"/>
                </a:cubicBezTo>
                <a:lnTo>
                  <a:pt x="1692273" y="0"/>
                </a:lnTo>
                <a:cubicBezTo>
                  <a:pt x="1734991" y="0"/>
                  <a:pt x="1769620" y="34629"/>
                  <a:pt x="1769620" y="77347"/>
                </a:cubicBezTo>
                <a:lnTo>
                  <a:pt x="1769620" y="696125"/>
                </a:lnTo>
                <a:cubicBezTo>
                  <a:pt x="1769620" y="738843"/>
                  <a:pt x="1734991" y="773472"/>
                  <a:pt x="1692273" y="773472"/>
                </a:cubicBezTo>
                <a:lnTo>
                  <a:pt x="77347" y="773472"/>
                </a:lnTo>
                <a:cubicBezTo>
                  <a:pt x="34629" y="773472"/>
                  <a:pt x="0" y="738843"/>
                  <a:pt x="0" y="696125"/>
                </a:cubicBezTo>
                <a:lnTo>
                  <a:pt x="0" y="773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34" tIns="91234" rIns="91234" bIns="912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kern="1200" dirty="0" err="1" smtClean="0"/>
              <a:t>FlyMapping</a:t>
            </a:r>
            <a:endParaRPr lang="it-IT" sz="1800" kern="1200" dirty="0"/>
          </a:p>
        </p:txBody>
      </p:sp>
      <p:grpSp>
        <p:nvGrpSpPr>
          <p:cNvPr id="26" name="Gruppo 25"/>
          <p:cNvGrpSpPr/>
          <p:nvPr/>
        </p:nvGrpSpPr>
        <p:grpSpPr>
          <a:xfrm>
            <a:off x="8153209" y="2809551"/>
            <a:ext cx="404495" cy="1011238"/>
            <a:chOff x="8109502" y="3075781"/>
            <a:chExt cx="404495" cy="1011238"/>
          </a:xfrm>
        </p:grpSpPr>
        <p:sp>
          <p:nvSpPr>
            <p:cNvPr id="30" name="Forma 29"/>
            <p:cNvSpPr/>
            <p:nvPr/>
          </p:nvSpPr>
          <p:spPr>
            <a:xfrm rot="5400000">
              <a:off x="7806131" y="3379152"/>
              <a:ext cx="1011238" cy="404495"/>
            </a:xfrm>
            <a:prstGeom prst="leftRightRibb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igura a mano libera 30"/>
            <p:cNvSpPr/>
            <p:nvPr/>
          </p:nvSpPr>
          <p:spPr>
            <a:xfrm>
              <a:off x="8122627" y="3449939"/>
              <a:ext cx="333708" cy="198202"/>
            </a:xfrm>
            <a:custGeom>
              <a:avLst/>
              <a:gdLst>
                <a:gd name="connsiteX0" fmla="*/ 0 w 333708"/>
                <a:gd name="connsiteY0" fmla="*/ 0 h 198202"/>
                <a:gd name="connsiteX1" fmla="*/ 333708 w 333708"/>
                <a:gd name="connsiteY1" fmla="*/ 0 h 198202"/>
                <a:gd name="connsiteX2" fmla="*/ 333708 w 333708"/>
                <a:gd name="connsiteY2" fmla="*/ 198202 h 198202"/>
                <a:gd name="connsiteX3" fmla="*/ 0 w 333708"/>
                <a:gd name="connsiteY3" fmla="*/ 198202 h 198202"/>
                <a:gd name="connsiteX4" fmla="*/ 0 w 333708"/>
                <a:gd name="connsiteY4" fmla="*/ 0 h 1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08" h="198202">
                  <a:moveTo>
                    <a:pt x="0" y="0"/>
                  </a:moveTo>
                  <a:lnTo>
                    <a:pt x="333708" y="0"/>
                  </a:lnTo>
                  <a:lnTo>
                    <a:pt x="333708" y="198202"/>
                  </a:lnTo>
                  <a:lnTo>
                    <a:pt x="0" y="1982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32004" rIns="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kern="1200" dirty="0" smtClean="0"/>
                <a:t> </a:t>
              </a:r>
              <a:endParaRPr lang="it-IT" sz="900" kern="1200" dirty="0"/>
            </a:p>
          </p:txBody>
        </p:sp>
      </p:grpSp>
      <p:sp>
        <p:nvSpPr>
          <p:cNvPr id="7" name="Disco magnetico 6"/>
          <p:cNvSpPr/>
          <p:nvPr/>
        </p:nvSpPr>
        <p:spPr>
          <a:xfrm>
            <a:off x="7783171" y="4140357"/>
            <a:ext cx="1186656" cy="14986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DDB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3885564" y="4105275"/>
            <a:ext cx="2126836" cy="1193800"/>
            <a:chOff x="3934083" y="284574"/>
            <a:chExt cx="2695288" cy="1323150"/>
          </a:xfrm>
        </p:grpSpPr>
        <p:sp>
          <p:nvSpPr>
            <p:cNvPr id="9" name="Rettangolo arrotondato 8"/>
            <p:cNvSpPr/>
            <p:nvPr/>
          </p:nvSpPr>
          <p:spPr>
            <a:xfrm>
              <a:off x="3934083" y="284574"/>
              <a:ext cx="2695288" cy="13231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0" name="Rettangolo 9"/>
            <p:cNvSpPr/>
            <p:nvPr/>
          </p:nvSpPr>
          <p:spPr>
            <a:xfrm>
              <a:off x="3972837" y="323328"/>
              <a:ext cx="2617780" cy="12456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FlyController</a:t>
              </a:r>
              <a:endParaRPr lang="it-IT" sz="2100" kern="1200" dirty="0"/>
            </a:p>
          </p:txBody>
        </p:sp>
      </p:grpSp>
      <p:pic>
        <p:nvPicPr>
          <p:cNvPr id="1026" name="Picture 2" descr="https://encrypted-tbn2.gstatic.com/images?q=tbn:ANd9GcTAgnlzRwJGjtqa_pk6W8TD-zm9Aymg85-l1Ho_98vD8KjM0jMX3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76" y="495139"/>
            <a:ext cx="993635" cy="12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igura a mano libera 12"/>
          <p:cNvSpPr/>
          <p:nvPr/>
        </p:nvSpPr>
        <p:spPr>
          <a:xfrm>
            <a:off x="3854021" y="1622796"/>
            <a:ext cx="2189921" cy="1075060"/>
          </a:xfrm>
          <a:custGeom>
            <a:avLst/>
            <a:gdLst>
              <a:gd name="connsiteX0" fmla="*/ 0 w 2189921"/>
              <a:gd name="connsiteY0" fmla="*/ 107506 h 1075060"/>
              <a:gd name="connsiteX1" fmla="*/ 107506 w 2189921"/>
              <a:gd name="connsiteY1" fmla="*/ 0 h 1075060"/>
              <a:gd name="connsiteX2" fmla="*/ 2082415 w 2189921"/>
              <a:gd name="connsiteY2" fmla="*/ 0 h 1075060"/>
              <a:gd name="connsiteX3" fmla="*/ 2189921 w 2189921"/>
              <a:gd name="connsiteY3" fmla="*/ 107506 h 1075060"/>
              <a:gd name="connsiteX4" fmla="*/ 2189921 w 2189921"/>
              <a:gd name="connsiteY4" fmla="*/ 967554 h 1075060"/>
              <a:gd name="connsiteX5" fmla="*/ 2082415 w 2189921"/>
              <a:gd name="connsiteY5" fmla="*/ 1075060 h 1075060"/>
              <a:gd name="connsiteX6" fmla="*/ 107506 w 2189921"/>
              <a:gd name="connsiteY6" fmla="*/ 1075060 h 1075060"/>
              <a:gd name="connsiteX7" fmla="*/ 0 w 2189921"/>
              <a:gd name="connsiteY7" fmla="*/ 967554 h 1075060"/>
              <a:gd name="connsiteX8" fmla="*/ 0 w 2189921"/>
              <a:gd name="connsiteY8" fmla="*/ 107506 h 10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921" h="1075060">
                <a:moveTo>
                  <a:pt x="0" y="107506"/>
                </a:moveTo>
                <a:cubicBezTo>
                  <a:pt x="0" y="48132"/>
                  <a:pt x="48132" y="0"/>
                  <a:pt x="107506" y="0"/>
                </a:cubicBezTo>
                <a:lnTo>
                  <a:pt x="2082415" y="0"/>
                </a:lnTo>
                <a:cubicBezTo>
                  <a:pt x="2141789" y="0"/>
                  <a:pt x="2189921" y="48132"/>
                  <a:pt x="2189921" y="107506"/>
                </a:cubicBezTo>
                <a:lnTo>
                  <a:pt x="2189921" y="967554"/>
                </a:lnTo>
                <a:cubicBezTo>
                  <a:pt x="2189921" y="1026928"/>
                  <a:pt x="2141789" y="1075060"/>
                  <a:pt x="2082415" y="1075060"/>
                </a:cubicBezTo>
                <a:lnTo>
                  <a:pt x="107506" y="1075060"/>
                </a:lnTo>
                <a:cubicBezTo>
                  <a:pt x="48132" y="1075060"/>
                  <a:pt x="0" y="1026928"/>
                  <a:pt x="0" y="967554"/>
                </a:cubicBezTo>
                <a:lnTo>
                  <a:pt x="0" y="1075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067" tIns="100067" rIns="100067" bIns="100067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kern="1200" dirty="0" err="1" smtClean="0"/>
              <a:t>FlyEngine</a:t>
            </a:r>
            <a:endParaRPr lang="it-IT" sz="1800" kern="1200" dirty="0"/>
          </a:p>
        </p:txBody>
      </p:sp>
      <p:cxnSp>
        <p:nvCxnSpPr>
          <p:cNvPr id="1037" name="Connettore 4 1036"/>
          <p:cNvCxnSpPr>
            <a:stCxn id="9" idx="3"/>
          </p:cNvCxnSpPr>
          <p:nvPr/>
        </p:nvCxnSpPr>
        <p:spPr>
          <a:xfrm flipV="1">
            <a:off x="6012400" y="2471596"/>
            <a:ext cx="2542707" cy="223057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Connettore 4 1041"/>
          <p:cNvCxnSpPr>
            <a:stCxn id="3" idx="4"/>
            <a:endCxn id="9" idx="1"/>
          </p:cNvCxnSpPr>
          <p:nvPr/>
        </p:nvCxnSpPr>
        <p:spPr>
          <a:xfrm>
            <a:off x="2430109" y="4210109"/>
            <a:ext cx="1455455" cy="49206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Connettore 4 1043"/>
          <p:cNvCxnSpPr>
            <a:stCxn id="13" idx="7"/>
            <a:endCxn id="9" idx="0"/>
          </p:cNvCxnSpPr>
          <p:nvPr/>
        </p:nvCxnSpPr>
        <p:spPr>
          <a:xfrm>
            <a:off x="3854021" y="2590350"/>
            <a:ext cx="1094961" cy="1514925"/>
          </a:xfrm>
          <a:prstGeom prst="bentConnector4">
            <a:avLst>
              <a:gd name="adj1" fmla="val -23772"/>
              <a:gd name="adj2" fmla="val 5354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Design pattern - </a:t>
            </a:r>
            <a:r>
              <a:rPr lang="it-IT" sz="2000" i="1" dirty="0" err="1" smtClean="0">
                <a:solidFill>
                  <a:schemeClr val="bg1"/>
                </a:solidFill>
              </a:rPr>
              <a:t>Layering</a:t>
            </a:r>
            <a:r>
              <a:rPr lang="it-IT" sz="2000" i="1" dirty="0" smtClean="0">
                <a:solidFill>
                  <a:schemeClr val="bg1"/>
                </a:solidFill>
              </a:rPr>
              <a:t/>
            </a:r>
            <a:br>
              <a:rPr lang="it-IT" sz="2000" i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054" name="Connettore 4 1053"/>
          <p:cNvCxnSpPr>
            <a:endCxn id="3" idx="3"/>
          </p:cNvCxnSpPr>
          <p:nvPr/>
        </p:nvCxnSpPr>
        <p:spPr>
          <a:xfrm rot="10800000" flipV="1">
            <a:off x="2430109" y="2160326"/>
            <a:ext cx="1423912" cy="103778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endCxn id="13" idx="3"/>
          </p:cNvCxnSpPr>
          <p:nvPr/>
        </p:nvCxnSpPr>
        <p:spPr>
          <a:xfrm rot="10800000">
            <a:off x="6043943" y="1730302"/>
            <a:ext cx="1447747" cy="17092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2.gstatic.com/images?q=tbn:ANd9GcTAgnlzRwJGjtqa_pk6W8TD-zm9Aymg85-l1Ho_98vD8KjM0jMX3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45" y="442075"/>
            <a:ext cx="568137" cy="69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C:\Users\eidos\Desktop\Diagram\ClassDiagram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47" y="1882585"/>
            <a:ext cx="7762568" cy="48824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ttore 4 6"/>
          <p:cNvCxnSpPr>
            <a:stCxn id="4" idx="2"/>
          </p:cNvCxnSpPr>
          <p:nvPr/>
        </p:nvCxnSpPr>
        <p:spPr>
          <a:xfrm rot="16200000" flipH="1">
            <a:off x="-398620" y="2097152"/>
            <a:ext cx="3069290" cy="1157625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/>
          <p:nvPr/>
        </p:nvCxnSpPr>
        <p:spPr>
          <a:xfrm>
            <a:off x="557212" y="1786875"/>
            <a:ext cx="1157626" cy="882740"/>
          </a:xfrm>
          <a:prstGeom prst="bentConnector3">
            <a:avLst>
              <a:gd name="adj1" fmla="val -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618364" y="2438782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Soap</a:t>
            </a:r>
          </a:p>
          <a:p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786150" y="3979777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Soap</a:t>
            </a:r>
          </a:p>
          <a:p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2.1</a:t>
            </a:r>
          </a:p>
        </p:txBody>
      </p:sp>
      <p:cxnSp>
        <p:nvCxnSpPr>
          <p:cNvPr id="35" name="Connettore 4 34"/>
          <p:cNvCxnSpPr/>
          <p:nvPr/>
        </p:nvCxnSpPr>
        <p:spPr>
          <a:xfrm rot="10800000">
            <a:off x="990340" y="927847"/>
            <a:ext cx="6297126" cy="2205318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1125349" y="897474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it-IT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nettore 4 38"/>
          <p:cNvCxnSpPr/>
          <p:nvPr/>
        </p:nvCxnSpPr>
        <p:spPr>
          <a:xfrm flipV="1">
            <a:off x="4138903" y="4827494"/>
            <a:ext cx="3148563" cy="1546412"/>
          </a:xfrm>
          <a:prstGeom prst="bentConnector3">
            <a:avLst>
              <a:gd name="adj1" fmla="val 999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4514876" y="6360460"/>
            <a:ext cx="319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soap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it-IT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Design pattern – </a:t>
            </a:r>
            <a:r>
              <a:rPr lang="it-IT" sz="2000" i="1" dirty="0" err="1" smtClean="0">
                <a:solidFill>
                  <a:schemeClr val="bg1"/>
                </a:solidFill>
              </a:rPr>
              <a:t>Layering</a:t>
            </a:r>
            <a:r>
              <a:rPr lang="it-IT" sz="2000" i="1" dirty="0" smtClean="0">
                <a:solidFill>
                  <a:schemeClr val="bg1"/>
                </a:solidFill>
              </a:rPr>
              <a:t> - </a:t>
            </a:r>
            <a:r>
              <a:rPr lang="it-IT" sz="2000" i="1" dirty="0" err="1" smtClean="0">
                <a:solidFill>
                  <a:schemeClr val="bg1"/>
                </a:solidFill>
              </a:rPr>
              <a:t>View</a:t>
            </a:r>
            <a:r>
              <a:rPr lang="it-IT" sz="2000" i="1" dirty="0" smtClean="0">
                <a:solidFill>
                  <a:schemeClr val="bg1"/>
                </a:solidFill>
              </a:rPr>
              <a:t/>
            </a:r>
            <a:br>
              <a:rPr lang="it-IT" sz="2000" i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:\Users\eidos\Desktop\Diagram\FlyEng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559" y="584603"/>
            <a:ext cx="4155877" cy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806811" y="1771673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 smtClean="0">
                <a:cs typeface="Times New Roman" panose="02020603050405020304" pitchFamily="18" charset="0"/>
              </a:rPr>
              <a:t>Metadata</a:t>
            </a:r>
            <a:endParaRPr lang="it-IT" sz="2800" b="1" dirty="0" smtClean="0"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514" y="4822240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44507" y="1310008"/>
            <a:ext cx="198323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This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Functions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calls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related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flyMapping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functions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and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builds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SDMXObject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965313" y="4360576"/>
            <a:ext cx="281198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This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Function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calls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Metadata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GetStructure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, </a:t>
            </a:r>
          </a:p>
          <a:p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builds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a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RetrievalManager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u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sing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DataMessageEngine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r>
              <a:rPr lang="it-IT" sz="16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n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FlyMapping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and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builds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correct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formatted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response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  <a:p>
            <a:endParaRPr lang="it-IT" sz="16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Design pattern – </a:t>
            </a:r>
            <a:r>
              <a:rPr lang="it-IT" sz="2000" i="1" dirty="0" err="1" smtClean="0">
                <a:solidFill>
                  <a:schemeClr val="bg1"/>
                </a:solidFill>
              </a:rPr>
              <a:t>Layering</a:t>
            </a:r>
            <a:r>
              <a:rPr lang="it-IT" sz="2000" i="1" dirty="0" smtClean="0">
                <a:solidFill>
                  <a:schemeClr val="bg1"/>
                </a:solidFill>
              </a:rPr>
              <a:t> – Business –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> Engine</a:t>
            </a:r>
            <a:br>
              <a:rPr lang="it-IT" sz="2000" i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:\Users\eidos\Desktop\Diagram\FlyMapp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793628"/>
            <a:ext cx="8892540" cy="50444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/>
          <p:cNvSpPr txBox="1"/>
          <p:nvPr/>
        </p:nvSpPr>
        <p:spPr>
          <a:xfrm>
            <a:off x="415924" y="3727528"/>
            <a:ext cx="3902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it-IT" sz="1600" dirty="0" err="1" smtClean="0">
                <a:latin typeface="+mj-lt"/>
              </a:rPr>
              <a:t>ersistence</a:t>
            </a:r>
            <a:r>
              <a:rPr lang="it-IT" sz="1600" dirty="0" smtClean="0">
                <a:latin typeface="+mj-lt"/>
              </a:rPr>
              <a:t> </a:t>
            </a:r>
            <a:r>
              <a:rPr lang="it-IT" sz="1600" dirty="0" err="1" smtClean="0">
                <a:latin typeface="+mj-lt"/>
              </a:rPr>
              <a:t>layer</a:t>
            </a:r>
            <a:r>
              <a:rPr lang="it-IT" sz="1600" dirty="0" smtClean="0">
                <a:latin typeface="+mj-lt"/>
              </a:rPr>
              <a:t>: </a:t>
            </a:r>
            <a:r>
              <a:rPr lang="it-IT" sz="1600" dirty="0" err="1" smtClean="0">
                <a:latin typeface="+mj-lt"/>
              </a:rPr>
              <a:t>this</a:t>
            </a:r>
            <a:r>
              <a:rPr lang="it-IT" sz="1600" dirty="0" smtClean="0">
                <a:latin typeface="+mj-lt"/>
              </a:rPr>
              <a:t> </a:t>
            </a:r>
            <a:r>
              <a:rPr lang="it-IT" sz="1600" dirty="0" err="1" smtClean="0">
                <a:latin typeface="+mj-lt"/>
              </a:rPr>
              <a:t>layer</a:t>
            </a:r>
            <a:r>
              <a:rPr lang="it-IT" sz="1600" dirty="0" smtClean="0">
                <a:latin typeface="+mj-lt"/>
              </a:rPr>
              <a:t> </a:t>
            </a:r>
            <a:r>
              <a:rPr lang="it-IT" sz="1600" dirty="0" err="1" smtClean="0">
                <a:latin typeface="+mj-lt"/>
              </a:rPr>
              <a:t>calls</a:t>
            </a:r>
            <a:r>
              <a:rPr lang="it-IT" sz="1600" dirty="0" smtClean="0">
                <a:latin typeface="+mj-lt"/>
              </a:rPr>
              <a:t> the </a:t>
            </a:r>
            <a:r>
              <a:rPr lang="it-IT" sz="1600" dirty="0" err="1" smtClean="0">
                <a:latin typeface="+mj-lt"/>
              </a:rPr>
              <a:t>specific</a:t>
            </a:r>
            <a:r>
              <a:rPr lang="it-IT" sz="1600" dirty="0" smtClean="0">
                <a:latin typeface="+mj-lt"/>
              </a:rPr>
              <a:t> </a:t>
            </a:r>
            <a:r>
              <a:rPr lang="it-IT" sz="1600" dirty="0" err="1" smtClean="0">
                <a:latin typeface="+mj-lt"/>
              </a:rPr>
              <a:t>StoreProcedure</a:t>
            </a:r>
            <a:r>
              <a:rPr lang="it-IT" sz="1600" dirty="0" smtClean="0">
                <a:latin typeface="+mj-lt"/>
              </a:rPr>
              <a:t> </a:t>
            </a:r>
          </a:p>
          <a:p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in the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datawarehouse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and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returns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the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object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for the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creation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datamessage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or the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structural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medatata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+mj-lt"/>
                <a:cs typeface="Times New Roman" panose="02020603050405020304" pitchFamily="18" charset="0"/>
              </a:rPr>
              <a:t>message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99525" y="5313903"/>
            <a:ext cx="746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+mj-lt"/>
              </a:rPr>
              <a:t>Special case for </a:t>
            </a:r>
            <a:r>
              <a:rPr lang="it-IT" sz="1600" dirty="0" err="1" smtClean="0">
                <a:latin typeface="+mj-lt"/>
              </a:rPr>
              <a:t>Category</a:t>
            </a:r>
            <a:r>
              <a:rPr lang="it-IT" sz="1600" dirty="0" smtClean="0">
                <a:latin typeface="+mj-lt"/>
              </a:rPr>
              <a:t> and </a:t>
            </a:r>
            <a:r>
              <a:rPr lang="it-IT" sz="1600" dirty="0" err="1" smtClean="0">
                <a:latin typeface="+mj-lt"/>
              </a:rPr>
              <a:t>Categorysation</a:t>
            </a:r>
            <a:r>
              <a:rPr lang="it-IT" sz="1600" dirty="0" smtClean="0">
                <a:latin typeface="+mj-lt"/>
              </a:rPr>
              <a:t>, in </a:t>
            </a:r>
            <a:r>
              <a:rPr lang="it-IT" sz="1600" dirty="0" err="1" smtClean="0">
                <a:latin typeface="+mj-lt"/>
              </a:rPr>
              <a:t>this</a:t>
            </a:r>
            <a:r>
              <a:rPr lang="it-IT" sz="1600" dirty="0" smtClean="0">
                <a:latin typeface="+mj-lt"/>
              </a:rPr>
              <a:t> case </a:t>
            </a:r>
            <a:r>
              <a:rPr lang="en-US" sz="1600" dirty="0" smtClean="0">
                <a:latin typeface="+mj-lt"/>
              </a:rPr>
              <a:t>is not called a </a:t>
            </a:r>
            <a:r>
              <a:rPr lang="en-US" sz="1600" dirty="0" err="1" smtClean="0">
                <a:latin typeface="+mj-lt"/>
              </a:rPr>
              <a:t>storeprocedure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but queries a </a:t>
            </a: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QueryManager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 DB and return a custom object for creation of </a:t>
            </a: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sdmxObject</a:t>
            </a:r>
            <a:endParaRPr lang="it-IT" sz="16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Design pattern – </a:t>
            </a:r>
            <a:r>
              <a:rPr lang="it-IT" sz="2000" i="1" dirty="0" err="1" smtClean="0">
                <a:solidFill>
                  <a:schemeClr val="bg1"/>
                </a:solidFill>
              </a:rPr>
              <a:t>Layering</a:t>
            </a:r>
            <a:r>
              <a:rPr lang="it-IT" sz="2000" i="1" dirty="0" smtClean="0">
                <a:solidFill>
                  <a:schemeClr val="bg1"/>
                </a:solidFill>
              </a:rPr>
              <a:t> – DAL –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> </a:t>
            </a:r>
            <a:r>
              <a:rPr lang="it-IT" sz="2000" i="1" dirty="0" err="1" smtClean="0">
                <a:solidFill>
                  <a:schemeClr val="bg1"/>
                </a:solidFill>
              </a:rPr>
              <a:t>mapping</a:t>
            </a:r>
            <a:r>
              <a:rPr lang="it-IT" sz="2000" i="1" dirty="0" smtClean="0">
                <a:solidFill>
                  <a:schemeClr val="bg1"/>
                </a:solidFill>
              </a:rPr>
              <a:t/>
            </a:r>
            <a:br>
              <a:rPr lang="it-IT" sz="2000" i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err="1" smtClean="0">
                <a:solidFill>
                  <a:schemeClr val="bg1"/>
                </a:solidFill>
              </a:rPr>
              <a:t>This</a:t>
            </a:r>
            <a:r>
              <a:rPr lang="it-IT" sz="2000" i="1" dirty="0" smtClean="0">
                <a:solidFill>
                  <a:schemeClr val="bg1"/>
                </a:solidFill>
              </a:rPr>
              <a:t> release</a:t>
            </a: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sz="4000" dirty="0" smtClean="0">
              <a:solidFill>
                <a:schemeClr val="bg1"/>
              </a:solidFill>
            </a:endParaRPr>
          </a:p>
          <a:p>
            <a:pPr algn="l"/>
            <a:endParaRPr lang="it-IT" sz="4000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4" name="Connettore 1 3"/>
          <p:cNvCxnSpPr/>
          <p:nvPr/>
        </p:nvCxnSpPr>
        <p:spPr>
          <a:xfrm>
            <a:off x="841971" y="3241140"/>
            <a:ext cx="81752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841970" y="3275842"/>
            <a:ext cx="4164596" cy="151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4861711" y="2815628"/>
            <a:ext cx="4155539" cy="3349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dirty="0" err="1" smtClean="0">
                <a:solidFill>
                  <a:schemeClr val="tx1"/>
                </a:solidFill>
              </a:rPr>
              <a:t>This</a:t>
            </a:r>
            <a:r>
              <a:rPr lang="it-IT" sz="2000" dirty="0" smtClean="0">
                <a:solidFill>
                  <a:schemeClr val="tx1"/>
                </a:solidFill>
              </a:rPr>
              <a:t> release - 07/07/2014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851591" y="596287"/>
            <a:ext cx="8518746" cy="51798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1800" dirty="0" err="1" smtClean="0"/>
              <a:t>Two</a:t>
            </a:r>
            <a:r>
              <a:rPr lang="it-IT" sz="1800" dirty="0" smtClean="0"/>
              <a:t> SOAP </a:t>
            </a:r>
            <a:r>
              <a:rPr lang="it-IT" sz="1800" dirty="0" err="1" smtClean="0"/>
              <a:t>endpoints</a:t>
            </a:r>
            <a:r>
              <a:rPr lang="it-IT" sz="1800" dirty="0" smtClean="0"/>
              <a:t>:</a:t>
            </a:r>
          </a:p>
          <a:p>
            <a:pPr lvl="1"/>
            <a:r>
              <a:rPr lang="it-IT" sz="1400" dirty="0" smtClean="0"/>
              <a:t>Soap 2.0</a:t>
            </a:r>
          </a:p>
          <a:p>
            <a:pPr lvl="2"/>
            <a:r>
              <a:rPr lang="it-IT" sz="1000" dirty="0" err="1" smtClean="0"/>
              <a:t>GetGenericData</a:t>
            </a:r>
            <a:endParaRPr lang="it-IT" sz="1000" dirty="0" smtClean="0"/>
          </a:p>
          <a:p>
            <a:pPr lvl="2"/>
            <a:r>
              <a:rPr lang="it-IT" sz="1000" dirty="0" err="1" smtClean="0"/>
              <a:t>GetCompactData</a:t>
            </a:r>
            <a:endParaRPr lang="it-IT" sz="1000" dirty="0" smtClean="0"/>
          </a:p>
          <a:p>
            <a:pPr lvl="2"/>
            <a:r>
              <a:rPr lang="it-IT" sz="1000" dirty="0" err="1" smtClean="0"/>
              <a:t>QueryStructure</a:t>
            </a:r>
            <a:endParaRPr lang="it-IT" sz="1000" dirty="0" smtClean="0"/>
          </a:p>
          <a:p>
            <a:pPr lvl="1"/>
            <a:r>
              <a:rPr lang="it-IT" sz="1400" dirty="0" smtClean="0"/>
              <a:t>Soap 2.1</a:t>
            </a:r>
          </a:p>
          <a:p>
            <a:pPr lvl="2"/>
            <a:r>
              <a:rPr lang="it-IT" sz="1000" dirty="0" err="1" smtClean="0"/>
              <a:t>GetGenericTimeSeriesData</a:t>
            </a:r>
            <a:endParaRPr lang="it-IT" sz="1000" dirty="0" smtClean="0"/>
          </a:p>
          <a:p>
            <a:pPr lvl="2"/>
            <a:r>
              <a:rPr lang="it-IT" sz="1000" dirty="0" err="1" smtClean="0"/>
              <a:t>GetStructureSpecificTimeSeriesData</a:t>
            </a:r>
            <a:endParaRPr lang="it-IT" sz="1000" dirty="0" smtClean="0"/>
          </a:p>
          <a:p>
            <a:pPr lvl="2"/>
            <a:r>
              <a:rPr lang="it-IT" sz="1000" dirty="0" err="1" smtClean="0"/>
              <a:t>QueryStructure</a:t>
            </a:r>
            <a:endParaRPr lang="it-IT" sz="1800" dirty="0" smtClean="0"/>
          </a:p>
          <a:p>
            <a:endParaRPr lang="it-IT" sz="1800" dirty="0" smtClean="0"/>
          </a:p>
          <a:p>
            <a:r>
              <a:rPr lang="it-IT" sz="1800" dirty="0" err="1" smtClean="0"/>
              <a:t>Structural</a:t>
            </a:r>
            <a:r>
              <a:rPr lang="it-IT" sz="1800" dirty="0" smtClean="0"/>
              <a:t> </a:t>
            </a:r>
            <a:r>
              <a:rPr lang="it-IT" sz="1800" dirty="0" err="1" smtClean="0"/>
              <a:t>metadata</a:t>
            </a:r>
            <a:r>
              <a:rPr lang="it-IT" sz="1800" dirty="0" smtClean="0"/>
              <a:t> </a:t>
            </a:r>
            <a:r>
              <a:rPr lang="it-IT" sz="1800" dirty="0" err="1" smtClean="0"/>
              <a:t>downloadable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</a:t>
            </a:r>
            <a:r>
              <a:rPr lang="it-IT" sz="1800" dirty="0" smtClean="0"/>
              <a:t> the </a:t>
            </a:r>
            <a:r>
              <a:rPr lang="it-IT" sz="1800" i="1" dirty="0" err="1" smtClean="0"/>
              <a:t>QueryStructure</a:t>
            </a:r>
            <a:r>
              <a:rPr lang="it-IT" sz="1800" dirty="0" smtClean="0"/>
              <a:t> web </a:t>
            </a:r>
            <a:r>
              <a:rPr lang="it-IT" sz="1800" dirty="0" err="1" smtClean="0"/>
              <a:t>method</a:t>
            </a:r>
            <a:r>
              <a:rPr lang="it-IT" sz="1800" dirty="0" smtClean="0"/>
              <a:t>:</a:t>
            </a:r>
          </a:p>
          <a:p>
            <a:pPr lvl="1"/>
            <a:endParaRPr lang="it-IT" sz="1400" dirty="0" smtClean="0"/>
          </a:p>
          <a:p>
            <a:pPr lvl="1"/>
            <a:r>
              <a:rPr lang="it-IT" sz="1400" dirty="0" smtClean="0"/>
              <a:t>Organization </a:t>
            </a:r>
            <a:r>
              <a:rPr lang="it-IT" sz="1400" dirty="0" err="1" smtClean="0"/>
              <a:t>scheme</a:t>
            </a:r>
            <a:endParaRPr lang="it-IT" sz="1400" dirty="0" smtClean="0"/>
          </a:p>
          <a:p>
            <a:pPr lvl="1"/>
            <a:r>
              <a:rPr lang="it-IT" sz="1400" dirty="0" err="1" smtClean="0"/>
              <a:t>Category</a:t>
            </a:r>
            <a:r>
              <a:rPr lang="it-IT" sz="1400" dirty="0" smtClean="0"/>
              <a:t> </a:t>
            </a:r>
            <a:r>
              <a:rPr lang="it-IT" sz="1400" dirty="0" err="1" smtClean="0"/>
              <a:t>scheme</a:t>
            </a:r>
            <a:endParaRPr lang="it-IT" sz="1400" dirty="0" smtClean="0"/>
          </a:p>
          <a:p>
            <a:pPr lvl="1"/>
            <a:r>
              <a:rPr lang="it-IT" sz="1400" dirty="0" err="1" smtClean="0"/>
              <a:t>Dataflows</a:t>
            </a:r>
            <a:endParaRPr lang="it-IT" sz="1400" dirty="0" smtClean="0"/>
          </a:p>
          <a:p>
            <a:pPr lvl="1"/>
            <a:r>
              <a:rPr lang="it-IT" sz="1400" dirty="0" err="1" smtClean="0"/>
              <a:t>Concept</a:t>
            </a:r>
            <a:r>
              <a:rPr lang="it-IT" sz="1400" dirty="0" smtClean="0"/>
              <a:t> </a:t>
            </a:r>
            <a:r>
              <a:rPr lang="it-IT" sz="1400" dirty="0" err="1" smtClean="0"/>
              <a:t>scheme</a:t>
            </a:r>
            <a:endParaRPr lang="it-IT" sz="1400" dirty="0" smtClean="0"/>
          </a:p>
          <a:p>
            <a:pPr lvl="1"/>
            <a:r>
              <a:rPr lang="it-IT" sz="1400" dirty="0" err="1" smtClean="0"/>
              <a:t>Codelist</a:t>
            </a:r>
            <a:endParaRPr lang="it-IT" sz="1400" dirty="0" smtClean="0"/>
          </a:p>
          <a:p>
            <a:pPr lvl="1"/>
            <a:r>
              <a:rPr lang="it-IT" sz="1400" dirty="0" smtClean="0"/>
              <a:t>Data </a:t>
            </a:r>
            <a:r>
              <a:rPr lang="it-IT" sz="1400" dirty="0" err="1" smtClean="0"/>
              <a:t>Structure</a:t>
            </a:r>
            <a:r>
              <a:rPr lang="it-IT" sz="1400" dirty="0" smtClean="0"/>
              <a:t> Definition</a:t>
            </a:r>
          </a:p>
          <a:p>
            <a:pPr lvl="1"/>
            <a:endParaRPr lang="it-IT" sz="1400" dirty="0"/>
          </a:p>
          <a:p>
            <a:r>
              <a:rPr lang="it-IT" sz="1800" dirty="0" smtClean="0"/>
              <a:t>Soap SDMX 2.1 </a:t>
            </a:r>
            <a:r>
              <a:rPr lang="it-IT" sz="1800" dirty="0" err="1" smtClean="0"/>
              <a:t>errors</a:t>
            </a:r>
            <a:r>
              <a:rPr lang="it-IT" sz="1800" dirty="0" smtClean="0"/>
              <a:t> (the standard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used</a:t>
            </a:r>
            <a:r>
              <a:rPr lang="it-IT" sz="1800" dirty="0" smtClean="0"/>
              <a:t> </a:t>
            </a:r>
            <a:r>
              <a:rPr lang="it-IT" sz="1800" dirty="0" err="1" smtClean="0"/>
              <a:t>also</a:t>
            </a:r>
            <a:r>
              <a:rPr lang="it-IT" sz="1800" dirty="0" smtClean="0"/>
              <a:t> in the 2.0 </a:t>
            </a:r>
            <a:r>
              <a:rPr lang="it-IT" sz="1800" dirty="0" err="1" smtClean="0"/>
              <a:t>version</a:t>
            </a:r>
            <a:r>
              <a:rPr lang="it-IT" sz="1800" dirty="0" smtClean="0"/>
              <a:t>)</a:t>
            </a:r>
            <a:endParaRPr lang="it-IT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err="1" smtClean="0">
                <a:solidFill>
                  <a:schemeClr val="bg1"/>
                </a:solidFill>
              </a:rPr>
              <a:t>Already</a:t>
            </a:r>
            <a:r>
              <a:rPr lang="it-IT" sz="2000" i="1" dirty="0" smtClean="0">
                <a:solidFill>
                  <a:schemeClr val="bg1"/>
                </a:solidFill>
              </a:rPr>
              <a:t> </a:t>
            </a:r>
            <a:r>
              <a:rPr lang="it-IT" sz="2000" i="1" dirty="0" err="1" smtClean="0">
                <a:solidFill>
                  <a:schemeClr val="bg1"/>
                </a:solidFill>
              </a:rPr>
              <a:t>implemented</a:t>
            </a:r>
            <a:r>
              <a:rPr lang="it-IT" sz="2000" i="1" dirty="0" smtClean="0">
                <a:solidFill>
                  <a:schemeClr val="bg1"/>
                </a:solidFill>
              </a:rPr>
              <a:t> 07/07/2014</a:t>
            </a: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sz="4000" dirty="0" smtClean="0">
              <a:solidFill>
                <a:schemeClr val="bg1"/>
              </a:solidFill>
            </a:endParaRPr>
          </a:p>
          <a:p>
            <a:pPr algn="l"/>
            <a:endParaRPr lang="it-IT" sz="4000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846689" y="641554"/>
            <a:ext cx="8152455" cy="489916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1600" dirty="0" err="1" smtClean="0"/>
              <a:t>One</a:t>
            </a:r>
            <a:r>
              <a:rPr lang="it-IT" sz="1600" dirty="0" smtClean="0"/>
              <a:t> </a:t>
            </a:r>
            <a:r>
              <a:rPr lang="it-IT" sz="1600" dirty="0" err="1" smtClean="0"/>
              <a:t>Rest</a:t>
            </a:r>
            <a:r>
              <a:rPr lang="it-IT" sz="1600" dirty="0" smtClean="0"/>
              <a:t> </a:t>
            </a:r>
            <a:r>
              <a:rPr lang="it-IT" sz="1600" dirty="0" err="1" smtClean="0"/>
              <a:t>endpoint</a:t>
            </a:r>
            <a:endParaRPr lang="it-IT" sz="1600" dirty="0" smtClean="0"/>
          </a:p>
          <a:p>
            <a:pPr lvl="1"/>
            <a:r>
              <a:rPr lang="it-IT" sz="1200" dirty="0" err="1" smtClean="0"/>
              <a:t>Rest</a:t>
            </a:r>
            <a:r>
              <a:rPr lang="it-IT" sz="1200" dirty="0" smtClean="0"/>
              <a:t> 2.0</a:t>
            </a:r>
          </a:p>
          <a:p>
            <a:pPr lvl="1"/>
            <a:r>
              <a:rPr lang="it-IT" sz="1200" dirty="0" err="1" smtClean="0"/>
              <a:t>Rest</a:t>
            </a:r>
            <a:r>
              <a:rPr lang="it-IT" sz="1200" dirty="0" smtClean="0"/>
              <a:t> 2.1</a:t>
            </a:r>
          </a:p>
          <a:p>
            <a:pPr lvl="1"/>
            <a:endParaRPr lang="it-IT" sz="1200" dirty="0" smtClean="0"/>
          </a:p>
          <a:p>
            <a:pPr marL="400050" lvl="1" indent="0">
              <a:buNone/>
            </a:pPr>
            <a:r>
              <a:rPr lang="it-IT" sz="1200" dirty="0" smtClean="0"/>
              <a:t>The </a:t>
            </a:r>
            <a:r>
              <a:rPr lang="it-IT" sz="1200" dirty="0" err="1" smtClean="0"/>
              <a:t>rest</a:t>
            </a:r>
            <a:r>
              <a:rPr lang="it-IT" sz="1200" dirty="0" smtClean="0"/>
              <a:t> </a:t>
            </a:r>
            <a:r>
              <a:rPr lang="it-IT" sz="1200" dirty="0" err="1" smtClean="0"/>
              <a:t>implementation</a:t>
            </a:r>
            <a:r>
              <a:rPr lang="it-IT" sz="1200" dirty="0" smtClean="0"/>
              <a:t> </a:t>
            </a:r>
            <a:r>
              <a:rPr lang="it-IT" sz="1200" dirty="0" err="1" smtClean="0"/>
              <a:t>will</a:t>
            </a:r>
            <a:r>
              <a:rPr lang="it-IT" sz="1200" dirty="0" smtClean="0"/>
              <a:t> use the 2.1 standard</a:t>
            </a:r>
          </a:p>
          <a:p>
            <a:pPr lvl="1"/>
            <a:endParaRPr lang="it-IT" sz="1200" dirty="0" smtClean="0"/>
          </a:p>
          <a:p>
            <a:r>
              <a:rPr lang="it-IT" sz="1600" dirty="0" err="1"/>
              <a:t>Complex</a:t>
            </a:r>
            <a:r>
              <a:rPr lang="it-IT" sz="1600" dirty="0"/>
              <a:t> </a:t>
            </a:r>
            <a:r>
              <a:rPr lang="it-IT" sz="1600" dirty="0" err="1"/>
              <a:t>query</a:t>
            </a:r>
            <a:r>
              <a:rPr lang="it-IT" sz="1600" dirty="0"/>
              <a:t> </a:t>
            </a:r>
            <a:r>
              <a:rPr lang="it-IT" sz="1600" dirty="0" smtClean="0"/>
              <a:t>2.1</a:t>
            </a:r>
          </a:p>
          <a:p>
            <a:r>
              <a:rPr lang="it-IT" sz="1600" dirty="0" smtClean="0"/>
              <a:t>Streaming</a:t>
            </a:r>
          </a:p>
          <a:p>
            <a:r>
              <a:rPr lang="it-IT" sz="1600" dirty="0" err="1" smtClean="0"/>
              <a:t>TimeStamp</a:t>
            </a:r>
            <a:endParaRPr lang="it-IT" sz="1600" dirty="0" smtClean="0"/>
          </a:p>
          <a:p>
            <a:r>
              <a:rPr lang="it-IT" sz="1600" dirty="0" smtClean="0"/>
              <a:t>Log management</a:t>
            </a:r>
          </a:p>
          <a:p>
            <a:pPr marL="0" lvl="0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To be </a:t>
            </a:r>
            <a:r>
              <a:rPr lang="it-IT" sz="2000" i="1" dirty="0" err="1" smtClean="0">
                <a:solidFill>
                  <a:schemeClr val="bg1"/>
                </a:solidFill>
              </a:rPr>
              <a:t>implemented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851591" y="596287"/>
            <a:ext cx="8066072" cy="16557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1800" dirty="0" smtClean="0"/>
              <a:t>The </a:t>
            </a:r>
            <a:r>
              <a:rPr lang="it-IT" sz="1800" dirty="0" err="1" smtClean="0"/>
              <a:t>project</a:t>
            </a:r>
            <a:r>
              <a:rPr lang="it-IT" sz="1800" dirty="0" smtClean="0"/>
              <a:t> </a:t>
            </a:r>
            <a:r>
              <a:rPr lang="it-IT" sz="1800" dirty="0" err="1" smtClean="0"/>
              <a:t>foresees</a:t>
            </a:r>
            <a:r>
              <a:rPr lang="it-IT" sz="1800" dirty="0" smtClean="0"/>
              <a:t> the </a:t>
            </a:r>
            <a:r>
              <a:rPr lang="it-IT" sz="1800" dirty="0" err="1" smtClean="0"/>
              <a:t>development</a:t>
            </a:r>
            <a:r>
              <a:rPr lang="it-IT" sz="1800" dirty="0" smtClean="0"/>
              <a:t> of a set of web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(.NET) to disseminate data and </a:t>
            </a:r>
            <a:r>
              <a:rPr lang="it-IT" sz="1800" dirty="0" err="1" smtClean="0"/>
              <a:t>structural</a:t>
            </a:r>
            <a:r>
              <a:rPr lang="it-IT" sz="1800" dirty="0" smtClean="0"/>
              <a:t> </a:t>
            </a:r>
            <a:r>
              <a:rPr lang="it-IT" sz="1800" dirty="0" err="1" smtClean="0"/>
              <a:t>metadata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</a:t>
            </a:r>
            <a:r>
              <a:rPr lang="it-IT" sz="1800" dirty="0" smtClean="0"/>
              <a:t> the SDMX standard 2.0/2.1</a:t>
            </a:r>
          </a:p>
          <a:p>
            <a:endParaRPr lang="it-IT" sz="1800" dirty="0"/>
          </a:p>
          <a:p>
            <a:r>
              <a:rPr lang="it-IT" sz="1800" dirty="0" smtClean="0"/>
              <a:t>The SDMX </a:t>
            </a:r>
            <a:r>
              <a:rPr lang="it-IT" sz="1800" dirty="0" err="1" smtClean="0"/>
              <a:t>approach</a:t>
            </a:r>
            <a:r>
              <a:rPr lang="it-IT" sz="1800" dirty="0" smtClean="0"/>
              <a:t> </a:t>
            </a:r>
            <a:r>
              <a:rPr lang="it-IT" sz="1800" dirty="0" err="1" smtClean="0"/>
              <a:t>will</a:t>
            </a:r>
            <a:r>
              <a:rPr lang="it-IT" sz="1800" dirty="0" smtClean="0"/>
              <a:t> be a «</a:t>
            </a:r>
            <a:r>
              <a:rPr lang="it-IT" sz="1800" dirty="0" err="1" smtClean="0"/>
              <a:t>dissemination</a:t>
            </a:r>
            <a:r>
              <a:rPr lang="it-IT" sz="1800" dirty="0" smtClean="0"/>
              <a:t>» </a:t>
            </a:r>
            <a:r>
              <a:rPr lang="it-IT" sz="1800" dirty="0" err="1" smtClean="0"/>
              <a:t>one</a:t>
            </a:r>
            <a:r>
              <a:rPr lang="it-IT" sz="1800" dirty="0" smtClean="0"/>
              <a:t>. The </a:t>
            </a:r>
            <a:r>
              <a:rPr lang="it-IT" sz="1800" dirty="0" err="1" smtClean="0"/>
              <a:t>Structural</a:t>
            </a:r>
            <a:r>
              <a:rPr lang="it-IT" sz="1800" dirty="0" smtClean="0"/>
              <a:t> </a:t>
            </a:r>
            <a:r>
              <a:rPr lang="it-IT" sz="1800" dirty="0" err="1" smtClean="0"/>
              <a:t>medatada</a:t>
            </a:r>
            <a:r>
              <a:rPr lang="it-IT" sz="1800" dirty="0" smtClean="0"/>
              <a:t> </a:t>
            </a:r>
            <a:r>
              <a:rPr lang="it-IT" sz="1800" dirty="0" err="1" smtClean="0"/>
              <a:t>will</a:t>
            </a:r>
            <a:r>
              <a:rPr lang="it-IT" sz="1800" dirty="0" smtClean="0"/>
              <a:t> be </a:t>
            </a:r>
            <a:r>
              <a:rPr lang="it-IT" sz="1800" dirty="0" err="1" smtClean="0"/>
              <a:t>created</a:t>
            </a:r>
            <a:r>
              <a:rPr lang="it-IT" sz="1800" dirty="0" smtClean="0"/>
              <a:t> </a:t>
            </a:r>
            <a:r>
              <a:rPr lang="it-IT" sz="1800" dirty="0" err="1" smtClean="0"/>
              <a:t>at</a:t>
            </a:r>
            <a:r>
              <a:rPr lang="it-IT" sz="1800" dirty="0" smtClean="0"/>
              <a:t>  RUNTIME (On the </a:t>
            </a:r>
            <a:r>
              <a:rPr lang="it-IT" sz="1800" dirty="0" err="1" smtClean="0"/>
              <a:t>Fly</a:t>
            </a:r>
            <a:r>
              <a:rPr lang="it-IT" sz="1800" dirty="0" smtClean="0"/>
              <a:t>) from </a:t>
            </a:r>
            <a:r>
              <a:rPr lang="it-IT" sz="1800" dirty="0" err="1" smtClean="0"/>
              <a:t>Stat’s</a:t>
            </a:r>
            <a:r>
              <a:rPr lang="it-IT" sz="1800" dirty="0" smtClean="0"/>
              <a:t> </a:t>
            </a:r>
            <a:r>
              <a:rPr lang="it-IT" sz="1800" dirty="0" err="1" smtClean="0"/>
              <a:t>dataset</a:t>
            </a:r>
            <a:r>
              <a:rPr lang="it-IT" sz="1800" dirty="0" smtClean="0"/>
              <a:t> </a:t>
            </a:r>
            <a:r>
              <a:rPr lang="it-IT" sz="1800" dirty="0" err="1" smtClean="0"/>
              <a:t>structure</a:t>
            </a:r>
            <a:r>
              <a:rPr lang="it-IT" sz="1800" dirty="0" smtClean="0"/>
              <a:t>.</a:t>
            </a:r>
          </a:p>
          <a:p>
            <a:endParaRPr lang="it-IT" sz="1800" dirty="0" smtClean="0"/>
          </a:p>
          <a:p>
            <a:r>
              <a:rPr lang="it-IT" sz="1800" dirty="0" smtClean="0"/>
              <a:t>The </a:t>
            </a:r>
            <a:r>
              <a:rPr lang="it-IT" sz="1800" dirty="0" err="1" smtClean="0"/>
              <a:t>application</a:t>
            </a:r>
            <a:r>
              <a:rPr lang="it-IT" sz="1800" dirty="0" smtClean="0"/>
              <a:t> </a:t>
            </a:r>
            <a:r>
              <a:rPr lang="it-IT" sz="1800" dirty="0" err="1" smtClean="0"/>
              <a:t>will</a:t>
            </a:r>
            <a:r>
              <a:rPr lang="it-IT" sz="1800" dirty="0" smtClean="0"/>
              <a:t> use the </a:t>
            </a:r>
            <a:r>
              <a:rPr lang="it-IT" sz="1800" dirty="0" err="1" smtClean="0"/>
              <a:t>libraries</a:t>
            </a:r>
            <a:r>
              <a:rPr lang="it-IT" sz="1800" dirty="0" smtClean="0"/>
              <a:t> </a:t>
            </a:r>
            <a:r>
              <a:rPr lang="it-IT" sz="1800" dirty="0" err="1" smtClean="0"/>
              <a:t>developed</a:t>
            </a:r>
            <a:r>
              <a:rPr lang="it-IT" sz="1800" dirty="0" smtClean="0"/>
              <a:t> by the </a:t>
            </a:r>
            <a:r>
              <a:rPr lang="it-IT" sz="1800" dirty="0" err="1" smtClean="0"/>
              <a:t>European</a:t>
            </a:r>
            <a:r>
              <a:rPr lang="it-IT" sz="1800" dirty="0" smtClean="0"/>
              <a:t> </a:t>
            </a:r>
            <a:r>
              <a:rPr lang="it-IT" sz="1800" dirty="0" err="1" smtClean="0"/>
              <a:t>Commission</a:t>
            </a:r>
            <a:r>
              <a:rPr lang="it-IT" sz="1800" dirty="0" smtClean="0"/>
              <a:t>: </a:t>
            </a:r>
            <a:r>
              <a:rPr lang="it-IT" sz="1800" dirty="0" err="1" smtClean="0"/>
              <a:t>CommonAPI</a:t>
            </a:r>
            <a:endParaRPr lang="it-IT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Web service on the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/>
            </a:r>
            <a:br>
              <a:rPr lang="it-IT" sz="2000" i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846689" y="641554"/>
            <a:ext cx="8152455" cy="48991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it-IT" sz="1600" dirty="0" smtClean="0"/>
              <a:t>The web service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able</a:t>
            </a:r>
            <a:r>
              <a:rPr lang="it-IT" sz="1600" dirty="0" smtClean="0"/>
              <a:t> to </a:t>
            </a:r>
            <a:r>
              <a:rPr lang="it-IT" sz="1600" dirty="0" err="1" smtClean="0"/>
              <a:t>manage</a:t>
            </a:r>
            <a:r>
              <a:rPr lang="it-IT" sz="1600" dirty="0" smtClean="0"/>
              <a:t> Time Series data </a:t>
            </a:r>
            <a:r>
              <a:rPr lang="it-IT" sz="1600" dirty="0" err="1" smtClean="0"/>
              <a:t>collection</a:t>
            </a:r>
            <a:r>
              <a:rPr lang="it-IT" sz="1600" dirty="0" smtClean="0"/>
              <a:t>. </a:t>
            </a:r>
            <a:r>
              <a:rPr lang="it-IT" sz="1600" dirty="0" err="1" smtClean="0"/>
              <a:t>It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</a:t>
            </a:r>
            <a:r>
              <a:rPr lang="it-IT" sz="1600" dirty="0" err="1" smtClean="0"/>
              <a:t>provide</a:t>
            </a:r>
            <a:r>
              <a:rPr lang="it-IT" sz="1600" dirty="0" smtClean="0"/>
              <a:t> the output of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SDMX </a:t>
            </a:r>
            <a:r>
              <a:rPr lang="it-IT" sz="1600" dirty="0" err="1" smtClean="0"/>
              <a:t>Messages</a:t>
            </a:r>
            <a:endParaRPr lang="it-IT" sz="1600" dirty="0" smtClean="0"/>
          </a:p>
          <a:p>
            <a:pPr marL="0" lvl="0" indent="0">
              <a:buNone/>
            </a:pPr>
            <a:endParaRPr lang="it-IT" sz="1600" dirty="0" smtClean="0"/>
          </a:p>
          <a:p>
            <a:pPr lvl="0"/>
            <a:r>
              <a:rPr lang="it-IT" sz="1600" dirty="0" smtClean="0"/>
              <a:t>2.0</a:t>
            </a:r>
            <a:endParaRPr lang="it-IT" sz="1600" dirty="0"/>
          </a:p>
          <a:p>
            <a:pPr lvl="1"/>
            <a:r>
              <a:rPr lang="en-US" sz="1600" dirty="0"/>
              <a:t>Compact data message</a:t>
            </a:r>
            <a:endParaRPr lang="it-IT" sz="1600" dirty="0"/>
          </a:p>
          <a:p>
            <a:pPr lvl="1"/>
            <a:r>
              <a:rPr lang="en-US" sz="1600" dirty="0" smtClean="0"/>
              <a:t>Generic </a:t>
            </a:r>
            <a:r>
              <a:rPr lang="en-US" sz="1600" dirty="0"/>
              <a:t>data message</a:t>
            </a:r>
            <a:endParaRPr lang="it-IT" sz="1600" dirty="0"/>
          </a:p>
          <a:p>
            <a:pPr lvl="1"/>
            <a:r>
              <a:rPr lang="en-US" sz="1600" dirty="0"/>
              <a:t>Registry response structural message / structure message</a:t>
            </a:r>
            <a:endParaRPr lang="it-IT" sz="1600" dirty="0"/>
          </a:p>
          <a:p>
            <a:pPr lvl="0"/>
            <a:r>
              <a:rPr lang="it-IT" sz="1600" dirty="0"/>
              <a:t>2.1</a:t>
            </a:r>
          </a:p>
          <a:p>
            <a:pPr lvl="1"/>
            <a:r>
              <a:rPr lang="en-US" sz="1600" dirty="0" smtClean="0"/>
              <a:t>Generic </a:t>
            </a:r>
            <a:r>
              <a:rPr lang="en-US" sz="1600" dirty="0"/>
              <a:t>Time Series data message</a:t>
            </a:r>
            <a:endParaRPr lang="it-IT" sz="1600" dirty="0"/>
          </a:p>
          <a:p>
            <a:pPr lvl="1"/>
            <a:r>
              <a:rPr lang="en-US" sz="1600" dirty="0" smtClean="0"/>
              <a:t>Structure </a:t>
            </a:r>
            <a:r>
              <a:rPr lang="en-US" sz="1600" dirty="0"/>
              <a:t>Specific Time Series data message</a:t>
            </a:r>
            <a:endParaRPr lang="it-IT" sz="1600" dirty="0"/>
          </a:p>
          <a:p>
            <a:pPr lvl="1"/>
            <a:r>
              <a:rPr lang="en-US" sz="1600" dirty="0"/>
              <a:t>Structure </a:t>
            </a:r>
            <a:r>
              <a:rPr lang="en-US" sz="1600" dirty="0" smtClean="0"/>
              <a:t>messages</a:t>
            </a:r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Web service on the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> - </a:t>
            </a:r>
            <a:r>
              <a:rPr lang="it-IT" sz="2000" i="1" dirty="0" err="1" smtClean="0">
                <a:solidFill>
                  <a:schemeClr val="bg1"/>
                </a:solidFill>
              </a:rPr>
              <a:t>Features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Web service on the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Features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Structural</a:t>
            </a:r>
            <a:r>
              <a:rPr lang="it-IT" sz="2000" i="1" dirty="0" smtClean="0">
                <a:solidFill>
                  <a:schemeClr val="bg1"/>
                </a:solidFill>
              </a:rPr>
              <a:t> </a:t>
            </a:r>
            <a:r>
              <a:rPr lang="it-IT" sz="2000" i="1" dirty="0" err="1" smtClean="0">
                <a:solidFill>
                  <a:schemeClr val="bg1"/>
                </a:solidFill>
              </a:rPr>
              <a:t>metadata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828770" y="541006"/>
            <a:ext cx="82065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Time </a:t>
            </a:r>
            <a:r>
              <a:rPr lang="it-IT" dirty="0" err="1"/>
              <a:t>Stamp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 of the Common </a:t>
            </a:r>
            <a:r>
              <a:rPr lang="it-IT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2.0/2.1 </a:t>
            </a:r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standardization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 smtClean="0"/>
              <a:t>return</a:t>
            </a:r>
            <a:r>
              <a:rPr lang="it-IT" dirty="0" smtClean="0"/>
              <a:t>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structural</a:t>
            </a:r>
            <a:r>
              <a:rPr lang="it-IT" dirty="0" smtClean="0"/>
              <a:t> </a:t>
            </a:r>
            <a:r>
              <a:rPr lang="it-IT" dirty="0" err="1" smtClean="0"/>
              <a:t>metadata</a:t>
            </a:r>
            <a:r>
              <a:rPr lang="it-IT" dirty="0" smtClean="0"/>
              <a:t> (</a:t>
            </a:r>
            <a:r>
              <a:rPr lang="it-IT" dirty="0" err="1" smtClean="0"/>
              <a:t>through</a:t>
            </a:r>
            <a:r>
              <a:rPr lang="it-IT" dirty="0" smtClean="0"/>
              <a:t> the </a:t>
            </a:r>
            <a:r>
              <a:rPr lang="it-IT" dirty="0" err="1" smtClean="0"/>
              <a:t>QueryStructure</a:t>
            </a:r>
            <a:r>
              <a:rPr lang="it-IT" dirty="0" smtClean="0"/>
              <a:t> web </a:t>
            </a:r>
            <a:r>
              <a:rPr lang="it-IT" dirty="0" err="1" smtClean="0"/>
              <a:t>method</a:t>
            </a:r>
            <a:r>
              <a:rPr lang="it-IT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 smtClean="0"/>
              <a:t>Dataflows</a:t>
            </a:r>
            <a:endParaRPr lang="it-IT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 smtClean="0"/>
              <a:t>Category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endParaRPr lang="it-IT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smtClean="0"/>
              <a:t>Organization </a:t>
            </a:r>
            <a:r>
              <a:rPr lang="it-IT" dirty="0" err="1" smtClean="0"/>
              <a:t>scheme</a:t>
            </a:r>
            <a:r>
              <a:rPr lang="it-IT" dirty="0" smtClean="0"/>
              <a:t> (Agency </a:t>
            </a:r>
            <a:r>
              <a:rPr lang="it-IT" dirty="0" err="1" smtClean="0"/>
              <a:t>scheme</a:t>
            </a:r>
            <a:r>
              <a:rPr lang="it-IT" dirty="0" smtClean="0"/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 smtClean="0"/>
              <a:t>Concept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endParaRPr lang="it-IT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 smtClean="0"/>
              <a:t>Codelist</a:t>
            </a:r>
            <a:endParaRPr lang="it-IT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smtClean="0"/>
              <a:t>Data </a:t>
            </a:r>
            <a:r>
              <a:rPr lang="it-IT" dirty="0" err="1" smtClean="0"/>
              <a:t>Structure</a:t>
            </a:r>
            <a:r>
              <a:rPr lang="it-IT" dirty="0" smtClean="0"/>
              <a:t>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Web service on the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Features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Structural</a:t>
            </a:r>
            <a:r>
              <a:rPr lang="it-IT" sz="2000" i="1" dirty="0" smtClean="0">
                <a:solidFill>
                  <a:schemeClr val="bg1"/>
                </a:solidFill>
              </a:rPr>
              <a:t> </a:t>
            </a:r>
            <a:r>
              <a:rPr lang="it-IT" sz="2000" i="1" dirty="0" err="1" smtClean="0">
                <a:solidFill>
                  <a:schemeClr val="bg1"/>
                </a:solidFill>
              </a:rPr>
              <a:t>metadata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29555"/>
              </p:ext>
            </p:extLst>
          </p:nvPr>
        </p:nvGraphicFramePr>
        <p:xfrm>
          <a:off x="115621" y="494341"/>
          <a:ext cx="9596672" cy="6002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98"/>
                <a:gridCol w="7378574"/>
              </a:tblGrid>
              <a:tr h="505699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Object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From…</a:t>
                      </a:r>
                      <a:endParaRPr lang="it-IT" dirty="0"/>
                    </a:p>
                  </a:txBody>
                  <a:tcPr/>
                </a:tc>
              </a:tr>
              <a:tr h="505699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Dataflows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</a:t>
                      </a:r>
                      <a:r>
                        <a:rPr lang="it-IT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procedure</a:t>
                      </a:r>
                      <a:r>
                        <a:rPr lang="it-IT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it-IT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proc_WBS_GetDatasetList</a:t>
                      </a:r>
                      <a:endParaRPr lang="it-IT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699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Category</a:t>
                      </a:r>
                      <a:r>
                        <a:rPr lang="it-IT" sz="1400" dirty="0" smtClean="0"/>
                        <a:t> </a:t>
                      </a:r>
                      <a:r>
                        <a:rPr lang="it-IT" sz="1400" dirty="0" err="1" smtClean="0"/>
                        <a:t>scheme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>
                          <a:solidFill>
                            <a:srgbClr val="FF0000"/>
                          </a:solidFill>
                        </a:rPr>
                        <a:t>QueryManager</a:t>
                      </a: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 DB </a:t>
                      </a:r>
                      <a:r>
                        <a:rPr lang="it-IT" sz="1400" dirty="0" err="1" smtClean="0">
                          <a:solidFill>
                            <a:srgbClr val="FF0000"/>
                          </a:solidFill>
                        </a:rPr>
                        <a:t>select</a:t>
                      </a:r>
                      <a:r>
                        <a:rPr lang="it-IT" sz="1400" baseline="0" dirty="0" smtClean="0">
                          <a:solidFill>
                            <a:srgbClr val="FF0000"/>
                          </a:solidFill>
                        </a:rPr>
                        <a:t> from </a:t>
                      </a: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it-IT" sz="1400" dirty="0" err="1" smtClean="0">
                          <a:solidFill>
                            <a:srgbClr val="FF0000"/>
                          </a:solidFill>
                        </a:rPr>
                        <a:t>QueryManager</a:t>
                      </a: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it-IT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.[</a:t>
                      </a:r>
                      <a:r>
                        <a:rPr lang="it-IT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dbo</a:t>
                      </a:r>
                      <a:r>
                        <a:rPr lang="it-IT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].[</a:t>
                      </a:r>
                      <a:r>
                        <a:rPr lang="it-IT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ContentTree</a:t>
                      </a:r>
                      <a:r>
                        <a:rPr lang="it-IT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it-IT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34659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Concept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scheme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</a:t>
                      </a:r>
                      <a:r>
                        <a:rPr lang="it-IT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procedure: </a:t>
                      </a:r>
                      <a:r>
                        <a:rPr lang="it-IT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proc_WBS_GetDatasetDimensionsList</a:t>
                      </a:r>
                      <a:endParaRPr lang="it-IT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it-IT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: </a:t>
                      </a:r>
                      <a:r>
                        <a:rPr lang="it-IT" sz="1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it-IT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it-IT" sz="14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OBS_STATUS </a:t>
                      </a:r>
                      <a:r>
                        <a:rPr lang="it-IT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FLAG (</a:t>
                      </a:r>
                      <a:r>
                        <a:rPr lang="it-IT" sz="1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configurable</a:t>
                      </a:r>
                      <a:r>
                        <a:rPr lang="it-IT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t-IT" sz="1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699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Organization </a:t>
                      </a:r>
                      <a:r>
                        <a:rPr lang="it-IT" sz="1400" dirty="0" err="1" smtClean="0"/>
                        <a:t>scheme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From the </a:t>
                      </a:r>
                      <a:r>
                        <a:rPr lang="it-IT" sz="1400" dirty="0" err="1" smtClean="0"/>
                        <a:t>application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config</a:t>
                      </a:r>
                      <a:r>
                        <a:rPr lang="it-IT" sz="1400" baseline="0" dirty="0" smtClean="0"/>
                        <a:t> file (agency)</a:t>
                      </a:r>
                      <a:endParaRPr lang="it-IT" sz="1400" dirty="0"/>
                    </a:p>
                  </a:txBody>
                  <a:tcPr/>
                </a:tc>
              </a:tr>
              <a:tr h="505699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Codelist</a:t>
                      </a:r>
                      <a:endParaRPr lang="it-I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Stored</a:t>
                      </a:r>
                      <a:r>
                        <a:rPr lang="it-IT" sz="1400" dirty="0" smtClean="0"/>
                        <a:t> procedure:</a:t>
                      </a:r>
                      <a:r>
                        <a:rPr lang="it-IT" sz="1400" b="1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proc_WBS_GetDimensionMembersListFiltered</a:t>
                      </a:r>
                      <a:endParaRPr lang="it-IT" sz="1400" b="1" dirty="0"/>
                    </a:p>
                  </a:txBody>
                  <a:tcPr/>
                </a:tc>
              </a:tr>
              <a:tr h="261832">
                <a:tc>
                  <a:txBody>
                    <a:bodyPr/>
                    <a:lstStyle/>
                    <a:p>
                      <a:r>
                        <a:rPr lang="it-IT" sz="1400" i="1" dirty="0" smtClean="0"/>
                        <a:t>Data </a:t>
                      </a:r>
                      <a:r>
                        <a:rPr lang="it-IT" sz="1400" i="1" dirty="0" err="1" smtClean="0"/>
                        <a:t>Structure</a:t>
                      </a:r>
                      <a:r>
                        <a:rPr lang="it-IT" sz="1400" i="1" baseline="0" dirty="0" smtClean="0"/>
                        <a:t> Definition</a:t>
                      </a:r>
                      <a:endParaRPr lang="it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</a:tr>
              <a:tr h="505699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it-IT" sz="1400" dirty="0" err="1" smtClean="0"/>
                        <a:t>Dimension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</a:t>
                      </a:r>
                      <a:r>
                        <a:rPr lang="it-IT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procedure: </a:t>
                      </a:r>
                      <a:r>
                        <a:rPr lang="it-IT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proc_WBS_GetDatasetDimensionsList</a:t>
                      </a:r>
                      <a:endParaRPr lang="it-IT" sz="1400" dirty="0"/>
                    </a:p>
                  </a:txBody>
                  <a:tcPr/>
                </a:tc>
              </a:tr>
              <a:tr h="591217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it-IT" sz="1400" dirty="0" err="1" smtClean="0"/>
                        <a:t>Attributes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it-IT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: </a:t>
                      </a:r>
                      <a:r>
                        <a:rPr lang="it-IT" sz="1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it-IT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it-IT" sz="14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OBS_STATUS</a:t>
                      </a:r>
                      <a:r>
                        <a:rPr lang="it-IT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FLAG (</a:t>
                      </a:r>
                      <a:r>
                        <a:rPr lang="it-IT" sz="1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configurable</a:t>
                      </a:r>
                      <a:r>
                        <a:rPr lang="it-IT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it-IT" sz="1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proc_WBS_GetDatasetFlags</a:t>
                      </a:r>
                      <a:endParaRPr lang="it-IT" sz="1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6594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it-IT" sz="1400" dirty="0" err="1" smtClean="0"/>
                        <a:t>Roles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 err="1" smtClean="0"/>
                        <a:t>TimeDimension</a:t>
                      </a:r>
                      <a:r>
                        <a:rPr lang="it-IT" sz="1400" b="0" dirty="0" smtClean="0"/>
                        <a:t>: </a:t>
                      </a:r>
                      <a:r>
                        <a:rPr lang="it-IT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proc_WBS_GetDatasetDimensionsList</a:t>
                      </a:r>
                      <a:endParaRPr lang="it-IT" sz="1400" dirty="0" smtClean="0"/>
                    </a:p>
                    <a:p>
                      <a:r>
                        <a:rPr lang="it-IT" sz="1400" dirty="0" err="1" smtClean="0"/>
                        <a:t>Frequency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Dimension</a:t>
                      </a:r>
                      <a:r>
                        <a:rPr lang="it-IT" sz="1400" baseline="0" dirty="0" smtClean="0"/>
                        <a:t>: </a:t>
                      </a:r>
                      <a:r>
                        <a:rPr lang="it-IT" sz="1400" baseline="0" dirty="0" err="1" smtClean="0"/>
                        <a:t>fixed</a:t>
                      </a:r>
                      <a:r>
                        <a:rPr lang="it-IT" sz="1400" baseline="0" dirty="0" smtClean="0"/>
                        <a:t> FREQ or FREQUENCY (output FREQ </a:t>
                      </a:r>
                      <a:r>
                        <a:rPr lang="it-IT" sz="1400" baseline="0" dirty="0" err="1" smtClean="0"/>
                        <a:t>mandatory</a:t>
                      </a:r>
                      <a:r>
                        <a:rPr lang="it-IT" sz="1400" baseline="0" dirty="0" smtClean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aseline="0" dirty="0" err="1" smtClean="0"/>
                        <a:t>TimeFormat</a:t>
                      </a:r>
                      <a:r>
                        <a:rPr lang="it-IT" sz="1400" baseline="0" dirty="0" smtClean="0"/>
                        <a:t>: </a:t>
                      </a:r>
                      <a:r>
                        <a:rPr lang="it-IT" sz="1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it-IT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it-IT" sz="14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699">
                <a:tc>
                  <a:txBody>
                    <a:bodyPr/>
                    <a:lstStyle/>
                    <a:p>
                      <a:pPr lvl="0"/>
                      <a:r>
                        <a:rPr lang="it-IT" sz="1400" dirty="0" smtClean="0"/>
                        <a:t>Data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Stored</a:t>
                      </a:r>
                      <a:r>
                        <a:rPr lang="it-IT" sz="1400" dirty="0" smtClean="0"/>
                        <a:t> Procedure:</a:t>
                      </a:r>
                      <a:r>
                        <a:rPr lang="it-IT" sz="1400" b="1" dirty="0" smtClean="0"/>
                        <a:t> </a:t>
                      </a:r>
                      <a:r>
                        <a:rPr lang="it-IT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proc_SDMX_GetObservations</a:t>
                      </a:r>
                      <a:r>
                        <a:rPr lang="it-IT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8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7663566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Web service on the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Features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Scalability</a:t>
            </a:r>
            <a:r>
              <a:rPr lang="it-IT" sz="2000" i="1" dirty="0" smtClean="0">
                <a:solidFill>
                  <a:schemeClr val="bg1"/>
                </a:solidFill>
              </a:rPr>
              <a:t>/</a:t>
            </a:r>
            <a:r>
              <a:rPr lang="it-IT" sz="2000" i="1" dirty="0" err="1" smtClean="0">
                <a:solidFill>
                  <a:schemeClr val="bg1"/>
                </a:solidFill>
              </a:rPr>
              <a:t>Reusability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3589325" y="3323001"/>
            <a:ext cx="3220015" cy="2770364"/>
            <a:chOff x="618654" y="606581"/>
            <a:chExt cx="3220015" cy="2770364"/>
          </a:xfrm>
        </p:grpSpPr>
        <p:sp>
          <p:nvSpPr>
            <p:cNvPr id="4" name="Rettangolo 3"/>
            <p:cNvSpPr/>
            <p:nvPr/>
          </p:nvSpPr>
          <p:spPr>
            <a:xfrm>
              <a:off x="1240325" y="1075856"/>
              <a:ext cx="2598344" cy="23010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arrotondato 5"/>
            <p:cNvSpPr/>
            <p:nvPr/>
          </p:nvSpPr>
          <p:spPr>
            <a:xfrm>
              <a:off x="618654" y="606581"/>
              <a:ext cx="2326740" cy="3711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IBaseManager</a:t>
              </a:r>
              <a:endParaRPr lang="it-IT" dirty="0"/>
            </a:p>
          </p:txBody>
        </p:sp>
        <p:sp>
          <p:nvSpPr>
            <p:cNvPr id="7" name="Freccia angolare in su 6"/>
            <p:cNvSpPr/>
            <p:nvPr/>
          </p:nvSpPr>
          <p:spPr>
            <a:xfrm rot="5400000">
              <a:off x="717300" y="985886"/>
              <a:ext cx="543962" cy="502087"/>
            </a:xfrm>
            <a:prstGeom prst="bent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arrotondato 7"/>
            <p:cNvSpPr/>
            <p:nvPr/>
          </p:nvSpPr>
          <p:spPr>
            <a:xfrm>
              <a:off x="1349720" y="1130174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IAttributesManager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349720" y="2921251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IDataflowManager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0" name="Rettangolo arrotondato 9"/>
            <p:cNvSpPr/>
            <p:nvPr/>
          </p:nvSpPr>
          <p:spPr>
            <a:xfrm>
              <a:off x="1349720" y="2473481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ICategoryManager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1" name="Rettangolo arrotondato 10"/>
            <p:cNvSpPr/>
            <p:nvPr/>
          </p:nvSpPr>
          <p:spPr>
            <a:xfrm>
              <a:off x="1349720" y="1577943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IDimensionManager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2" name="Rettangolo arrotondato 11"/>
            <p:cNvSpPr/>
            <p:nvPr/>
          </p:nvSpPr>
          <p:spPr>
            <a:xfrm>
              <a:off x="1349720" y="2025712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IConceptManager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159381" y="3848081"/>
            <a:ext cx="2688879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Select * from….</a:t>
            </a:r>
            <a:endParaRPr lang="it-IT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59381" y="4294363"/>
            <a:ext cx="2688879" cy="10618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Codelist</a:t>
            </a:r>
            <a:r>
              <a:rPr lang="it-IT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="P1D"&gt;</a:t>
            </a: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&lt;Name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LocaleIsoCode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="en"&gt;&lt;![CDATA[Daily]]&gt;&lt;/Name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LocaleIsoCode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"&gt;&lt;![CDATA[Daily]]&gt;&lt;/Name&gt;</a:t>
            </a:r>
            <a:endParaRPr lang="it-IT" sz="105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59381" y="5528603"/>
            <a:ext cx="2688879" cy="25391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050" dirty="0" smtClean="0"/>
              <a:t>EXEC </a:t>
            </a:r>
            <a:r>
              <a:rPr lang="it-IT" sz="1050" dirty="0" err="1" smtClean="0"/>
              <a:t>proc_SDMX_GetObservation</a:t>
            </a:r>
            <a:r>
              <a:rPr lang="it-IT" sz="1050" dirty="0" smtClean="0"/>
              <a:t>….</a:t>
            </a:r>
            <a:endParaRPr lang="it-IT" sz="1050" dirty="0"/>
          </a:p>
        </p:txBody>
      </p:sp>
      <p:sp>
        <p:nvSpPr>
          <p:cNvPr id="16" name="Freccia a destra 15"/>
          <p:cNvSpPr/>
          <p:nvPr/>
        </p:nvSpPr>
        <p:spPr>
          <a:xfrm>
            <a:off x="2978590" y="4581053"/>
            <a:ext cx="570368" cy="5322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7005873" y="4581053"/>
            <a:ext cx="570368" cy="5322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7785979" y="4581053"/>
            <a:ext cx="177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SDMXObjects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38871" y="566772"/>
            <a:ext cx="9477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big </a:t>
            </a:r>
            <a:r>
              <a:rPr lang="it-IT" dirty="0" err="1" smtClean="0"/>
              <a:t>effort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 to design an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can be </a:t>
            </a:r>
            <a:r>
              <a:rPr lang="it-IT" dirty="0" err="1" smtClean="0"/>
              <a:t>scalable</a:t>
            </a:r>
            <a:r>
              <a:rPr lang="it-IT" dirty="0" smtClean="0"/>
              <a:t> and </a:t>
            </a:r>
            <a:r>
              <a:rPr lang="it-IT" dirty="0" err="1" smtClean="0"/>
              <a:t>reusable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Design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Use of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can be </a:t>
            </a:r>
            <a:r>
              <a:rPr lang="it-IT" dirty="0" err="1" smtClean="0"/>
              <a:t>implementend</a:t>
            </a:r>
            <a:r>
              <a:rPr lang="it-IT" dirty="0" smtClean="0"/>
              <a:t> on the base of the </a:t>
            </a:r>
            <a:r>
              <a:rPr lang="it-IT" dirty="0" err="1" smtClean="0"/>
              <a:t>specific</a:t>
            </a:r>
            <a:r>
              <a:rPr lang="it-IT" dirty="0" smtClean="0"/>
              <a:t> data </a:t>
            </a:r>
            <a:r>
              <a:rPr lang="it-IT" dirty="0" err="1" smtClean="0"/>
              <a:t>access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Use of the </a:t>
            </a:r>
            <a:r>
              <a:rPr lang="it-IT" dirty="0" err="1" smtClean="0"/>
              <a:t>CommonAPI</a:t>
            </a:r>
            <a:r>
              <a:rPr lang="it-IT" dirty="0" smtClean="0"/>
              <a:t> (</a:t>
            </a:r>
            <a:r>
              <a:rPr lang="it-IT" dirty="0" err="1" smtClean="0"/>
              <a:t>version</a:t>
            </a:r>
            <a:r>
              <a:rPr lang="it-IT" dirty="0" smtClean="0"/>
              <a:t> </a:t>
            </a:r>
            <a:r>
              <a:rPr lang="it-IT" dirty="0" err="1" smtClean="0"/>
              <a:t>agnostic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1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7663566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Web service on the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Features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Attributes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4281205" y="1128665"/>
            <a:ext cx="2326740" cy="3711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AttributeManager</a:t>
            </a:r>
            <a:endParaRPr lang="it-IT" dirty="0"/>
          </a:p>
        </p:txBody>
      </p:sp>
      <p:grpSp>
        <p:nvGrpSpPr>
          <p:cNvPr id="19" name="Gruppo 18"/>
          <p:cNvGrpSpPr/>
          <p:nvPr/>
        </p:nvGrpSpPr>
        <p:grpSpPr>
          <a:xfrm>
            <a:off x="618654" y="606581"/>
            <a:ext cx="3220015" cy="2770364"/>
            <a:chOff x="618654" y="606581"/>
            <a:chExt cx="3220015" cy="2770364"/>
          </a:xfrm>
        </p:grpSpPr>
        <p:sp>
          <p:nvSpPr>
            <p:cNvPr id="12" name="Rettangolo 11"/>
            <p:cNvSpPr/>
            <p:nvPr/>
          </p:nvSpPr>
          <p:spPr>
            <a:xfrm>
              <a:off x="1240325" y="1075856"/>
              <a:ext cx="2598344" cy="23010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18654" y="606581"/>
              <a:ext cx="2326740" cy="3711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IBaseManager</a:t>
              </a:r>
              <a:endParaRPr lang="it-IT" dirty="0"/>
            </a:p>
          </p:txBody>
        </p:sp>
        <p:sp>
          <p:nvSpPr>
            <p:cNvPr id="6" name="Rettangolo arrotondato 5"/>
            <p:cNvSpPr/>
            <p:nvPr/>
          </p:nvSpPr>
          <p:spPr>
            <a:xfrm>
              <a:off x="1349720" y="1130174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IAttributesManager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8" name="Rettangolo arrotondato 7"/>
            <p:cNvSpPr/>
            <p:nvPr/>
          </p:nvSpPr>
          <p:spPr>
            <a:xfrm>
              <a:off x="1349720" y="2921251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IDataflowManager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349720" y="2473481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ICategoryManager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0" name="Rettangolo arrotondato 9"/>
            <p:cNvSpPr/>
            <p:nvPr/>
          </p:nvSpPr>
          <p:spPr>
            <a:xfrm>
              <a:off x="1349720" y="1577943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IDimensionManager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1" name="Rettangolo arrotondato 10"/>
            <p:cNvSpPr/>
            <p:nvPr/>
          </p:nvSpPr>
          <p:spPr>
            <a:xfrm>
              <a:off x="1349720" y="2025712"/>
              <a:ext cx="2326740" cy="37119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>
                  <a:solidFill>
                    <a:schemeClr val="tx2"/>
                  </a:solidFill>
                </a:rPr>
                <a:t>IConceptManager</a:t>
              </a:r>
              <a:endParaRPr lang="it-IT" dirty="0">
                <a:solidFill>
                  <a:schemeClr val="tx2"/>
                </a:solidFill>
              </a:endParaRPr>
            </a:p>
          </p:txBody>
        </p:sp>
        <p:sp>
          <p:nvSpPr>
            <p:cNvPr id="13" name="Freccia angolare in su 12"/>
            <p:cNvSpPr/>
            <p:nvPr/>
          </p:nvSpPr>
          <p:spPr>
            <a:xfrm rot="5400000">
              <a:off x="717300" y="985886"/>
              <a:ext cx="543962" cy="502087"/>
            </a:xfrm>
            <a:prstGeom prst="bent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5" name="Connettore 2 14"/>
          <p:cNvCxnSpPr>
            <a:stCxn id="6" idx="3"/>
            <a:endCxn id="7" idx="1"/>
          </p:cNvCxnSpPr>
          <p:nvPr/>
        </p:nvCxnSpPr>
        <p:spPr>
          <a:xfrm flipV="1">
            <a:off x="3676460" y="1314261"/>
            <a:ext cx="604745" cy="1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arrotondato 16"/>
          <p:cNvSpPr/>
          <p:nvPr/>
        </p:nvSpPr>
        <p:spPr>
          <a:xfrm>
            <a:off x="4209861" y="1763539"/>
            <a:ext cx="380244" cy="15465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/>
              <a:t>XML File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553893" y="1763539"/>
            <a:ext cx="5151422" cy="18697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5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05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it-IT" sz="105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Code="TIME_FORMAT"  </a:t>
            </a:r>
            <a:r>
              <a:rPr lang="it-IT" sz="105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attachmentLevel</a:t>
            </a:r>
            <a:r>
              <a:rPr lang="it-IT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Observation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it-IT" sz="105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assignmentStatus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Conditional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it-IT" sz="105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isTimeFormat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it-IT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&lt;Name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LocaleIsoCode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="en"&gt;&lt;![CDATA[TIME_FORMAT AVAILABILITY]]&gt;&lt;/Name&gt;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&lt;Name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LocaleIsoCode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"&gt;&lt;![CDATA[TIME_FORMAT AVAILABILITY]]&gt;&lt;/Name&gt;</a:t>
            </a:r>
          </a:p>
          <a:p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Codelist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&lt;Code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="P1D"&gt;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&lt;Name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LocaleIsoCode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="en"&gt;&lt;![CDATA[Daily]]&gt;&lt;/Name&gt;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&lt;Name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LocaleIsoCode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"&gt;&lt;![CDATA[Daily]]&gt;&lt;/Name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050" dirty="0" smtClean="0"/>
              <a:t>….</a:t>
            </a:r>
            <a:endParaRPr lang="it-IT" sz="105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31584" y="3956364"/>
            <a:ext cx="95193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The </a:t>
            </a:r>
            <a:r>
              <a:rPr lang="it-IT" sz="1600" b="1" dirty="0" err="1" smtClean="0"/>
              <a:t>current</a:t>
            </a:r>
            <a:r>
              <a:rPr lang="it-IT" sz="1600" dirty="0" smtClean="0"/>
              <a:t> </a:t>
            </a:r>
            <a:r>
              <a:rPr lang="it-IT" sz="1600" dirty="0" err="1" smtClean="0"/>
              <a:t>implementation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AttributeManager</a:t>
            </a:r>
            <a:r>
              <a:rPr lang="it-IT" sz="1600" dirty="0" smtClean="0"/>
              <a:t> </a:t>
            </a:r>
            <a:r>
              <a:rPr lang="it-IT" sz="1600" dirty="0" err="1" smtClean="0"/>
              <a:t>provides</a:t>
            </a:r>
            <a:r>
              <a:rPr lang="it-IT" sz="1600" dirty="0" smtClean="0"/>
              <a:t> the </a:t>
            </a:r>
            <a:r>
              <a:rPr lang="it-IT" sz="1600" dirty="0" err="1" smtClean="0"/>
              <a:t>reading</a:t>
            </a:r>
            <a:r>
              <a:rPr lang="it-IT" sz="1600" dirty="0" smtClean="0"/>
              <a:t> of an XML </a:t>
            </a:r>
            <a:r>
              <a:rPr lang="it-IT" sz="1600" dirty="0" err="1" smtClean="0"/>
              <a:t>where</a:t>
            </a:r>
            <a:r>
              <a:rPr lang="it-IT" sz="1600" dirty="0" smtClean="0"/>
              <a:t> are </a:t>
            </a:r>
            <a:r>
              <a:rPr lang="it-IT" sz="1600" dirty="0" err="1" smtClean="0"/>
              <a:t>stored</a:t>
            </a:r>
            <a:endParaRPr lang="it-IT" sz="1600" dirty="0" smtClean="0"/>
          </a:p>
          <a:p>
            <a:r>
              <a:rPr lang="it-IT" sz="1600" dirty="0" err="1" smtClean="0"/>
              <a:t>all</a:t>
            </a:r>
            <a:r>
              <a:rPr lang="it-IT" sz="1600" dirty="0" smtClean="0"/>
              <a:t> the information </a:t>
            </a:r>
            <a:r>
              <a:rPr lang="it-IT" sz="1600" dirty="0" err="1" smtClean="0"/>
              <a:t>releted</a:t>
            </a:r>
            <a:r>
              <a:rPr lang="it-IT" sz="1600" dirty="0" smtClean="0"/>
              <a:t> to </a:t>
            </a:r>
            <a:r>
              <a:rPr lang="it-IT" sz="1600" dirty="0" err="1" smtClean="0"/>
              <a:t>additional</a:t>
            </a:r>
            <a:r>
              <a:rPr lang="it-IT" sz="1600" dirty="0" smtClean="0"/>
              <a:t> </a:t>
            </a:r>
            <a:r>
              <a:rPr lang="it-IT" sz="1600" dirty="0" err="1" smtClean="0"/>
              <a:t>attributes</a:t>
            </a:r>
            <a:r>
              <a:rPr lang="it-IT" sz="1600" dirty="0" smtClean="0"/>
              <a:t>:</a:t>
            </a:r>
          </a:p>
          <a:p>
            <a:endParaRPr lang="it-IT" sz="1600" dirty="0" smtClean="0"/>
          </a:p>
          <a:p>
            <a:r>
              <a:rPr lang="it-IT" sz="1600" dirty="0"/>
              <a:t>	</a:t>
            </a:r>
            <a:r>
              <a:rPr lang="it-IT" sz="1600" b="1" i="1" dirty="0" smtClean="0"/>
              <a:t> </a:t>
            </a:r>
            <a:r>
              <a:rPr lang="it-IT" sz="1600" b="1" i="1" dirty="0" err="1" smtClean="0"/>
              <a:t>Name</a:t>
            </a:r>
            <a:r>
              <a:rPr lang="it-IT" sz="1600" b="1" i="1" dirty="0" smtClean="0"/>
              <a:t>, Attachment </a:t>
            </a:r>
            <a:r>
              <a:rPr lang="it-IT" sz="1600" b="1" i="1" dirty="0" err="1" smtClean="0"/>
              <a:t>level</a:t>
            </a:r>
            <a:r>
              <a:rPr lang="it-IT" sz="1600" b="1" i="1" dirty="0" smtClean="0"/>
              <a:t>, </a:t>
            </a:r>
            <a:r>
              <a:rPr lang="it-IT" sz="1600" b="1" i="1" dirty="0" err="1" smtClean="0"/>
              <a:t>Assigment</a:t>
            </a:r>
            <a:r>
              <a:rPr lang="it-IT" sz="1600" b="1" i="1" dirty="0" smtClean="0"/>
              <a:t> Status, </a:t>
            </a:r>
            <a:r>
              <a:rPr lang="it-IT" sz="1600" b="1" i="1" dirty="0" err="1" smtClean="0"/>
              <a:t>roles</a:t>
            </a:r>
            <a:r>
              <a:rPr lang="it-IT" sz="1600" b="1" i="1" dirty="0" smtClean="0"/>
              <a:t>, </a:t>
            </a:r>
            <a:r>
              <a:rPr lang="it-IT" sz="1600" b="1" i="1" dirty="0" err="1" smtClean="0"/>
              <a:t>codelist</a:t>
            </a:r>
            <a:endParaRPr lang="it-IT" sz="1600" b="1" i="1" dirty="0" smtClean="0"/>
          </a:p>
          <a:p>
            <a:endParaRPr lang="it-IT" sz="1600" dirty="0" smtClean="0"/>
          </a:p>
          <a:p>
            <a:r>
              <a:rPr lang="it-IT" sz="1600" dirty="0" err="1" smtClean="0"/>
              <a:t>These</a:t>
            </a:r>
            <a:r>
              <a:rPr lang="it-IT" sz="1600" dirty="0" smtClean="0"/>
              <a:t> information are </a:t>
            </a:r>
            <a:r>
              <a:rPr lang="it-IT" sz="1600" dirty="0" err="1" smtClean="0"/>
              <a:t>used</a:t>
            </a:r>
            <a:r>
              <a:rPr lang="it-IT" sz="1600" dirty="0" smtClean="0"/>
              <a:t> </a:t>
            </a:r>
            <a:r>
              <a:rPr lang="it-IT" sz="1600" dirty="0" err="1" smtClean="0"/>
              <a:t>during</a:t>
            </a:r>
            <a:r>
              <a:rPr lang="it-IT" sz="1600" dirty="0" smtClean="0"/>
              <a:t> the </a:t>
            </a:r>
            <a:r>
              <a:rPr lang="it-IT" sz="1600" dirty="0" err="1" smtClean="0"/>
              <a:t>creation</a:t>
            </a:r>
            <a:r>
              <a:rPr lang="it-IT" sz="1600" dirty="0" smtClean="0"/>
              <a:t> of the Data </a:t>
            </a:r>
            <a:r>
              <a:rPr lang="it-IT" sz="1600" dirty="0" err="1" smtClean="0"/>
              <a:t>Structure</a:t>
            </a:r>
            <a:r>
              <a:rPr lang="it-IT" sz="1600" dirty="0" smtClean="0"/>
              <a:t> Definition and the data </a:t>
            </a:r>
            <a:r>
              <a:rPr lang="it-IT" sz="1600" dirty="0" err="1" smtClean="0"/>
              <a:t>message</a:t>
            </a:r>
            <a:r>
              <a:rPr lang="it-IT" sz="1600" dirty="0" smtClean="0"/>
              <a:t>.</a:t>
            </a:r>
          </a:p>
          <a:p>
            <a:r>
              <a:rPr lang="it-IT" sz="1600" dirty="0" err="1" smtClean="0"/>
              <a:t>If</a:t>
            </a:r>
            <a:r>
              <a:rPr lang="it-IT" sz="1600" dirty="0" smtClean="0"/>
              <a:t> the </a:t>
            </a:r>
            <a:r>
              <a:rPr lang="it-IT" sz="1600" dirty="0" err="1" smtClean="0"/>
              <a:t>attributes</a:t>
            </a:r>
            <a:r>
              <a:rPr lang="it-IT" sz="1600" dirty="0" smtClean="0"/>
              <a:t> </a:t>
            </a:r>
            <a:r>
              <a:rPr lang="it-IT" sz="1600" dirty="0" err="1" smtClean="0"/>
              <a:t>defined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XML file are </a:t>
            </a:r>
            <a:r>
              <a:rPr lang="it-IT" sz="1600" dirty="0" err="1" smtClean="0"/>
              <a:t>present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result</a:t>
            </a:r>
            <a:r>
              <a:rPr lang="it-IT" sz="1600" dirty="0" smtClean="0"/>
              <a:t> of the Data </a:t>
            </a:r>
            <a:r>
              <a:rPr lang="it-IT" sz="1600" dirty="0" err="1" smtClean="0"/>
              <a:t>store</a:t>
            </a:r>
            <a:r>
              <a:rPr lang="it-IT" sz="1600" dirty="0" smtClean="0"/>
              <a:t> procedure </a:t>
            </a:r>
            <a:r>
              <a:rPr lang="it-IT" sz="1600" dirty="0" err="1" smtClean="0"/>
              <a:t>they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disseminated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data </a:t>
            </a:r>
            <a:r>
              <a:rPr lang="it-IT" sz="1600" dirty="0" err="1" smtClean="0"/>
              <a:t>message</a:t>
            </a:r>
            <a:r>
              <a:rPr lang="it-IT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1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7663566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Web service on the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Features</a:t>
            </a:r>
            <a:r>
              <a:rPr lang="it-IT" sz="2000" i="1" dirty="0" smtClean="0">
                <a:solidFill>
                  <a:schemeClr val="bg1"/>
                </a:solidFill>
              </a:rPr>
              <a:t> – </a:t>
            </a:r>
            <a:r>
              <a:rPr lang="it-IT" sz="2000" i="1" dirty="0" err="1" smtClean="0">
                <a:solidFill>
                  <a:schemeClr val="bg1"/>
                </a:solidFill>
              </a:rPr>
              <a:t>Attributes</a:t>
            </a:r>
            <a:r>
              <a:rPr lang="it-IT" sz="2000" i="1" dirty="0" smtClean="0">
                <a:solidFill>
                  <a:schemeClr val="bg1"/>
                </a:solidFill>
              </a:rPr>
              <a:t> – OBS_STATUS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62139" y="724277"/>
            <a:ext cx="8443337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implementation</a:t>
            </a:r>
            <a:r>
              <a:rPr lang="it-IT" dirty="0" smtClean="0"/>
              <a:t> of .Stat </a:t>
            </a:r>
            <a:r>
              <a:rPr lang="it-IT" dirty="0" err="1" smtClean="0"/>
              <a:t>manages</a:t>
            </a:r>
            <a:r>
              <a:rPr lang="it-IT" dirty="0" smtClean="0"/>
              <a:t> the FLAG </a:t>
            </a:r>
            <a:r>
              <a:rPr lang="it-IT" dirty="0" err="1" smtClean="0"/>
              <a:t>attributes</a:t>
            </a:r>
            <a:r>
              <a:rPr lang="it-IT" dirty="0" smtClean="0"/>
              <a:t>. 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can be </a:t>
            </a:r>
            <a:r>
              <a:rPr lang="it-IT" dirty="0" err="1" smtClean="0"/>
              <a:t>assumed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/>
              <a:t> </a:t>
            </a:r>
            <a:r>
              <a:rPr lang="it-IT" dirty="0" smtClean="0"/>
              <a:t>an OBS_STATUS </a:t>
            </a:r>
            <a:r>
              <a:rPr lang="it-IT" dirty="0" err="1" smtClean="0"/>
              <a:t>attribute</a:t>
            </a:r>
            <a:r>
              <a:rPr lang="it-IT" dirty="0" smtClean="0"/>
              <a:t>. </a:t>
            </a:r>
          </a:p>
          <a:p>
            <a:pPr lvl="0"/>
            <a:endParaRPr lang="it-IT" b="1" dirty="0" smtClean="0">
              <a:solidFill>
                <a:schemeClr val="dk1"/>
              </a:solidFill>
            </a:endParaRPr>
          </a:p>
          <a:p>
            <a:r>
              <a:rPr lang="it-IT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ConceptObservationFlag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OBS_STATUS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attachmentLevel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assignmentStatus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Mandatory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it-IT" sz="105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it-IT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105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LocaleIsoCode</a:t>
            </a:r>
            <a:r>
              <a:rPr lang="it-IT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it-IT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it-IT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</a:t>
            </a:r>
            <a:r>
              <a:rPr lang="it-IT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it-IT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&gt;&lt;![CDATA[</a:t>
            </a:r>
            <a:r>
              <a:rPr lang="it-IT" sz="105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it-IT" sz="10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status</a:t>
            </a:r>
            <a:r>
              <a:rPr lang="it-IT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]]&gt;&lt;/</a:t>
            </a:r>
            <a:r>
              <a:rPr lang="it-IT" sz="105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it-IT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it-IT"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LocaleIsoCode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&gt;&lt;![CDATA[</a:t>
            </a:r>
            <a:r>
              <a:rPr lang="en-US" sz="10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Observation status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]]&gt;&lt;/</a:t>
            </a:r>
            <a:r>
              <a:rPr lang="en-US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it-IT" sz="105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it-IT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endParaRPr lang="it-IT" sz="105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it-IT" sz="1050" b="1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it-IT" sz="105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it-IT" sz="1050" b="1" dirty="0" smtClean="0">
              <a:solidFill>
                <a:schemeClr val="dk1"/>
              </a:solidFill>
            </a:endParaRPr>
          </a:p>
          <a:p>
            <a:pPr lvl="0"/>
            <a:r>
              <a:rPr lang="it-IT" dirty="0" smtClean="0">
                <a:solidFill>
                  <a:schemeClr val="dk1"/>
                </a:solidFill>
              </a:rPr>
              <a:t>The </a:t>
            </a:r>
            <a:r>
              <a:rPr lang="it-IT" dirty="0" err="1" smtClean="0">
                <a:solidFill>
                  <a:schemeClr val="dk1"/>
                </a:solidFill>
              </a:rPr>
              <a:t>codelist</a:t>
            </a:r>
            <a:r>
              <a:rPr lang="it-IT" dirty="0" smtClean="0">
                <a:solidFill>
                  <a:schemeClr val="dk1"/>
                </a:solidFill>
              </a:rPr>
              <a:t> of </a:t>
            </a:r>
            <a:r>
              <a:rPr lang="it-IT" dirty="0" err="1" smtClean="0">
                <a:solidFill>
                  <a:schemeClr val="dk1"/>
                </a:solidFill>
              </a:rPr>
              <a:t>this</a:t>
            </a:r>
            <a:r>
              <a:rPr lang="it-IT" dirty="0" smtClean="0">
                <a:solidFill>
                  <a:schemeClr val="dk1"/>
                </a:solidFill>
              </a:rPr>
              <a:t> </a:t>
            </a:r>
            <a:r>
              <a:rPr lang="it-IT" dirty="0" err="1" smtClean="0">
                <a:solidFill>
                  <a:schemeClr val="dk1"/>
                </a:solidFill>
              </a:rPr>
              <a:t>attribute</a:t>
            </a:r>
            <a:r>
              <a:rPr lang="it-IT" dirty="0" smtClean="0">
                <a:solidFill>
                  <a:schemeClr val="dk1"/>
                </a:solidFill>
              </a:rPr>
              <a:t> can be </a:t>
            </a:r>
            <a:r>
              <a:rPr lang="it-IT" dirty="0" err="1" smtClean="0">
                <a:solidFill>
                  <a:schemeClr val="dk1"/>
                </a:solidFill>
              </a:rPr>
              <a:t>retrieved</a:t>
            </a:r>
            <a:r>
              <a:rPr lang="it-IT" dirty="0" smtClean="0">
                <a:solidFill>
                  <a:schemeClr val="dk1"/>
                </a:solidFill>
              </a:rPr>
              <a:t> </a:t>
            </a:r>
            <a:r>
              <a:rPr lang="it-IT" dirty="0" err="1" smtClean="0">
                <a:solidFill>
                  <a:schemeClr val="dk1"/>
                </a:solidFill>
              </a:rPr>
              <a:t>through</a:t>
            </a:r>
            <a:r>
              <a:rPr lang="it-IT" dirty="0" smtClean="0">
                <a:solidFill>
                  <a:schemeClr val="dk1"/>
                </a:solidFill>
              </a:rPr>
              <a:t> the </a:t>
            </a:r>
            <a:r>
              <a:rPr lang="it-IT" dirty="0" err="1" smtClean="0">
                <a:solidFill>
                  <a:schemeClr val="dk1"/>
                </a:solidFill>
              </a:rPr>
              <a:t>stored</a:t>
            </a:r>
            <a:r>
              <a:rPr lang="it-IT" dirty="0" smtClean="0">
                <a:solidFill>
                  <a:schemeClr val="dk1"/>
                </a:solidFill>
              </a:rPr>
              <a:t> procedure:</a:t>
            </a:r>
          </a:p>
          <a:p>
            <a:pPr lvl="0"/>
            <a:endParaRPr lang="it-IT" b="1" dirty="0">
              <a:solidFill>
                <a:schemeClr val="dk1"/>
              </a:solidFill>
            </a:endParaRPr>
          </a:p>
          <a:p>
            <a:pPr lvl="0"/>
            <a:r>
              <a:rPr lang="it-IT" b="1" dirty="0" smtClean="0">
                <a:solidFill>
                  <a:schemeClr val="dk1"/>
                </a:solidFill>
              </a:rPr>
              <a:t>		</a:t>
            </a:r>
            <a:r>
              <a:rPr lang="it-IT" b="1" dirty="0" err="1" smtClean="0">
                <a:solidFill>
                  <a:schemeClr val="dk1"/>
                </a:solidFill>
              </a:rPr>
              <a:t>proc_WBS_GetDatasetFlags</a:t>
            </a:r>
            <a:endParaRPr lang="it-IT" b="1" dirty="0" smtClean="0">
              <a:solidFill>
                <a:schemeClr val="dk1"/>
              </a:solidFill>
            </a:endParaRPr>
          </a:p>
          <a:p>
            <a:pPr lvl="0"/>
            <a:endParaRPr lang="it-IT" b="1" dirty="0">
              <a:solidFill>
                <a:schemeClr val="dk1"/>
              </a:solidFill>
            </a:endParaRPr>
          </a:p>
          <a:p>
            <a:pPr lvl="0"/>
            <a:r>
              <a:rPr lang="it-IT" dirty="0" smtClean="0">
                <a:solidFill>
                  <a:schemeClr val="dk1"/>
                </a:solidFill>
              </a:rPr>
              <a:t>The data are </a:t>
            </a:r>
            <a:r>
              <a:rPr lang="it-IT" dirty="0" err="1" smtClean="0">
                <a:solidFill>
                  <a:schemeClr val="dk1"/>
                </a:solidFill>
              </a:rPr>
              <a:t>retrieved</a:t>
            </a:r>
            <a:r>
              <a:rPr lang="it-IT" dirty="0" smtClean="0">
                <a:solidFill>
                  <a:schemeClr val="dk1"/>
                </a:solidFill>
              </a:rPr>
              <a:t> </a:t>
            </a:r>
            <a:r>
              <a:rPr lang="it-IT" dirty="0" err="1" smtClean="0">
                <a:solidFill>
                  <a:schemeClr val="dk1"/>
                </a:solidFill>
              </a:rPr>
              <a:t>using</a:t>
            </a:r>
            <a:r>
              <a:rPr lang="it-IT" dirty="0" smtClean="0">
                <a:solidFill>
                  <a:schemeClr val="dk1"/>
                </a:solidFill>
              </a:rPr>
              <a:t> the </a:t>
            </a:r>
            <a:r>
              <a:rPr lang="it-IT" dirty="0" err="1" smtClean="0">
                <a:solidFill>
                  <a:schemeClr val="dk1"/>
                </a:solidFill>
              </a:rPr>
              <a:t>stored</a:t>
            </a:r>
            <a:r>
              <a:rPr lang="it-IT" dirty="0" smtClean="0">
                <a:solidFill>
                  <a:schemeClr val="dk1"/>
                </a:solidFill>
              </a:rPr>
              <a:t> procedure:</a:t>
            </a:r>
          </a:p>
          <a:p>
            <a:pPr lvl="0"/>
            <a:endParaRPr lang="it-IT" b="1" dirty="0">
              <a:solidFill>
                <a:schemeClr val="dk1"/>
              </a:solidFill>
            </a:endParaRPr>
          </a:p>
          <a:p>
            <a:pPr lvl="0"/>
            <a:r>
              <a:rPr lang="it-IT" b="1" dirty="0" smtClean="0">
                <a:solidFill>
                  <a:schemeClr val="dk1"/>
                </a:solidFill>
              </a:rPr>
              <a:t>		</a:t>
            </a:r>
            <a:r>
              <a:rPr lang="it-IT" b="1" dirty="0" err="1" smtClean="0">
                <a:solidFill>
                  <a:schemeClr val="dk1"/>
                </a:solidFill>
              </a:rPr>
              <a:t>proc_SDMX_GetObservations</a:t>
            </a:r>
            <a:r>
              <a:rPr lang="it-IT" b="1" dirty="0" smtClean="0">
                <a:solidFill>
                  <a:schemeClr val="dk1"/>
                </a:solidFill>
              </a:rPr>
              <a:t>	</a:t>
            </a:r>
          </a:p>
          <a:p>
            <a:pPr lvl="0"/>
            <a:endParaRPr lang="it-IT" b="1" dirty="0">
              <a:solidFill>
                <a:schemeClr val="dk1"/>
              </a:solidFill>
            </a:endParaRPr>
          </a:p>
          <a:p>
            <a:pPr lvl="0"/>
            <a:r>
              <a:rPr lang="it-IT" dirty="0">
                <a:solidFill>
                  <a:schemeClr val="dk1"/>
                </a:solidFill>
              </a:rPr>
              <a:t>i</a:t>
            </a:r>
            <a:r>
              <a:rPr lang="it-IT" dirty="0" smtClean="0">
                <a:solidFill>
                  <a:schemeClr val="dk1"/>
                </a:solidFill>
              </a:rPr>
              <a:t>n the FLAG </a:t>
            </a:r>
            <a:r>
              <a:rPr lang="it-IT" dirty="0" err="1" smtClean="0">
                <a:solidFill>
                  <a:schemeClr val="dk1"/>
                </a:solidFill>
              </a:rPr>
              <a:t>field</a:t>
            </a:r>
            <a:r>
              <a:rPr lang="it-IT" b="1" dirty="0" smtClean="0">
                <a:solidFill>
                  <a:schemeClr val="dk1"/>
                </a:solidFill>
              </a:rPr>
              <a:t>.</a:t>
            </a:r>
            <a:endParaRPr lang="it-IT" b="1" dirty="0">
              <a:solidFill>
                <a:schemeClr val="dk1"/>
              </a:solidFill>
            </a:endParaRP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5918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5513560" y="463211"/>
            <a:ext cx="4225423" cy="58594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endParaRPr lang="it-IT" sz="2000" b="1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it-IT" sz="1600" b="1" dirty="0" smtClean="0">
                <a:latin typeface="+mj-lt"/>
                <a:cs typeface="Times New Roman" panose="02020603050405020304" pitchFamily="18" charset="0"/>
              </a:rPr>
              <a:t>Presentation </a:t>
            </a:r>
            <a:r>
              <a:rPr lang="it-IT" sz="1600" b="1" dirty="0" err="1" smtClean="0">
                <a:latin typeface="+mj-lt"/>
                <a:cs typeface="Times New Roman" panose="02020603050405020304" pitchFamily="18" charset="0"/>
              </a:rPr>
              <a:t>layer</a:t>
            </a:r>
            <a:endParaRPr lang="it-IT" sz="1600" b="1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The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user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can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access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to the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application</a:t>
            </a:r>
            <a:r>
              <a:rPr lang="it-IT" sz="1200" dirty="0">
                <a:latin typeface="+mj-lt"/>
                <a:cs typeface="Times New Roman" panose="02020603050405020304" pitchFamily="18" charset="0"/>
              </a:rPr>
              <a:t>  </a:t>
            </a:r>
            <a:r>
              <a:rPr lang="it-IT" sz="1200" dirty="0" err="1">
                <a:latin typeface="+mj-lt"/>
                <a:cs typeface="Times New Roman" panose="02020603050405020304" pitchFamily="18" charset="0"/>
              </a:rPr>
              <a:t>through</a:t>
            </a:r>
            <a:r>
              <a:rPr lang="it-IT" sz="1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latin typeface="+mj-lt"/>
                <a:cs typeface="Times New Roman" panose="02020603050405020304" pitchFamily="18" charset="0"/>
              </a:rPr>
              <a:t>three</a:t>
            </a:r>
            <a:r>
              <a:rPr lang="it-IT" sz="1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end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points</a:t>
            </a:r>
            <a:endParaRPr lang="it-IT" sz="1200" dirty="0" smtClean="0">
              <a:latin typeface="+mj-lt"/>
              <a:cs typeface="Times New Roman" panose="02020603050405020304" pitchFamily="18" charset="0"/>
            </a:endParaRPr>
          </a:p>
          <a:p>
            <a:pPr marL="901700" indent="266700">
              <a:spcBef>
                <a:spcPts val="600"/>
              </a:spcBef>
            </a:pP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WS_REST_SDMX 2.0/2.1</a:t>
            </a:r>
          </a:p>
          <a:p>
            <a:pPr marL="901700" indent="266700">
              <a:spcBef>
                <a:spcPts val="600"/>
              </a:spcBef>
            </a:pP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WS_SOAP_SDMX 2.0</a:t>
            </a:r>
          </a:p>
          <a:p>
            <a:pPr marL="901700" indent="266700">
              <a:spcBef>
                <a:spcPts val="600"/>
              </a:spcBef>
            </a:pPr>
            <a:r>
              <a:rPr lang="it-IT" sz="1200" dirty="0">
                <a:latin typeface="+mj-lt"/>
                <a:cs typeface="Times New Roman" panose="02020603050405020304" pitchFamily="18" charset="0"/>
              </a:rPr>
              <a:t>WS_SOAP_SDMX 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2.1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it-IT" sz="1600" b="1" dirty="0" smtClean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it-IT" sz="1600" b="1" dirty="0" smtClean="0">
                <a:latin typeface="+mj-lt"/>
                <a:cs typeface="Times New Roman" panose="02020603050405020304" pitchFamily="18" charset="0"/>
              </a:rPr>
              <a:t>Business </a:t>
            </a:r>
            <a:r>
              <a:rPr lang="it-IT" sz="1600" b="1" dirty="0" err="1" smtClean="0">
                <a:latin typeface="+mj-lt"/>
                <a:cs typeface="Times New Roman" panose="02020603050405020304" pitchFamily="18" charset="0"/>
              </a:rPr>
              <a:t>layer</a:t>
            </a:r>
            <a:endParaRPr lang="it-IT" sz="1600" b="1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This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layer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the core of the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application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and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provides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data to the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upper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layer</a:t>
            </a:r>
            <a:endParaRPr lang="it-IT" sz="1200" dirty="0" smtClean="0">
              <a:latin typeface="+mj-lt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FlyController</a:t>
            </a:r>
            <a:endParaRPr lang="it-IT" sz="1200" dirty="0" smtClean="0">
              <a:latin typeface="+mj-lt"/>
              <a:cs typeface="Times New Roman" panose="02020603050405020304" pitchFamily="18" charset="0"/>
            </a:endParaRPr>
          </a:p>
          <a:p>
            <a:pPr marL="1168400">
              <a:spcBef>
                <a:spcPts val="600"/>
              </a:spcBef>
            </a:pP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FlyEngine</a:t>
            </a:r>
            <a:endParaRPr lang="it-IT" sz="1200" dirty="0" smtClean="0">
              <a:latin typeface="+mj-lt"/>
              <a:cs typeface="Times New Roman" panose="02020603050405020304" pitchFamily="18" charset="0"/>
            </a:endParaRPr>
          </a:p>
          <a:p>
            <a:pPr marL="1168400">
              <a:spcBef>
                <a:spcPts val="600"/>
              </a:spcBef>
            </a:pPr>
            <a:endParaRPr lang="it-IT" sz="12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it-IT" sz="1600" b="1" dirty="0" err="1" smtClean="0">
                <a:latin typeface="+mj-lt"/>
                <a:cs typeface="Times New Roman" panose="02020603050405020304" pitchFamily="18" charset="0"/>
              </a:rPr>
              <a:t>Persistence</a:t>
            </a:r>
            <a:r>
              <a:rPr lang="it-IT" sz="16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b="1" dirty="0" err="1" smtClean="0">
                <a:latin typeface="+mj-lt"/>
                <a:cs typeface="Times New Roman" panose="02020603050405020304" pitchFamily="18" charset="0"/>
              </a:rPr>
              <a:t>layer</a:t>
            </a:r>
            <a:r>
              <a:rPr lang="it-IT" sz="1600" b="1" dirty="0" smtClean="0">
                <a:latin typeface="+mj-lt"/>
                <a:cs typeface="Times New Roman" panose="02020603050405020304" pitchFamily="18" charset="0"/>
              </a:rPr>
              <a:t> - DAL</a:t>
            </a:r>
            <a:endParaRPr lang="it-IT" sz="16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This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the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persistence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layer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.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It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aimed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to </a:t>
            </a:r>
            <a:r>
              <a:rPr lang="it-IT" sz="1200" dirty="0" err="1" smtClean="0">
                <a:latin typeface="+mj-lt"/>
                <a:cs typeface="Times New Roman" panose="02020603050405020304" pitchFamily="18" charset="0"/>
              </a:rPr>
              <a:t>get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 the data from the database</a:t>
            </a:r>
            <a:endParaRPr lang="it-IT" sz="1200" dirty="0">
              <a:latin typeface="+mj-lt"/>
              <a:cs typeface="Times New Roman" panose="02020603050405020304" pitchFamily="18" charset="0"/>
            </a:endParaRPr>
          </a:p>
          <a:p>
            <a:pPr marL="1168400">
              <a:spcBef>
                <a:spcPts val="600"/>
              </a:spcBef>
            </a:pPr>
            <a:r>
              <a:rPr lang="it-IT" sz="1200" dirty="0" err="1" smtClean="0">
                <a:latin typeface="+mj-lt"/>
              </a:rPr>
              <a:t>FlyMappin</a:t>
            </a:r>
            <a:r>
              <a:rPr lang="it-IT" sz="1200" dirty="0" err="1">
                <a:latin typeface="+mj-lt"/>
              </a:rPr>
              <a:t>g</a:t>
            </a:r>
            <a:endParaRPr lang="it-IT" sz="1200" dirty="0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Design pattern - </a:t>
            </a:r>
            <a:r>
              <a:rPr lang="it-IT" sz="2000" i="1" dirty="0" err="1" smtClean="0">
                <a:solidFill>
                  <a:schemeClr val="bg1"/>
                </a:solidFill>
              </a:rPr>
              <a:t>Layering</a:t>
            </a:r>
            <a:r>
              <a:rPr lang="it-IT" sz="2000" i="1" dirty="0" smtClean="0">
                <a:solidFill>
                  <a:schemeClr val="bg1"/>
                </a:solidFill>
              </a:rPr>
              <a:t/>
            </a:r>
            <a:br>
              <a:rPr lang="it-IT" sz="2000" i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www.codeproject.com/KB/architecture/654670/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8" y="1492705"/>
            <a:ext cx="47529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a">
  <a:themeElements>
    <a:clrScheme name="Impostazioni personalizz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911</Words>
  <Application>Microsoft Office PowerPoint</Application>
  <PresentationFormat>A4 (21x29,7 cm)</PresentationFormat>
  <Paragraphs>223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on the fly</dc:title>
  <dc:creator>eidos</dc:creator>
  <cp:lastModifiedBy>Dario Camol</cp:lastModifiedBy>
  <cp:revision>44</cp:revision>
  <dcterms:created xsi:type="dcterms:W3CDTF">2014-06-13T15:28:01Z</dcterms:created>
  <dcterms:modified xsi:type="dcterms:W3CDTF">2014-07-07T11:51:11Z</dcterms:modified>
</cp:coreProperties>
</file>