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6" r:id="rId2"/>
    <p:sldId id="278" r:id="rId3"/>
    <p:sldId id="256" r:id="rId4"/>
    <p:sldId id="271" r:id="rId5"/>
    <p:sldId id="268" r:id="rId6"/>
    <p:sldId id="277" r:id="rId7"/>
  </p:sldIdLst>
  <p:sldSz cx="9906000" cy="6858000" type="A4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100" d="100"/>
          <a:sy n="100" d="100"/>
        </p:scale>
        <p:origin x="-1002" y="-3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6852F-4BB7-451E-8DA8-569618BABB55}" type="datetimeFigureOut">
              <a:rPr lang="it-IT" smtClean="0"/>
              <a:t>26/02/2015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2BA58-B5EA-41C7-815A-278D95F652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329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F961B6-79CD-4FB4-9259-91A9501F2E5E}" type="slidenum">
              <a:rPr lang="it-IT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16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7BA006B7-82A9-4F7D-A2DA-DE5147A7B3B5}" type="datetimeFigureOut">
              <a:rPr lang="it-IT">
                <a:solidFill>
                  <a:prstClr val="black"/>
                </a:solidFill>
              </a:rPr>
              <a:pPr defTabSz="457200">
                <a:defRPr/>
              </a:pPr>
              <a:t>26/02/2015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endParaRPr lang="it-IT">
              <a:solidFill>
                <a:prstClr val="black"/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2541FA13-2FAE-470E-AAAA-37FF85BD411B}" type="slidenum">
              <a:rPr lang="it-IT">
                <a:solidFill>
                  <a:prstClr val="black"/>
                </a:solidFill>
              </a:rPr>
              <a:pPr defTabSz="457200">
                <a:defRPr/>
              </a:pPr>
              <a:t>‹N›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98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FE3043D9-112F-4AA6-890A-ED403F0364AA}" type="datetimeFigureOut">
              <a:rPr lang="it-IT">
                <a:solidFill>
                  <a:prstClr val="black"/>
                </a:solidFill>
              </a:rPr>
              <a:pPr defTabSz="457200">
                <a:defRPr/>
              </a:pPr>
              <a:t>26/02/2015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endParaRPr lang="it-IT">
              <a:solidFill>
                <a:prstClr val="black"/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295F04BE-60CF-4AC1-A956-5856D9B6D0F5}" type="slidenum">
              <a:rPr lang="it-IT">
                <a:solidFill>
                  <a:prstClr val="black"/>
                </a:solidFill>
              </a:rPr>
              <a:pPr defTabSz="457200">
                <a:defRPr/>
              </a:pPr>
              <a:t>‹N›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22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E7154E87-AFE2-4364-A413-DA983154E2C0}" type="datetimeFigureOut">
              <a:rPr lang="it-IT">
                <a:solidFill>
                  <a:prstClr val="black"/>
                </a:solidFill>
              </a:rPr>
              <a:pPr defTabSz="457200">
                <a:defRPr/>
              </a:pPr>
              <a:t>26/02/2015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endParaRPr lang="it-IT">
              <a:solidFill>
                <a:prstClr val="black"/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E7AEEFD0-9C54-4EB2-BDD5-D57E32C7E553}" type="slidenum">
              <a:rPr lang="it-IT">
                <a:solidFill>
                  <a:prstClr val="black"/>
                </a:solidFill>
              </a:rPr>
              <a:pPr defTabSz="457200">
                <a:defRPr/>
              </a:pPr>
              <a:t>‹N›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83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60F37015-44C8-4466-98BE-58B9E59D7CA2}" type="datetimeFigureOut">
              <a:rPr lang="it-IT">
                <a:solidFill>
                  <a:prstClr val="black"/>
                </a:solidFill>
              </a:rPr>
              <a:pPr defTabSz="457200">
                <a:defRPr/>
              </a:pPr>
              <a:t>26/02/2015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endParaRPr lang="it-IT">
              <a:solidFill>
                <a:prstClr val="black"/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59272BD7-B9CD-4D30-977F-B4306E8BE4F2}" type="slidenum">
              <a:rPr lang="it-IT">
                <a:solidFill>
                  <a:prstClr val="black"/>
                </a:solidFill>
              </a:rPr>
              <a:pPr defTabSz="457200">
                <a:defRPr/>
              </a:pPr>
              <a:t>‹N›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87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685C9873-7802-4384-A9FE-1DB5D9EBD423}" type="datetimeFigureOut">
              <a:rPr lang="it-IT">
                <a:solidFill>
                  <a:prstClr val="black"/>
                </a:solidFill>
              </a:rPr>
              <a:pPr defTabSz="457200">
                <a:defRPr/>
              </a:pPr>
              <a:t>26/02/2015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endParaRPr lang="it-IT">
              <a:solidFill>
                <a:prstClr val="black"/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B5893B78-2B62-4A3E-9513-C49504F7279E}" type="slidenum">
              <a:rPr lang="it-IT">
                <a:solidFill>
                  <a:prstClr val="black"/>
                </a:solidFill>
              </a:rPr>
              <a:pPr defTabSz="457200">
                <a:defRPr/>
              </a:pPr>
              <a:t>‹N›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03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35550" y="1600202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CA4A46D7-5835-4BD3-B889-79B5D2058BF0}" type="datetimeFigureOut">
              <a:rPr lang="it-IT">
                <a:solidFill>
                  <a:prstClr val="black"/>
                </a:solidFill>
              </a:rPr>
              <a:pPr defTabSz="457200">
                <a:defRPr/>
              </a:pPr>
              <a:t>26/02/2015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endParaRPr lang="it-IT">
              <a:solidFill>
                <a:prstClr val="black"/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5B7EE2A7-E691-4707-915F-F6D531506D19}" type="slidenum">
              <a:rPr lang="it-IT">
                <a:solidFill>
                  <a:prstClr val="black"/>
                </a:solidFill>
              </a:rPr>
              <a:pPr defTabSz="457200">
                <a:defRPr/>
              </a:pPr>
              <a:t>‹N›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2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8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89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29CA91F0-218D-4EF3-BA57-8B4EE152886B}" type="datetimeFigureOut">
              <a:rPr lang="it-IT">
                <a:solidFill>
                  <a:prstClr val="black"/>
                </a:solidFill>
              </a:rPr>
              <a:pPr defTabSz="457200">
                <a:defRPr/>
              </a:pPr>
              <a:t>26/02/2015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endParaRPr lang="it-IT">
              <a:solidFill>
                <a:prstClr val="black"/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0F29ED53-ADAB-41A6-B16D-3AFD055826AF}" type="slidenum">
              <a:rPr lang="it-IT">
                <a:solidFill>
                  <a:prstClr val="black"/>
                </a:solidFill>
              </a:rPr>
              <a:pPr defTabSz="457200">
                <a:defRPr/>
              </a:pPr>
              <a:t>‹N›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1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93377C64-B474-4144-B3A1-0362D0E7CF66}" type="datetimeFigureOut">
              <a:rPr lang="it-IT">
                <a:solidFill>
                  <a:prstClr val="black"/>
                </a:solidFill>
              </a:rPr>
              <a:pPr defTabSz="457200">
                <a:defRPr/>
              </a:pPr>
              <a:t>26/02/2015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endParaRPr lang="it-IT">
              <a:solidFill>
                <a:prstClr val="black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2DA5C758-263B-4115-B67E-A5CFA8712203}" type="slidenum">
              <a:rPr lang="it-IT">
                <a:solidFill>
                  <a:prstClr val="black"/>
                </a:solidFill>
              </a:rPr>
              <a:pPr defTabSz="457200">
                <a:defRPr/>
              </a:pPr>
              <a:t>‹N›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5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71EFA33C-1C59-4B9C-AE52-820C6817FF7B}" type="datetimeFigureOut">
              <a:rPr lang="it-IT">
                <a:solidFill>
                  <a:prstClr val="black"/>
                </a:solidFill>
              </a:rPr>
              <a:pPr defTabSz="457200">
                <a:defRPr/>
              </a:pPr>
              <a:t>26/02/2015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endParaRPr lang="it-IT">
              <a:solidFill>
                <a:prstClr val="black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F1865623-EDEC-4AF6-8D10-C8DF6169C2AE}" type="slidenum">
              <a:rPr lang="it-IT">
                <a:solidFill>
                  <a:prstClr val="black"/>
                </a:solidFill>
              </a:rPr>
              <a:pPr defTabSz="457200">
                <a:defRPr/>
              </a:pPr>
              <a:t>‹N›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17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C7B42930-30D2-44E7-BE0B-7BA22A70CBF4}" type="datetimeFigureOut">
              <a:rPr lang="it-IT">
                <a:solidFill>
                  <a:prstClr val="black"/>
                </a:solidFill>
              </a:rPr>
              <a:pPr defTabSz="457200">
                <a:defRPr/>
              </a:pPr>
              <a:t>26/02/2015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endParaRPr lang="it-IT">
              <a:solidFill>
                <a:prstClr val="black"/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86CF93E5-8A55-43D6-B57A-0E98DDDCBBAA}" type="slidenum">
              <a:rPr lang="it-IT">
                <a:solidFill>
                  <a:prstClr val="black"/>
                </a:solidFill>
              </a:rPr>
              <a:pPr defTabSz="457200">
                <a:defRPr/>
              </a:pPr>
              <a:t>‹N›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61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4AD3B06A-852D-44D6-989C-9EBF9D1570B3}" type="datetimeFigureOut">
              <a:rPr lang="it-IT">
                <a:solidFill>
                  <a:prstClr val="black"/>
                </a:solidFill>
              </a:rPr>
              <a:pPr defTabSz="457200">
                <a:defRPr/>
              </a:pPr>
              <a:t>26/02/2015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endParaRPr lang="it-IT">
              <a:solidFill>
                <a:prstClr val="black"/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457200">
              <a:defRPr/>
            </a:pPr>
            <a:fld id="{F0E22738-6A57-4A97-BB05-9E6E268F0E03}" type="slidenum">
              <a:rPr lang="it-IT">
                <a:solidFill>
                  <a:prstClr val="black"/>
                </a:solidFill>
              </a:rPr>
              <a:pPr defTabSz="457200">
                <a:defRPr/>
              </a:pPr>
              <a:t>‹N›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09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842698" y="0"/>
            <a:ext cx="8172450" cy="381000"/>
          </a:xfrm>
          <a:prstGeom prst="rect">
            <a:avLst/>
          </a:prstGeom>
          <a:solidFill>
            <a:srgbClr val="7F1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Font typeface="Times New Roman" pitchFamily="-28" charset="0"/>
              <a:buNone/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" name="Connettore 1 8"/>
          <p:cNvCxnSpPr/>
          <p:nvPr userDrawn="1"/>
        </p:nvCxnSpPr>
        <p:spPr>
          <a:xfrm>
            <a:off x="842698" y="6254750"/>
            <a:ext cx="8172450" cy="0"/>
          </a:xfrm>
          <a:prstGeom prst="line">
            <a:avLst/>
          </a:prstGeom>
          <a:ln>
            <a:solidFill>
              <a:srgbClr val="7F14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Immagine 10" descr="marchio 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930" y="6346827"/>
            <a:ext cx="873654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83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sellaDiTesto 4"/>
          <p:cNvSpPr txBox="1">
            <a:spLocks noChangeArrowheads="1"/>
          </p:cNvSpPr>
          <p:nvPr/>
        </p:nvSpPr>
        <p:spPr bwMode="auto">
          <a:xfrm>
            <a:off x="879273" y="416833"/>
            <a:ext cx="818105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it-IT" sz="3200" i="1" dirty="0" smtClean="0">
              <a:solidFill>
                <a:prstClr val="black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it-IT" sz="3200" i="1" dirty="0">
              <a:solidFill>
                <a:prstClr val="black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it-IT" sz="3200" dirty="0"/>
              <a:t>Integrazione SDMX-RI/.STAT e prototipo per l’estensione di .STAT in chiave SDMX</a:t>
            </a:r>
            <a:endParaRPr lang="it-IT" sz="2200" dirty="0">
              <a:solidFill>
                <a:srgbClr val="505150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it-IT" sz="2200" dirty="0">
              <a:solidFill>
                <a:srgbClr val="505150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it-IT" sz="2200" dirty="0">
              <a:solidFill>
                <a:srgbClr val="505150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it-IT" dirty="0" smtClean="0">
              <a:solidFill>
                <a:srgbClr val="505150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it-IT" dirty="0">
              <a:solidFill>
                <a:srgbClr val="505150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it-IT" dirty="0" smtClean="0">
              <a:solidFill>
                <a:srgbClr val="505150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it-IT" dirty="0" smtClean="0">
              <a:solidFill>
                <a:srgbClr val="505150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it-IT" dirty="0">
              <a:solidFill>
                <a:srgbClr val="505150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it-IT" dirty="0">
              <a:solidFill>
                <a:srgbClr val="50515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67189" y="5229229"/>
            <a:ext cx="6934200" cy="982663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it-IT" sz="1600" i="1" dirty="0" smtClean="0">
                <a:latin typeface="Verdana" pitchFamily="34" charset="0"/>
              </a:rPr>
              <a:t>Dario </a:t>
            </a:r>
            <a:r>
              <a:rPr lang="en-US" altLang="it-IT" sz="1600" i="1" dirty="0" err="1" smtClean="0">
                <a:latin typeface="Verdana" pitchFamily="34" charset="0"/>
              </a:rPr>
              <a:t>Camol</a:t>
            </a:r>
            <a:endParaRPr lang="en-US" altLang="it-IT" sz="1600" i="1" dirty="0" smtClean="0">
              <a:latin typeface="Verdana" pitchFamily="34" charset="0"/>
            </a:endParaRPr>
          </a:p>
          <a:p>
            <a:pPr algn="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it-IT" sz="1600" i="1" dirty="0" smtClean="0">
                <a:latin typeface="Verdana" pitchFamily="34" charset="0"/>
              </a:rPr>
              <a:t>ISTAT - Italian National Institute of Statistics</a:t>
            </a:r>
          </a:p>
          <a:p>
            <a:pPr algn="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it-IT" sz="1600" i="1" dirty="0" smtClean="0">
                <a:latin typeface="Verdana" pitchFamily="34" charset="0"/>
              </a:rPr>
              <a:t>Division of Users’ Needs, Integration and Territory</a:t>
            </a:r>
            <a:endParaRPr lang="en-GB" altLang="it-IT" sz="1600" i="1" dirty="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54921" y="0"/>
            <a:ext cx="6686550" cy="350912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it-IT" sz="2000" i="1" dirty="0" smtClean="0">
                <a:solidFill>
                  <a:schemeClr val="bg1"/>
                </a:solidFill>
              </a:rPr>
              <a:t>Estensione di .Stat in chiave SDMX</a:t>
            </a:r>
            <a:r>
              <a:rPr lang="it-IT" sz="4000" dirty="0" smtClean="0">
                <a:solidFill>
                  <a:schemeClr val="bg1"/>
                </a:solidFill>
              </a:rPr>
              <a:t/>
            </a:r>
            <a:br>
              <a:rPr lang="it-IT" sz="4000" dirty="0" smtClean="0">
                <a:solidFill>
                  <a:schemeClr val="bg1"/>
                </a:solidFill>
              </a:rPr>
            </a:br>
            <a:endParaRPr lang="it-IT" sz="4000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885825" y="704850"/>
            <a:ext cx="806767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SDMX Data </a:t>
            </a:r>
            <a:r>
              <a:rPr lang="it-IT" dirty="0" err="1" smtClean="0"/>
              <a:t>Loader</a:t>
            </a: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Crea </a:t>
            </a:r>
            <a:r>
              <a:rPr lang="it-IT" dirty="0" err="1" smtClean="0"/>
              <a:t>dataset</a:t>
            </a:r>
            <a:r>
              <a:rPr lang="it-IT" dirty="0" smtClean="0"/>
              <a:t> da file SDMX e memorizza sul database i dati contenuti in file SDMX o </a:t>
            </a:r>
            <a:r>
              <a:rPr lang="it-IT" dirty="0" smtClean="0"/>
              <a:t>CSV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Web </a:t>
            </a:r>
            <a:r>
              <a:rPr lang="it-IT" dirty="0"/>
              <a:t>service on the </a:t>
            </a:r>
            <a:r>
              <a:rPr lang="it-IT" dirty="0" err="1"/>
              <a:t>fly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Permette l’interrogazione di metadati strutturali e dati da: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/>
              <a:t>.Stat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dataset</a:t>
            </a:r>
            <a:r>
              <a:rPr lang="it-IT" sz="1600" dirty="0" smtClean="0"/>
              <a:t> </a:t>
            </a:r>
            <a:r>
              <a:rPr lang="it-IT" sz="1600" dirty="0"/>
              <a:t>creati con SDMX Data </a:t>
            </a:r>
            <a:r>
              <a:rPr lang="it-IT" sz="1600" dirty="0" err="1"/>
              <a:t>Loader</a:t>
            </a:r>
            <a:endParaRPr lang="it-IT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dataset</a:t>
            </a:r>
            <a:r>
              <a:rPr lang="it-IT" sz="1600" dirty="0" smtClean="0"/>
              <a:t> </a:t>
            </a:r>
            <a:r>
              <a:rPr lang="it-IT" sz="1600" dirty="0"/>
              <a:t>mappati con </a:t>
            </a:r>
            <a:r>
              <a:rPr lang="it-IT" sz="1600" dirty="0" err="1"/>
              <a:t>Maping</a:t>
            </a:r>
            <a:r>
              <a:rPr lang="it-IT" sz="1600" dirty="0"/>
              <a:t> </a:t>
            </a:r>
            <a:r>
              <a:rPr lang="it-IT" sz="1600" dirty="0" smtClean="0"/>
              <a:t>Assistant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in generale, da </a:t>
            </a:r>
            <a:r>
              <a:rPr lang="it-IT" sz="1600" dirty="0" err="1" smtClean="0"/>
              <a:t>datawarehouse</a:t>
            </a:r>
            <a:r>
              <a:rPr lang="it-IT" sz="1600" dirty="0" smtClean="0"/>
              <a:t> generico che </a:t>
            </a:r>
            <a:r>
              <a:rPr lang="it-IT" sz="1600" dirty="0" err="1" smtClean="0"/>
              <a:t>suppporti</a:t>
            </a:r>
            <a:r>
              <a:rPr lang="it-IT" sz="1600" dirty="0" smtClean="0"/>
              <a:t> le </a:t>
            </a:r>
            <a:r>
              <a:rPr lang="it-IT" sz="1600" dirty="0" err="1" smtClean="0"/>
              <a:t>StoreProcedure</a:t>
            </a:r>
            <a:r>
              <a:rPr lang="it-IT" sz="1600" dirty="0" smtClean="0"/>
              <a:t> richieste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SDMX Istat </a:t>
            </a:r>
            <a:r>
              <a:rPr lang="it-IT" dirty="0" err="1"/>
              <a:t>Registry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Gestisce metadati strutturali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75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4294967295"/>
          </p:nvPr>
        </p:nvSpPr>
        <p:spPr>
          <a:xfrm>
            <a:off x="842066" y="577237"/>
            <a:ext cx="8066072" cy="165576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it-IT" sz="1600" dirty="0" smtClean="0"/>
              <a:t>Il progetto «On The </a:t>
            </a:r>
            <a:r>
              <a:rPr lang="it-IT" sz="1600" dirty="0" err="1" smtClean="0"/>
              <a:t>Fly</a:t>
            </a:r>
            <a:r>
              <a:rPr lang="it-IT" sz="1600" dirty="0" smtClean="0"/>
              <a:t>» prevede lo sviluppo di un web service per la diffusione di dati e metadati strutturali in formato </a:t>
            </a:r>
            <a:r>
              <a:rPr lang="it-IT" sz="1600" b="1" u="sng" dirty="0" smtClean="0"/>
              <a:t>SDMX 2.0 e 2.1</a:t>
            </a:r>
          </a:p>
          <a:p>
            <a:endParaRPr lang="it-IT" sz="1600" dirty="0" smtClean="0"/>
          </a:p>
          <a:p>
            <a:r>
              <a:rPr lang="it-IT" sz="1600" dirty="0" smtClean="0"/>
              <a:t>L’Approccio SDMX è di tipo «</a:t>
            </a:r>
            <a:r>
              <a:rPr lang="it-IT" sz="1600" dirty="0" err="1" smtClean="0"/>
              <a:t>dissemination</a:t>
            </a:r>
            <a:r>
              <a:rPr lang="it-IT" sz="1600" dirty="0" smtClean="0"/>
              <a:t>». I metadati strutturali vengono creati a </a:t>
            </a:r>
            <a:r>
              <a:rPr lang="it-IT" sz="1600" dirty="0" err="1" smtClean="0"/>
              <a:t>RunTime</a:t>
            </a:r>
            <a:r>
              <a:rPr lang="it-IT" sz="1600" dirty="0" smtClean="0"/>
              <a:t> (On the </a:t>
            </a:r>
            <a:r>
              <a:rPr lang="it-IT" sz="1600" dirty="0" err="1" smtClean="0"/>
              <a:t>Fly</a:t>
            </a:r>
            <a:r>
              <a:rPr lang="it-IT" sz="1600" dirty="0" smtClean="0"/>
              <a:t>) partendo dalle informazioni contenute in un </a:t>
            </a:r>
            <a:r>
              <a:rPr lang="it-IT" sz="1600" b="1" u="sng" dirty="0" err="1" smtClean="0"/>
              <a:t>datawarehouse</a:t>
            </a:r>
            <a:r>
              <a:rPr lang="it-IT" sz="1600" b="1" u="sng" dirty="0" smtClean="0"/>
              <a:t> statistico generico</a:t>
            </a:r>
            <a:r>
              <a:rPr lang="it-IT" sz="1600" b="1" dirty="0" smtClean="0"/>
              <a:t>. </a:t>
            </a:r>
          </a:p>
          <a:p>
            <a:endParaRPr lang="it-IT" sz="1600" dirty="0"/>
          </a:p>
          <a:p>
            <a:r>
              <a:rPr lang="it-IT" sz="1600" dirty="0" smtClean="0"/>
              <a:t>Nel caso specifico di interfacciamento con .Stat le informazioni vengono generate sulla base dai </a:t>
            </a:r>
            <a:r>
              <a:rPr lang="it-IT" sz="1600" b="1" u="sng" dirty="0" err="1" smtClean="0"/>
              <a:t>dataset</a:t>
            </a:r>
            <a:r>
              <a:rPr lang="it-IT" sz="1600" b="1" u="sng" dirty="0" smtClean="0"/>
              <a:t> del </a:t>
            </a:r>
            <a:r>
              <a:rPr lang="it-IT" sz="1600" b="1" u="sng" dirty="0" err="1" smtClean="0"/>
              <a:t>datawarehouse</a:t>
            </a:r>
            <a:endParaRPr lang="it-IT" sz="1600" b="1" u="sng" dirty="0"/>
          </a:p>
          <a:p>
            <a:endParaRPr lang="it-IT" sz="18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54921" y="0"/>
            <a:ext cx="6686550" cy="350912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it-IT" sz="2000" i="1" dirty="0" smtClean="0">
                <a:solidFill>
                  <a:schemeClr val="bg1"/>
                </a:solidFill>
              </a:rPr>
              <a:t>Web service on the </a:t>
            </a:r>
            <a:r>
              <a:rPr lang="it-IT" sz="2000" i="1" dirty="0" err="1" smtClean="0">
                <a:solidFill>
                  <a:schemeClr val="bg1"/>
                </a:solidFill>
              </a:rPr>
              <a:t>fly</a:t>
            </a:r>
            <a:r>
              <a:rPr lang="it-IT" sz="2000" i="1" dirty="0" smtClean="0">
                <a:solidFill>
                  <a:schemeClr val="bg1"/>
                </a:solidFill>
              </a:rPr>
              <a:t/>
            </a:r>
            <a:br>
              <a:rPr lang="it-IT" sz="2000" i="1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it-IT" sz="4000" dirty="0" smtClean="0">
                <a:solidFill>
                  <a:schemeClr val="bg1"/>
                </a:solidFill>
              </a:rPr>
              <a:t/>
            </a:r>
            <a:br>
              <a:rPr lang="it-IT" sz="4000" dirty="0" smtClean="0">
                <a:solidFill>
                  <a:schemeClr val="bg1"/>
                </a:solidFill>
              </a:rPr>
            </a:br>
            <a:endParaRPr lang="it-IT" sz="4000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3149529"/>
            <a:ext cx="4592598" cy="28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http://test.ical.ly/wp-content/uploads/2010/07/modularit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72954"/>
            <a:ext cx="2762154" cy="288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54921" y="0"/>
            <a:ext cx="7663566" cy="350912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it-IT" sz="2000" i="1" dirty="0" smtClean="0">
                <a:solidFill>
                  <a:schemeClr val="bg1"/>
                </a:solidFill>
              </a:rPr>
              <a:t>Web service on the </a:t>
            </a:r>
            <a:r>
              <a:rPr lang="it-IT" sz="2000" i="1" dirty="0" err="1" smtClean="0">
                <a:solidFill>
                  <a:schemeClr val="bg1"/>
                </a:solidFill>
              </a:rPr>
              <a:t>fly</a:t>
            </a:r>
            <a:r>
              <a:rPr lang="it-IT" sz="2000" i="1" dirty="0" smtClean="0">
                <a:solidFill>
                  <a:schemeClr val="bg1"/>
                </a:solidFill>
              </a:rPr>
              <a:t> – Riusabilità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885825" y="566772"/>
            <a:ext cx="8172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 fine di sviluppare un prodotto con un alto livello di riusabilità e scalabilità sono state adottate soluzione a supporto di uno progettazione focalizzata sulla modularità e sull’astrazione dei componenti</a:t>
            </a:r>
          </a:p>
          <a:p>
            <a:endParaRPr lang="it-IT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/>
              <a:t>Utilizzo di interfacce la cui implementazione è specializzata in base al tipo di accesso dati (</a:t>
            </a:r>
            <a:r>
              <a:rPr lang="it-IT" dirty="0" err="1" smtClean="0"/>
              <a:t>Factory</a:t>
            </a:r>
            <a:r>
              <a:rPr lang="it-IT" dirty="0" smtClean="0"/>
              <a:t>)</a:t>
            </a:r>
            <a:endParaRPr lang="it-IT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/>
              <a:t>Stratificazione (</a:t>
            </a:r>
            <a:r>
              <a:rPr lang="it-IT" dirty="0" err="1" smtClean="0"/>
              <a:t>Layering</a:t>
            </a:r>
            <a:r>
              <a:rPr lang="it-IT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/>
              <a:t>Use of the </a:t>
            </a:r>
            <a:r>
              <a:rPr lang="it-IT" dirty="0" err="1" smtClean="0"/>
              <a:t>CommonAPI</a:t>
            </a:r>
            <a:r>
              <a:rPr lang="it-IT" dirty="0" smtClean="0"/>
              <a:t> (</a:t>
            </a:r>
            <a:r>
              <a:rPr lang="it-IT" dirty="0" err="1" smtClean="0"/>
              <a:t>version</a:t>
            </a:r>
            <a:r>
              <a:rPr lang="it-IT" dirty="0" smtClean="0"/>
              <a:t> </a:t>
            </a:r>
            <a:r>
              <a:rPr lang="it-IT" dirty="0" err="1" smtClean="0"/>
              <a:t>indipendent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41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5513560" y="463211"/>
            <a:ext cx="4225423" cy="58594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endParaRPr lang="it-IT" sz="2000" b="1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it-IT" sz="1600" b="1" dirty="0" smtClean="0">
                <a:latin typeface="+mj-lt"/>
                <a:cs typeface="Times New Roman" panose="02020603050405020304" pitchFamily="18" charset="0"/>
              </a:rPr>
              <a:t>Presentation </a:t>
            </a:r>
            <a:r>
              <a:rPr lang="it-IT" sz="1600" b="1" dirty="0" err="1" smtClean="0">
                <a:latin typeface="+mj-lt"/>
                <a:cs typeface="Times New Roman" panose="02020603050405020304" pitchFamily="18" charset="0"/>
              </a:rPr>
              <a:t>layer</a:t>
            </a:r>
            <a:endParaRPr lang="it-IT" sz="1600" b="1" dirty="0" smtClean="0">
              <a:latin typeface="+mj-lt"/>
              <a:cs typeface="Times New Roman" panose="02020603050405020304" pitchFamily="18" charset="0"/>
            </a:endParaRPr>
          </a:p>
          <a:p>
            <a:pPr marL="901700" indent="266700">
              <a:spcBef>
                <a:spcPts val="600"/>
              </a:spcBef>
            </a:pPr>
            <a:r>
              <a:rPr lang="it-IT" sz="1200" dirty="0" smtClean="0">
                <a:latin typeface="+mj-lt"/>
                <a:cs typeface="Times New Roman" panose="02020603050405020304" pitchFamily="18" charset="0"/>
              </a:rPr>
              <a:t>WS_REST_SDMX 2.0/2.1</a:t>
            </a:r>
          </a:p>
          <a:p>
            <a:pPr marL="901700" indent="266700">
              <a:spcBef>
                <a:spcPts val="600"/>
              </a:spcBef>
            </a:pPr>
            <a:r>
              <a:rPr lang="it-IT" sz="1200" dirty="0" smtClean="0">
                <a:latin typeface="+mj-lt"/>
                <a:cs typeface="Times New Roman" panose="02020603050405020304" pitchFamily="18" charset="0"/>
              </a:rPr>
              <a:t>WS_SOAP_SDMX 2.0</a:t>
            </a:r>
          </a:p>
          <a:p>
            <a:pPr marL="901700" indent="266700">
              <a:spcBef>
                <a:spcPts val="600"/>
              </a:spcBef>
            </a:pPr>
            <a:r>
              <a:rPr lang="it-IT" sz="1200" dirty="0">
                <a:latin typeface="+mj-lt"/>
                <a:cs typeface="Times New Roman" panose="02020603050405020304" pitchFamily="18" charset="0"/>
              </a:rPr>
              <a:t>WS_SOAP_SDMX </a:t>
            </a:r>
            <a:r>
              <a:rPr lang="it-IT" sz="1200" dirty="0" smtClean="0">
                <a:latin typeface="+mj-lt"/>
                <a:cs typeface="Times New Roman" panose="02020603050405020304" pitchFamily="18" charset="0"/>
              </a:rPr>
              <a:t>2.1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it-IT" sz="1600" b="1" dirty="0" smtClean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it-IT" sz="1600" b="1" dirty="0" smtClean="0">
                <a:latin typeface="+mj-lt"/>
                <a:cs typeface="Times New Roman" panose="02020603050405020304" pitchFamily="18" charset="0"/>
              </a:rPr>
              <a:t>Business </a:t>
            </a:r>
            <a:r>
              <a:rPr lang="it-IT" sz="1600" b="1" dirty="0" err="1" smtClean="0">
                <a:latin typeface="+mj-lt"/>
                <a:cs typeface="Times New Roman" panose="02020603050405020304" pitchFamily="18" charset="0"/>
              </a:rPr>
              <a:t>layer</a:t>
            </a:r>
            <a:endParaRPr lang="it-IT" sz="1600" b="1" dirty="0" smtClean="0">
              <a:latin typeface="+mj-lt"/>
              <a:cs typeface="Times New Roman" panose="02020603050405020304" pitchFamily="18" charset="0"/>
            </a:endParaRPr>
          </a:p>
          <a:p>
            <a:pPr marL="1168400">
              <a:spcBef>
                <a:spcPts val="600"/>
              </a:spcBef>
            </a:pPr>
            <a:endParaRPr lang="it-IT" sz="1200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it-IT" sz="1600" b="1" dirty="0" err="1" smtClean="0">
                <a:latin typeface="+mj-lt"/>
                <a:cs typeface="Times New Roman" panose="02020603050405020304" pitchFamily="18" charset="0"/>
              </a:rPr>
              <a:t>Persistence</a:t>
            </a:r>
            <a:r>
              <a:rPr lang="it-IT" sz="1600" b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b="1" dirty="0" err="1" smtClean="0">
                <a:latin typeface="+mj-lt"/>
                <a:cs typeface="Times New Roman" panose="02020603050405020304" pitchFamily="18" charset="0"/>
              </a:rPr>
              <a:t>layer</a:t>
            </a:r>
            <a:r>
              <a:rPr lang="it-IT" sz="1600" b="1" dirty="0" smtClean="0">
                <a:latin typeface="+mj-lt"/>
                <a:cs typeface="Times New Roman" panose="02020603050405020304" pitchFamily="18" charset="0"/>
              </a:rPr>
              <a:t> – DAL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t-IT" sz="1200" dirty="0" smtClean="0">
                <a:latin typeface="+mj-lt"/>
                <a:cs typeface="Times New Roman" panose="02020603050405020304" pitchFamily="18" charset="0"/>
              </a:rPr>
              <a:t>Strato astratto che permette l’accesso a diverse fonti di dati. </a:t>
            </a:r>
            <a:endParaRPr lang="it-IT" sz="1200" dirty="0">
              <a:latin typeface="+mj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54921" y="0"/>
            <a:ext cx="6686550" cy="350912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it-IT" sz="2000" i="1" dirty="0" smtClean="0">
                <a:solidFill>
                  <a:schemeClr val="bg1"/>
                </a:solidFill>
              </a:rPr>
              <a:t>Design pattern – </a:t>
            </a:r>
            <a:r>
              <a:rPr lang="it-IT" sz="2000" i="1" dirty="0" err="1" smtClean="0">
                <a:solidFill>
                  <a:schemeClr val="bg1"/>
                </a:solidFill>
              </a:rPr>
              <a:t>Layering</a:t>
            </a:r>
            <a:r>
              <a:rPr lang="it-IT" sz="2000" i="1" dirty="0" smtClean="0">
                <a:solidFill>
                  <a:schemeClr val="bg1"/>
                </a:solidFill>
              </a:rPr>
              <a:t> &amp; </a:t>
            </a:r>
            <a:r>
              <a:rPr lang="it-IT" sz="2000" i="1" dirty="0" err="1" smtClean="0">
                <a:solidFill>
                  <a:schemeClr val="bg1"/>
                </a:solidFill>
              </a:rPr>
              <a:t>Factory</a:t>
            </a:r>
            <a:r>
              <a:rPr lang="it-IT" sz="2000" i="1" dirty="0" smtClean="0">
                <a:solidFill>
                  <a:schemeClr val="bg1"/>
                </a:solidFill>
              </a:rPr>
              <a:t/>
            </a:r>
            <a:br>
              <a:rPr lang="it-IT" sz="2000" i="1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it-IT" sz="4000" dirty="0" smtClean="0">
                <a:solidFill>
                  <a:schemeClr val="bg1"/>
                </a:solidFill>
              </a:rPr>
              <a:t/>
            </a:r>
            <a:br>
              <a:rPr lang="it-IT" sz="4000" dirty="0" smtClean="0">
                <a:solidFill>
                  <a:schemeClr val="bg1"/>
                </a:solidFill>
              </a:rPr>
            </a:b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6" name="Picture 2" descr="http://www.codeproject.com/KB/architecture/654670/lay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98" y="1492705"/>
            <a:ext cx="475297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o 14"/>
          <p:cNvGrpSpPr/>
          <p:nvPr/>
        </p:nvGrpSpPr>
        <p:grpSpPr>
          <a:xfrm>
            <a:off x="3581400" y="3829050"/>
            <a:ext cx="6181725" cy="2343150"/>
            <a:chOff x="3581400" y="3829050"/>
            <a:chExt cx="6181725" cy="2343150"/>
          </a:xfrm>
        </p:grpSpPr>
        <p:sp>
          <p:nvSpPr>
            <p:cNvPr id="14" name="Rettangolo arrotondato 13"/>
            <p:cNvSpPr/>
            <p:nvPr/>
          </p:nvSpPr>
          <p:spPr>
            <a:xfrm>
              <a:off x="5353050" y="3829050"/>
              <a:ext cx="4410075" cy="2343150"/>
            </a:xfrm>
            <a:prstGeom prst="roundRect">
              <a:avLst>
                <a:gd name="adj" fmla="val 2846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7002947" y="4140607"/>
              <a:ext cx="2688879" cy="307777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Select * from….</a:t>
              </a:r>
              <a:endParaRPr lang="it-IT" sz="1400" dirty="0"/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7002947" y="4586889"/>
              <a:ext cx="2688879" cy="1061829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sz="10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it-IT" sz="105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Codelist</a:t>
              </a:r>
              <a:r>
                <a:rPr lang="it-IT" sz="10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&gt;&lt;</a:t>
              </a:r>
              <a:r>
                <a:rPr lang="it-IT" sz="1050" dirty="0">
                  <a:latin typeface="Consolas" panose="020B0609020204030204" pitchFamily="49" charset="0"/>
                  <a:cs typeface="Consolas" panose="020B0609020204030204" pitchFamily="49" charset="0"/>
                </a:rPr>
                <a:t>Code </a:t>
              </a:r>
              <a:r>
                <a:rPr lang="it-IT" sz="105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it-IT" sz="1050" dirty="0">
                  <a:latin typeface="Consolas" panose="020B0609020204030204" pitchFamily="49" charset="0"/>
                  <a:cs typeface="Consolas" panose="020B0609020204030204" pitchFamily="49" charset="0"/>
                </a:rPr>
                <a:t>="P1D"&gt;</a:t>
              </a:r>
            </a:p>
            <a:p>
              <a:r>
                <a:rPr lang="en-US" sz="10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&lt;Name </a:t>
              </a:r>
              <a:r>
                <a:rPr lang="en-US" sz="105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LocaleIsoCode</a:t>
              </a:r>
              <a:r>
                <a:rPr lang="en-US" sz="1050" dirty="0">
                  <a:latin typeface="Consolas" panose="020B0609020204030204" pitchFamily="49" charset="0"/>
                  <a:cs typeface="Consolas" panose="020B0609020204030204" pitchFamily="49" charset="0"/>
                </a:rPr>
                <a:t>="en"&gt;&lt;![CDATA[Daily]]&gt;&lt;/Name</a:t>
              </a:r>
              <a:r>
                <a:rPr lang="en-US" sz="10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&gt;&lt;</a:t>
              </a:r>
              <a:r>
                <a:rPr lang="en-US" sz="1050" dirty="0">
                  <a:latin typeface="Consolas" panose="020B0609020204030204" pitchFamily="49" charset="0"/>
                  <a:cs typeface="Consolas" panose="020B0609020204030204" pitchFamily="49" charset="0"/>
                </a:rPr>
                <a:t>Name </a:t>
              </a:r>
              <a:r>
                <a:rPr lang="en-US" sz="105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LocaleIsoCode</a:t>
              </a:r>
              <a:r>
                <a:rPr lang="en-US" sz="1050" dirty="0">
                  <a:latin typeface="Consolas" panose="020B0609020204030204" pitchFamily="49" charset="0"/>
                  <a:cs typeface="Consolas" panose="020B0609020204030204" pitchFamily="49" charset="0"/>
                </a:rPr>
                <a:t>="</a:t>
              </a:r>
              <a:r>
                <a:rPr lang="en-US" sz="105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</a:t>
              </a:r>
              <a:r>
                <a:rPr lang="en-US" sz="1050" dirty="0">
                  <a:latin typeface="Consolas" panose="020B0609020204030204" pitchFamily="49" charset="0"/>
                  <a:cs typeface="Consolas" panose="020B0609020204030204" pitchFamily="49" charset="0"/>
                </a:rPr>
                <a:t>"&gt;&lt;![CDATA[Daily]]&gt;&lt;/Name&gt;</a:t>
              </a:r>
              <a:endParaRPr lang="it-IT" sz="1050" dirty="0"/>
            </a:p>
          </p:txBody>
        </p:sp>
        <p:sp>
          <p:nvSpPr>
            <p:cNvPr id="9" name="CasellaDiTesto 8"/>
            <p:cNvSpPr txBox="1"/>
            <p:nvPr/>
          </p:nvSpPr>
          <p:spPr>
            <a:xfrm>
              <a:off x="7002947" y="5821129"/>
              <a:ext cx="2688879" cy="253916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sz="1050" dirty="0" smtClean="0"/>
                <a:t>EXEC </a:t>
              </a:r>
              <a:r>
                <a:rPr lang="it-IT" sz="1050" dirty="0" err="1" smtClean="0"/>
                <a:t>proc_SDMX_GetObservation</a:t>
              </a:r>
              <a:r>
                <a:rPr lang="it-IT" sz="1050" dirty="0" smtClean="0"/>
                <a:t>….</a:t>
              </a:r>
              <a:endParaRPr lang="it-IT" sz="1050" dirty="0"/>
            </a:p>
          </p:txBody>
        </p:sp>
        <p:sp>
          <p:nvSpPr>
            <p:cNvPr id="10" name="Freccia a destra 9"/>
            <p:cNvSpPr/>
            <p:nvPr/>
          </p:nvSpPr>
          <p:spPr>
            <a:xfrm flipH="1">
              <a:off x="6272310" y="4851667"/>
              <a:ext cx="501846" cy="53227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" name="Rettangolo arrotondato 1"/>
            <p:cNvSpPr/>
            <p:nvPr/>
          </p:nvSpPr>
          <p:spPr>
            <a:xfrm>
              <a:off x="5519737" y="3943350"/>
              <a:ext cx="547688" cy="21316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t-IT" dirty="0" err="1" smtClean="0"/>
                <a:t>IMetadataFactory</a:t>
              </a:r>
              <a:endParaRPr lang="it-IT" dirty="0"/>
            </a:p>
          </p:txBody>
        </p:sp>
        <p:cxnSp>
          <p:nvCxnSpPr>
            <p:cNvPr id="11" name="Connettore 2 10"/>
            <p:cNvCxnSpPr/>
            <p:nvPr/>
          </p:nvCxnSpPr>
          <p:spPr>
            <a:xfrm flipH="1" flipV="1">
              <a:off x="3581400" y="4294496"/>
              <a:ext cx="1771650" cy="71470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80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sellaDiTesto 21"/>
          <p:cNvSpPr txBox="1"/>
          <p:nvPr/>
        </p:nvSpPr>
        <p:spPr>
          <a:xfrm>
            <a:off x="5183982" y="553181"/>
            <a:ext cx="39695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utilizzo delle </a:t>
            </a:r>
            <a:r>
              <a:rPr lang="it-IT" dirty="0" err="1" smtClean="0"/>
              <a:t>CommonAPI</a:t>
            </a:r>
            <a:r>
              <a:rPr lang="it-IT" dirty="0" smtClean="0"/>
              <a:t>, come base di sviluppo comune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un approccio modulare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una proficua ed efficiente interazione con le unità operative dell’Istituto che hanno il compito specifico di sviluppare i nuovi formati di uscita per SDMX-RI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 smtClean="0"/>
              <a:t>Hanno permesso, e stanno permettendo l’integrazione di moduli aggiuntivi al WS On the </a:t>
            </a:r>
            <a:r>
              <a:rPr lang="it-IT" dirty="0" err="1" smtClean="0"/>
              <a:t>fly</a:t>
            </a:r>
            <a:r>
              <a:rPr lang="it-IT" dirty="0" smtClean="0"/>
              <a:t> per l’output nei nuovi formati</a:t>
            </a:r>
            <a:endParaRPr lang="it-IT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54921" y="0"/>
            <a:ext cx="6686550" cy="350912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it-IT" sz="2000" i="1" dirty="0" smtClean="0">
                <a:solidFill>
                  <a:schemeClr val="bg1"/>
                </a:solidFill>
              </a:rPr>
              <a:t>Modularità – nuovi formati</a:t>
            </a:r>
            <a:br>
              <a:rPr lang="it-IT" sz="2000" i="1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it-IT" sz="4000" dirty="0" smtClean="0">
                <a:solidFill>
                  <a:schemeClr val="bg1"/>
                </a:solidFill>
              </a:rPr>
              <a:t/>
            </a:r>
            <a:br>
              <a:rPr lang="it-IT" sz="4000" dirty="0" smtClean="0">
                <a:solidFill>
                  <a:schemeClr val="bg1"/>
                </a:solidFill>
              </a:rPr>
            </a:b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7" name="Gruppo 6"/>
          <p:cNvGrpSpPr/>
          <p:nvPr/>
        </p:nvGrpSpPr>
        <p:grpSpPr>
          <a:xfrm>
            <a:off x="1207320" y="759125"/>
            <a:ext cx="1449051" cy="5123958"/>
            <a:chOff x="881062" y="911525"/>
            <a:chExt cx="1449051" cy="5123958"/>
          </a:xfrm>
        </p:grpSpPr>
        <p:sp>
          <p:nvSpPr>
            <p:cNvPr id="4" name="Figura a mano libera 3"/>
            <p:cNvSpPr/>
            <p:nvPr/>
          </p:nvSpPr>
          <p:spPr>
            <a:xfrm>
              <a:off x="881062" y="911525"/>
              <a:ext cx="1449051" cy="1350663"/>
            </a:xfrm>
            <a:custGeom>
              <a:avLst/>
              <a:gdLst>
                <a:gd name="connsiteX0" fmla="*/ 0 w 932507"/>
                <a:gd name="connsiteY0" fmla="*/ 45267 h 1575303"/>
                <a:gd name="connsiteX1" fmla="*/ 0 w 932507"/>
                <a:gd name="connsiteY1" fmla="*/ 1575303 h 1575303"/>
                <a:gd name="connsiteX2" fmla="*/ 923453 w 932507"/>
                <a:gd name="connsiteY2" fmla="*/ 1575303 h 1575303"/>
                <a:gd name="connsiteX3" fmla="*/ 923453 w 932507"/>
                <a:gd name="connsiteY3" fmla="*/ 977774 h 1575303"/>
                <a:gd name="connsiteX4" fmla="*/ 525101 w 932507"/>
                <a:gd name="connsiteY4" fmla="*/ 977774 h 1575303"/>
                <a:gd name="connsiteX5" fmla="*/ 525101 w 932507"/>
                <a:gd name="connsiteY5" fmla="*/ 669957 h 1575303"/>
                <a:gd name="connsiteX6" fmla="*/ 796705 w 932507"/>
                <a:gd name="connsiteY6" fmla="*/ 669957 h 1575303"/>
                <a:gd name="connsiteX7" fmla="*/ 796705 w 932507"/>
                <a:gd name="connsiteY7" fmla="*/ 262551 h 1575303"/>
                <a:gd name="connsiteX8" fmla="*/ 932507 w 932507"/>
                <a:gd name="connsiteY8" fmla="*/ 262551 h 1575303"/>
                <a:gd name="connsiteX9" fmla="*/ 932507 w 932507"/>
                <a:gd name="connsiteY9" fmla="*/ 0 h 1575303"/>
                <a:gd name="connsiteX10" fmla="*/ 0 w 932507"/>
                <a:gd name="connsiteY10" fmla="*/ 0 h 1575303"/>
                <a:gd name="connsiteX11" fmla="*/ 0 w 932507"/>
                <a:gd name="connsiteY11" fmla="*/ 253497 h 157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32507" h="1575303">
                  <a:moveTo>
                    <a:pt x="0" y="45267"/>
                  </a:moveTo>
                  <a:lnTo>
                    <a:pt x="0" y="1575303"/>
                  </a:lnTo>
                  <a:lnTo>
                    <a:pt x="923453" y="1575303"/>
                  </a:lnTo>
                  <a:lnTo>
                    <a:pt x="923453" y="977774"/>
                  </a:lnTo>
                  <a:lnTo>
                    <a:pt x="525101" y="977774"/>
                  </a:lnTo>
                  <a:lnTo>
                    <a:pt x="525101" y="669957"/>
                  </a:lnTo>
                  <a:lnTo>
                    <a:pt x="796705" y="669957"/>
                  </a:lnTo>
                  <a:lnTo>
                    <a:pt x="796705" y="262551"/>
                  </a:lnTo>
                  <a:lnTo>
                    <a:pt x="932507" y="262551"/>
                  </a:lnTo>
                  <a:lnTo>
                    <a:pt x="932507" y="0"/>
                  </a:lnTo>
                  <a:lnTo>
                    <a:pt x="0" y="0"/>
                  </a:lnTo>
                  <a:lnTo>
                    <a:pt x="0" y="253497"/>
                  </a:lnTo>
                </a:path>
              </a:pathLst>
            </a:cu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Figura a mano libera 12"/>
            <p:cNvSpPr/>
            <p:nvPr/>
          </p:nvSpPr>
          <p:spPr>
            <a:xfrm>
              <a:off x="881062" y="2149775"/>
              <a:ext cx="1434981" cy="1350663"/>
            </a:xfrm>
            <a:custGeom>
              <a:avLst/>
              <a:gdLst>
                <a:gd name="connsiteX0" fmla="*/ 0 w 932507"/>
                <a:gd name="connsiteY0" fmla="*/ 45267 h 1575303"/>
                <a:gd name="connsiteX1" fmla="*/ 0 w 932507"/>
                <a:gd name="connsiteY1" fmla="*/ 1575303 h 1575303"/>
                <a:gd name="connsiteX2" fmla="*/ 923453 w 932507"/>
                <a:gd name="connsiteY2" fmla="*/ 1575303 h 1575303"/>
                <a:gd name="connsiteX3" fmla="*/ 923453 w 932507"/>
                <a:gd name="connsiteY3" fmla="*/ 977774 h 1575303"/>
                <a:gd name="connsiteX4" fmla="*/ 525101 w 932507"/>
                <a:gd name="connsiteY4" fmla="*/ 977774 h 1575303"/>
                <a:gd name="connsiteX5" fmla="*/ 525101 w 932507"/>
                <a:gd name="connsiteY5" fmla="*/ 669957 h 1575303"/>
                <a:gd name="connsiteX6" fmla="*/ 796705 w 932507"/>
                <a:gd name="connsiteY6" fmla="*/ 669957 h 1575303"/>
                <a:gd name="connsiteX7" fmla="*/ 796705 w 932507"/>
                <a:gd name="connsiteY7" fmla="*/ 262551 h 1575303"/>
                <a:gd name="connsiteX8" fmla="*/ 932507 w 932507"/>
                <a:gd name="connsiteY8" fmla="*/ 262551 h 1575303"/>
                <a:gd name="connsiteX9" fmla="*/ 932507 w 932507"/>
                <a:gd name="connsiteY9" fmla="*/ 0 h 1575303"/>
                <a:gd name="connsiteX10" fmla="*/ 0 w 932507"/>
                <a:gd name="connsiteY10" fmla="*/ 0 h 1575303"/>
                <a:gd name="connsiteX11" fmla="*/ 0 w 932507"/>
                <a:gd name="connsiteY11" fmla="*/ 253497 h 1575303"/>
                <a:gd name="connsiteX0" fmla="*/ 0 w 932507"/>
                <a:gd name="connsiteY0" fmla="*/ 45267 h 1575303"/>
                <a:gd name="connsiteX1" fmla="*/ 0 w 932507"/>
                <a:gd name="connsiteY1" fmla="*/ 1575303 h 1575303"/>
                <a:gd name="connsiteX2" fmla="*/ 923453 w 932507"/>
                <a:gd name="connsiteY2" fmla="*/ 1575303 h 1575303"/>
                <a:gd name="connsiteX3" fmla="*/ 923453 w 932507"/>
                <a:gd name="connsiteY3" fmla="*/ 977774 h 1575303"/>
                <a:gd name="connsiteX4" fmla="*/ 525101 w 932507"/>
                <a:gd name="connsiteY4" fmla="*/ 977774 h 1575303"/>
                <a:gd name="connsiteX5" fmla="*/ 525101 w 932507"/>
                <a:gd name="connsiteY5" fmla="*/ 669957 h 1575303"/>
                <a:gd name="connsiteX6" fmla="*/ 796705 w 932507"/>
                <a:gd name="connsiteY6" fmla="*/ 669957 h 1575303"/>
                <a:gd name="connsiteX7" fmla="*/ 796705 w 932507"/>
                <a:gd name="connsiteY7" fmla="*/ 262551 h 1575303"/>
                <a:gd name="connsiteX8" fmla="*/ 917183 w 932507"/>
                <a:gd name="connsiteY8" fmla="*/ 256997 h 1575303"/>
                <a:gd name="connsiteX9" fmla="*/ 932507 w 932507"/>
                <a:gd name="connsiteY9" fmla="*/ 0 h 1575303"/>
                <a:gd name="connsiteX10" fmla="*/ 0 w 932507"/>
                <a:gd name="connsiteY10" fmla="*/ 0 h 1575303"/>
                <a:gd name="connsiteX11" fmla="*/ 0 w 932507"/>
                <a:gd name="connsiteY11" fmla="*/ 253497 h 1575303"/>
                <a:gd name="connsiteX0" fmla="*/ 0 w 926377"/>
                <a:gd name="connsiteY0" fmla="*/ 45267 h 1575303"/>
                <a:gd name="connsiteX1" fmla="*/ 0 w 926377"/>
                <a:gd name="connsiteY1" fmla="*/ 1575303 h 1575303"/>
                <a:gd name="connsiteX2" fmla="*/ 923453 w 926377"/>
                <a:gd name="connsiteY2" fmla="*/ 1575303 h 1575303"/>
                <a:gd name="connsiteX3" fmla="*/ 923453 w 926377"/>
                <a:gd name="connsiteY3" fmla="*/ 977774 h 1575303"/>
                <a:gd name="connsiteX4" fmla="*/ 525101 w 926377"/>
                <a:gd name="connsiteY4" fmla="*/ 977774 h 1575303"/>
                <a:gd name="connsiteX5" fmla="*/ 525101 w 926377"/>
                <a:gd name="connsiteY5" fmla="*/ 669957 h 1575303"/>
                <a:gd name="connsiteX6" fmla="*/ 796705 w 926377"/>
                <a:gd name="connsiteY6" fmla="*/ 669957 h 1575303"/>
                <a:gd name="connsiteX7" fmla="*/ 796705 w 926377"/>
                <a:gd name="connsiteY7" fmla="*/ 262551 h 1575303"/>
                <a:gd name="connsiteX8" fmla="*/ 917183 w 926377"/>
                <a:gd name="connsiteY8" fmla="*/ 256997 h 1575303"/>
                <a:gd name="connsiteX9" fmla="*/ 926377 w 926377"/>
                <a:gd name="connsiteY9" fmla="*/ 0 h 1575303"/>
                <a:gd name="connsiteX10" fmla="*/ 0 w 926377"/>
                <a:gd name="connsiteY10" fmla="*/ 0 h 1575303"/>
                <a:gd name="connsiteX11" fmla="*/ 0 w 926377"/>
                <a:gd name="connsiteY11" fmla="*/ 253497 h 1575303"/>
                <a:gd name="connsiteX0" fmla="*/ 0 w 923453"/>
                <a:gd name="connsiteY0" fmla="*/ 45267 h 1575303"/>
                <a:gd name="connsiteX1" fmla="*/ 0 w 923453"/>
                <a:gd name="connsiteY1" fmla="*/ 1575303 h 1575303"/>
                <a:gd name="connsiteX2" fmla="*/ 923453 w 923453"/>
                <a:gd name="connsiteY2" fmla="*/ 1575303 h 1575303"/>
                <a:gd name="connsiteX3" fmla="*/ 923453 w 923453"/>
                <a:gd name="connsiteY3" fmla="*/ 977774 h 1575303"/>
                <a:gd name="connsiteX4" fmla="*/ 525101 w 923453"/>
                <a:gd name="connsiteY4" fmla="*/ 977774 h 1575303"/>
                <a:gd name="connsiteX5" fmla="*/ 525101 w 923453"/>
                <a:gd name="connsiteY5" fmla="*/ 669957 h 1575303"/>
                <a:gd name="connsiteX6" fmla="*/ 796705 w 923453"/>
                <a:gd name="connsiteY6" fmla="*/ 669957 h 1575303"/>
                <a:gd name="connsiteX7" fmla="*/ 796705 w 923453"/>
                <a:gd name="connsiteY7" fmla="*/ 262551 h 1575303"/>
                <a:gd name="connsiteX8" fmla="*/ 917183 w 923453"/>
                <a:gd name="connsiteY8" fmla="*/ 256997 h 1575303"/>
                <a:gd name="connsiteX9" fmla="*/ 921780 w 923453"/>
                <a:gd name="connsiteY9" fmla="*/ 0 h 1575303"/>
                <a:gd name="connsiteX10" fmla="*/ 0 w 923453"/>
                <a:gd name="connsiteY10" fmla="*/ 0 h 1575303"/>
                <a:gd name="connsiteX11" fmla="*/ 0 w 923453"/>
                <a:gd name="connsiteY11" fmla="*/ 253497 h 1575303"/>
                <a:gd name="connsiteX0" fmla="*/ 0 w 923630"/>
                <a:gd name="connsiteY0" fmla="*/ 45267 h 1575303"/>
                <a:gd name="connsiteX1" fmla="*/ 0 w 923630"/>
                <a:gd name="connsiteY1" fmla="*/ 1575303 h 1575303"/>
                <a:gd name="connsiteX2" fmla="*/ 923453 w 923630"/>
                <a:gd name="connsiteY2" fmla="*/ 1575303 h 1575303"/>
                <a:gd name="connsiteX3" fmla="*/ 923453 w 923630"/>
                <a:gd name="connsiteY3" fmla="*/ 977774 h 1575303"/>
                <a:gd name="connsiteX4" fmla="*/ 525101 w 923630"/>
                <a:gd name="connsiteY4" fmla="*/ 977774 h 1575303"/>
                <a:gd name="connsiteX5" fmla="*/ 525101 w 923630"/>
                <a:gd name="connsiteY5" fmla="*/ 669957 h 1575303"/>
                <a:gd name="connsiteX6" fmla="*/ 796705 w 923630"/>
                <a:gd name="connsiteY6" fmla="*/ 669957 h 1575303"/>
                <a:gd name="connsiteX7" fmla="*/ 796705 w 923630"/>
                <a:gd name="connsiteY7" fmla="*/ 262551 h 1575303"/>
                <a:gd name="connsiteX8" fmla="*/ 923313 w 923630"/>
                <a:gd name="connsiteY8" fmla="*/ 251443 h 1575303"/>
                <a:gd name="connsiteX9" fmla="*/ 921780 w 923630"/>
                <a:gd name="connsiteY9" fmla="*/ 0 h 1575303"/>
                <a:gd name="connsiteX10" fmla="*/ 0 w 923630"/>
                <a:gd name="connsiteY10" fmla="*/ 0 h 1575303"/>
                <a:gd name="connsiteX11" fmla="*/ 0 w 923630"/>
                <a:gd name="connsiteY11" fmla="*/ 253497 h 1575303"/>
                <a:gd name="connsiteX0" fmla="*/ 0 w 923630"/>
                <a:gd name="connsiteY0" fmla="*/ 45267 h 1575303"/>
                <a:gd name="connsiteX1" fmla="*/ 0 w 923630"/>
                <a:gd name="connsiteY1" fmla="*/ 1575303 h 1575303"/>
                <a:gd name="connsiteX2" fmla="*/ 923453 w 923630"/>
                <a:gd name="connsiteY2" fmla="*/ 1575303 h 1575303"/>
                <a:gd name="connsiteX3" fmla="*/ 923453 w 923630"/>
                <a:gd name="connsiteY3" fmla="*/ 977774 h 1575303"/>
                <a:gd name="connsiteX4" fmla="*/ 525101 w 923630"/>
                <a:gd name="connsiteY4" fmla="*/ 977774 h 1575303"/>
                <a:gd name="connsiteX5" fmla="*/ 525101 w 923630"/>
                <a:gd name="connsiteY5" fmla="*/ 669957 h 1575303"/>
                <a:gd name="connsiteX6" fmla="*/ 796705 w 923630"/>
                <a:gd name="connsiteY6" fmla="*/ 669957 h 1575303"/>
                <a:gd name="connsiteX7" fmla="*/ 796705 w 923630"/>
                <a:gd name="connsiteY7" fmla="*/ 262551 h 1575303"/>
                <a:gd name="connsiteX8" fmla="*/ 923313 w 923630"/>
                <a:gd name="connsiteY8" fmla="*/ 265329 h 1575303"/>
                <a:gd name="connsiteX9" fmla="*/ 921780 w 923630"/>
                <a:gd name="connsiteY9" fmla="*/ 0 h 1575303"/>
                <a:gd name="connsiteX10" fmla="*/ 0 w 923630"/>
                <a:gd name="connsiteY10" fmla="*/ 0 h 1575303"/>
                <a:gd name="connsiteX11" fmla="*/ 0 w 923630"/>
                <a:gd name="connsiteY11" fmla="*/ 253497 h 1575303"/>
                <a:gd name="connsiteX0" fmla="*/ 0 w 923453"/>
                <a:gd name="connsiteY0" fmla="*/ 45267 h 1575303"/>
                <a:gd name="connsiteX1" fmla="*/ 0 w 923453"/>
                <a:gd name="connsiteY1" fmla="*/ 1575303 h 1575303"/>
                <a:gd name="connsiteX2" fmla="*/ 923453 w 923453"/>
                <a:gd name="connsiteY2" fmla="*/ 1575303 h 1575303"/>
                <a:gd name="connsiteX3" fmla="*/ 923453 w 923453"/>
                <a:gd name="connsiteY3" fmla="*/ 977774 h 1575303"/>
                <a:gd name="connsiteX4" fmla="*/ 525101 w 923453"/>
                <a:gd name="connsiteY4" fmla="*/ 977774 h 1575303"/>
                <a:gd name="connsiteX5" fmla="*/ 525101 w 923453"/>
                <a:gd name="connsiteY5" fmla="*/ 669957 h 1575303"/>
                <a:gd name="connsiteX6" fmla="*/ 796705 w 923453"/>
                <a:gd name="connsiteY6" fmla="*/ 669957 h 1575303"/>
                <a:gd name="connsiteX7" fmla="*/ 796705 w 923453"/>
                <a:gd name="connsiteY7" fmla="*/ 262551 h 1575303"/>
                <a:gd name="connsiteX8" fmla="*/ 921780 w 923453"/>
                <a:gd name="connsiteY8" fmla="*/ 262552 h 1575303"/>
                <a:gd name="connsiteX9" fmla="*/ 921780 w 923453"/>
                <a:gd name="connsiteY9" fmla="*/ 0 h 1575303"/>
                <a:gd name="connsiteX10" fmla="*/ 0 w 923453"/>
                <a:gd name="connsiteY10" fmla="*/ 0 h 1575303"/>
                <a:gd name="connsiteX11" fmla="*/ 0 w 923453"/>
                <a:gd name="connsiteY11" fmla="*/ 253497 h 157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3453" h="1575303">
                  <a:moveTo>
                    <a:pt x="0" y="45267"/>
                  </a:moveTo>
                  <a:lnTo>
                    <a:pt x="0" y="1575303"/>
                  </a:lnTo>
                  <a:lnTo>
                    <a:pt x="923453" y="1575303"/>
                  </a:lnTo>
                  <a:lnTo>
                    <a:pt x="923453" y="977774"/>
                  </a:lnTo>
                  <a:lnTo>
                    <a:pt x="525101" y="977774"/>
                  </a:lnTo>
                  <a:lnTo>
                    <a:pt x="525101" y="669957"/>
                  </a:lnTo>
                  <a:lnTo>
                    <a:pt x="796705" y="669957"/>
                  </a:lnTo>
                  <a:lnTo>
                    <a:pt x="796705" y="262551"/>
                  </a:lnTo>
                  <a:lnTo>
                    <a:pt x="921780" y="262552"/>
                  </a:lnTo>
                  <a:cubicBezTo>
                    <a:pt x="923312" y="176886"/>
                    <a:pt x="920248" y="85666"/>
                    <a:pt x="921780" y="0"/>
                  </a:cubicBezTo>
                  <a:lnTo>
                    <a:pt x="0" y="0"/>
                  </a:lnTo>
                  <a:lnTo>
                    <a:pt x="0" y="253497"/>
                  </a:lnTo>
                </a:path>
              </a:pathLst>
            </a:cu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881062" y="3446570"/>
              <a:ext cx="1449051" cy="1350663"/>
            </a:xfrm>
            <a:custGeom>
              <a:avLst/>
              <a:gdLst>
                <a:gd name="connsiteX0" fmla="*/ 0 w 932507"/>
                <a:gd name="connsiteY0" fmla="*/ 45267 h 1575303"/>
                <a:gd name="connsiteX1" fmla="*/ 0 w 932507"/>
                <a:gd name="connsiteY1" fmla="*/ 1575303 h 1575303"/>
                <a:gd name="connsiteX2" fmla="*/ 923453 w 932507"/>
                <a:gd name="connsiteY2" fmla="*/ 1575303 h 1575303"/>
                <a:gd name="connsiteX3" fmla="*/ 923453 w 932507"/>
                <a:gd name="connsiteY3" fmla="*/ 977774 h 1575303"/>
                <a:gd name="connsiteX4" fmla="*/ 525101 w 932507"/>
                <a:gd name="connsiteY4" fmla="*/ 977774 h 1575303"/>
                <a:gd name="connsiteX5" fmla="*/ 525101 w 932507"/>
                <a:gd name="connsiteY5" fmla="*/ 669957 h 1575303"/>
                <a:gd name="connsiteX6" fmla="*/ 796705 w 932507"/>
                <a:gd name="connsiteY6" fmla="*/ 669957 h 1575303"/>
                <a:gd name="connsiteX7" fmla="*/ 796705 w 932507"/>
                <a:gd name="connsiteY7" fmla="*/ 262551 h 1575303"/>
                <a:gd name="connsiteX8" fmla="*/ 932507 w 932507"/>
                <a:gd name="connsiteY8" fmla="*/ 262551 h 1575303"/>
                <a:gd name="connsiteX9" fmla="*/ 932507 w 932507"/>
                <a:gd name="connsiteY9" fmla="*/ 0 h 1575303"/>
                <a:gd name="connsiteX10" fmla="*/ 0 w 932507"/>
                <a:gd name="connsiteY10" fmla="*/ 0 h 1575303"/>
                <a:gd name="connsiteX11" fmla="*/ 0 w 932507"/>
                <a:gd name="connsiteY11" fmla="*/ 253497 h 157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32507" h="1575303">
                  <a:moveTo>
                    <a:pt x="0" y="45267"/>
                  </a:moveTo>
                  <a:lnTo>
                    <a:pt x="0" y="1575303"/>
                  </a:lnTo>
                  <a:lnTo>
                    <a:pt x="923453" y="1575303"/>
                  </a:lnTo>
                  <a:lnTo>
                    <a:pt x="923453" y="977774"/>
                  </a:lnTo>
                  <a:lnTo>
                    <a:pt x="525101" y="977774"/>
                  </a:lnTo>
                  <a:lnTo>
                    <a:pt x="525101" y="669957"/>
                  </a:lnTo>
                  <a:lnTo>
                    <a:pt x="796705" y="669957"/>
                  </a:lnTo>
                  <a:lnTo>
                    <a:pt x="796705" y="262551"/>
                  </a:lnTo>
                  <a:lnTo>
                    <a:pt x="932507" y="262551"/>
                  </a:lnTo>
                  <a:lnTo>
                    <a:pt x="932507" y="0"/>
                  </a:lnTo>
                  <a:lnTo>
                    <a:pt x="0" y="0"/>
                  </a:lnTo>
                  <a:lnTo>
                    <a:pt x="0" y="253497"/>
                  </a:lnTo>
                </a:path>
              </a:pathLst>
            </a:cu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Figura a mano libera 14"/>
            <p:cNvSpPr/>
            <p:nvPr/>
          </p:nvSpPr>
          <p:spPr>
            <a:xfrm>
              <a:off x="881062" y="4684820"/>
              <a:ext cx="1434981" cy="1350663"/>
            </a:xfrm>
            <a:custGeom>
              <a:avLst/>
              <a:gdLst>
                <a:gd name="connsiteX0" fmla="*/ 0 w 932507"/>
                <a:gd name="connsiteY0" fmla="*/ 45267 h 1575303"/>
                <a:gd name="connsiteX1" fmla="*/ 0 w 932507"/>
                <a:gd name="connsiteY1" fmla="*/ 1575303 h 1575303"/>
                <a:gd name="connsiteX2" fmla="*/ 923453 w 932507"/>
                <a:gd name="connsiteY2" fmla="*/ 1575303 h 1575303"/>
                <a:gd name="connsiteX3" fmla="*/ 923453 w 932507"/>
                <a:gd name="connsiteY3" fmla="*/ 977774 h 1575303"/>
                <a:gd name="connsiteX4" fmla="*/ 525101 w 932507"/>
                <a:gd name="connsiteY4" fmla="*/ 977774 h 1575303"/>
                <a:gd name="connsiteX5" fmla="*/ 525101 w 932507"/>
                <a:gd name="connsiteY5" fmla="*/ 669957 h 1575303"/>
                <a:gd name="connsiteX6" fmla="*/ 796705 w 932507"/>
                <a:gd name="connsiteY6" fmla="*/ 669957 h 1575303"/>
                <a:gd name="connsiteX7" fmla="*/ 796705 w 932507"/>
                <a:gd name="connsiteY7" fmla="*/ 262551 h 1575303"/>
                <a:gd name="connsiteX8" fmla="*/ 932507 w 932507"/>
                <a:gd name="connsiteY8" fmla="*/ 262551 h 1575303"/>
                <a:gd name="connsiteX9" fmla="*/ 932507 w 932507"/>
                <a:gd name="connsiteY9" fmla="*/ 0 h 1575303"/>
                <a:gd name="connsiteX10" fmla="*/ 0 w 932507"/>
                <a:gd name="connsiteY10" fmla="*/ 0 h 1575303"/>
                <a:gd name="connsiteX11" fmla="*/ 0 w 932507"/>
                <a:gd name="connsiteY11" fmla="*/ 253497 h 1575303"/>
                <a:gd name="connsiteX0" fmla="*/ 0 w 932507"/>
                <a:gd name="connsiteY0" fmla="*/ 45267 h 1575303"/>
                <a:gd name="connsiteX1" fmla="*/ 0 w 932507"/>
                <a:gd name="connsiteY1" fmla="*/ 1575303 h 1575303"/>
                <a:gd name="connsiteX2" fmla="*/ 923453 w 932507"/>
                <a:gd name="connsiteY2" fmla="*/ 1575303 h 1575303"/>
                <a:gd name="connsiteX3" fmla="*/ 923453 w 932507"/>
                <a:gd name="connsiteY3" fmla="*/ 977774 h 1575303"/>
                <a:gd name="connsiteX4" fmla="*/ 525101 w 932507"/>
                <a:gd name="connsiteY4" fmla="*/ 977774 h 1575303"/>
                <a:gd name="connsiteX5" fmla="*/ 525101 w 932507"/>
                <a:gd name="connsiteY5" fmla="*/ 669957 h 1575303"/>
                <a:gd name="connsiteX6" fmla="*/ 796705 w 932507"/>
                <a:gd name="connsiteY6" fmla="*/ 669957 h 1575303"/>
                <a:gd name="connsiteX7" fmla="*/ 796705 w 932507"/>
                <a:gd name="connsiteY7" fmla="*/ 262551 h 1575303"/>
                <a:gd name="connsiteX8" fmla="*/ 917183 w 932507"/>
                <a:gd name="connsiteY8" fmla="*/ 256997 h 1575303"/>
                <a:gd name="connsiteX9" fmla="*/ 932507 w 932507"/>
                <a:gd name="connsiteY9" fmla="*/ 0 h 1575303"/>
                <a:gd name="connsiteX10" fmla="*/ 0 w 932507"/>
                <a:gd name="connsiteY10" fmla="*/ 0 h 1575303"/>
                <a:gd name="connsiteX11" fmla="*/ 0 w 932507"/>
                <a:gd name="connsiteY11" fmla="*/ 253497 h 1575303"/>
                <a:gd name="connsiteX0" fmla="*/ 0 w 926377"/>
                <a:gd name="connsiteY0" fmla="*/ 45267 h 1575303"/>
                <a:gd name="connsiteX1" fmla="*/ 0 w 926377"/>
                <a:gd name="connsiteY1" fmla="*/ 1575303 h 1575303"/>
                <a:gd name="connsiteX2" fmla="*/ 923453 w 926377"/>
                <a:gd name="connsiteY2" fmla="*/ 1575303 h 1575303"/>
                <a:gd name="connsiteX3" fmla="*/ 923453 w 926377"/>
                <a:gd name="connsiteY3" fmla="*/ 977774 h 1575303"/>
                <a:gd name="connsiteX4" fmla="*/ 525101 w 926377"/>
                <a:gd name="connsiteY4" fmla="*/ 977774 h 1575303"/>
                <a:gd name="connsiteX5" fmla="*/ 525101 w 926377"/>
                <a:gd name="connsiteY5" fmla="*/ 669957 h 1575303"/>
                <a:gd name="connsiteX6" fmla="*/ 796705 w 926377"/>
                <a:gd name="connsiteY6" fmla="*/ 669957 h 1575303"/>
                <a:gd name="connsiteX7" fmla="*/ 796705 w 926377"/>
                <a:gd name="connsiteY7" fmla="*/ 262551 h 1575303"/>
                <a:gd name="connsiteX8" fmla="*/ 917183 w 926377"/>
                <a:gd name="connsiteY8" fmla="*/ 256997 h 1575303"/>
                <a:gd name="connsiteX9" fmla="*/ 926377 w 926377"/>
                <a:gd name="connsiteY9" fmla="*/ 0 h 1575303"/>
                <a:gd name="connsiteX10" fmla="*/ 0 w 926377"/>
                <a:gd name="connsiteY10" fmla="*/ 0 h 1575303"/>
                <a:gd name="connsiteX11" fmla="*/ 0 w 926377"/>
                <a:gd name="connsiteY11" fmla="*/ 253497 h 1575303"/>
                <a:gd name="connsiteX0" fmla="*/ 0 w 923453"/>
                <a:gd name="connsiteY0" fmla="*/ 45267 h 1575303"/>
                <a:gd name="connsiteX1" fmla="*/ 0 w 923453"/>
                <a:gd name="connsiteY1" fmla="*/ 1575303 h 1575303"/>
                <a:gd name="connsiteX2" fmla="*/ 923453 w 923453"/>
                <a:gd name="connsiteY2" fmla="*/ 1575303 h 1575303"/>
                <a:gd name="connsiteX3" fmla="*/ 923453 w 923453"/>
                <a:gd name="connsiteY3" fmla="*/ 977774 h 1575303"/>
                <a:gd name="connsiteX4" fmla="*/ 525101 w 923453"/>
                <a:gd name="connsiteY4" fmla="*/ 977774 h 1575303"/>
                <a:gd name="connsiteX5" fmla="*/ 525101 w 923453"/>
                <a:gd name="connsiteY5" fmla="*/ 669957 h 1575303"/>
                <a:gd name="connsiteX6" fmla="*/ 796705 w 923453"/>
                <a:gd name="connsiteY6" fmla="*/ 669957 h 1575303"/>
                <a:gd name="connsiteX7" fmla="*/ 796705 w 923453"/>
                <a:gd name="connsiteY7" fmla="*/ 262551 h 1575303"/>
                <a:gd name="connsiteX8" fmla="*/ 917183 w 923453"/>
                <a:gd name="connsiteY8" fmla="*/ 256997 h 1575303"/>
                <a:gd name="connsiteX9" fmla="*/ 921780 w 923453"/>
                <a:gd name="connsiteY9" fmla="*/ 0 h 1575303"/>
                <a:gd name="connsiteX10" fmla="*/ 0 w 923453"/>
                <a:gd name="connsiteY10" fmla="*/ 0 h 1575303"/>
                <a:gd name="connsiteX11" fmla="*/ 0 w 923453"/>
                <a:gd name="connsiteY11" fmla="*/ 253497 h 1575303"/>
                <a:gd name="connsiteX0" fmla="*/ 0 w 923630"/>
                <a:gd name="connsiteY0" fmla="*/ 45267 h 1575303"/>
                <a:gd name="connsiteX1" fmla="*/ 0 w 923630"/>
                <a:gd name="connsiteY1" fmla="*/ 1575303 h 1575303"/>
                <a:gd name="connsiteX2" fmla="*/ 923453 w 923630"/>
                <a:gd name="connsiteY2" fmla="*/ 1575303 h 1575303"/>
                <a:gd name="connsiteX3" fmla="*/ 923453 w 923630"/>
                <a:gd name="connsiteY3" fmla="*/ 977774 h 1575303"/>
                <a:gd name="connsiteX4" fmla="*/ 525101 w 923630"/>
                <a:gd name="connsiteY4" fmla="*/ 977774 h 1575303"/>
                <a:gd name="connsiteX5" fmla="*/ 525101 w 923630"/>
                <a:gd name="connsiteY5" fmla="*/ 669957 h 1575303"/>
                <a:gd name="connsiteX6" fmla="*/ 796705 w 923630"/>
                <a:gd name="connsiteY6" fmla="*/ 669957 h 1575303"/>
                <a:gd name="connsiteX7" fmla="*/ 796705 w 923630"/>
                <a:gd name="connsiteY7" fmla="*/ 262551 h 1575303"/>
                <a:gd name="connsiteX8" fmla="*/ 923313 w 923630"/>
                <a:gd name="connsiteY8" fmla="*/ 251443 h 1575303"/>
                <a:gd name="connsiteX9" fmla="*/ 921780 w 923630"/>
                <a:gd name="connsiteY9" fmla="*/ 0 h 1575303"/>
                <a:gd name="connsiteX10" fmla="*/ 0 w 923630"/>
                <a:gd name="connsiteY10" fmla="*/ 0 h 1575303"/>
                <a:gd name="connsiteX11" fmla="*/ 0 w 923630"/>
                <a:gd name="connsiteY11" fmla="*/ 253497 h 1575303"/>
                <a:gd name="connsiteX0" fmla="*/ 0 w 923630"/>
                <a:gd name="connsiteY0" fmla="*/ 45267 h 1575303"/>
                <a:gd name="connsiteX1" fmla="*/ 0 w 923630"/>
                <a:gd name="connsiteY1" fmla="*/ 1575303 h 1575303"/>
                <a:gd name="connsiteX2" fmla="*/ 923453 w 923630"/>
                <a:gd name="connsiteY2" fmla="*/ 1575303 h 1575303"/>
                <a:gd name="connsiteX3" fmla="*/ 923453 w 923630"/>
                <a:gd name="connsiteY3" fmla="*/ 977774 h 1575303"/>
                <a:gd name="connsiteX4" fmla="*/ 525101 w 923630"/>
                <a:gd name="connsiteY4" fmla="*/ 977774 h 1575303"/>
                <a:gd name="connsiteX5" fmla="*/ 525101 w 923630"/>
                <a:gd name="connsiteY5" fmla="*/ 669957 h 1575303"/>
                <a:gd name="connsiteX6" fmla="*/ 796705 w 923630"/>
                <a:gd name="connsiteY6" fmla="*/ 669957 h 1575303"/>
                <a:gd name="connsiteX7" fmla="*/ 796705 w 923630"/>
                <a:gd name="connsiteY7" fmla="*/ 262551 h 1575303"/>
                <a:gd name="connsiteX8" fmla="*/ 923313 w 923630"/>
                <a:gd name="connsiteY8" fmla="*/ 265329 h 1575303"/>
                <a:gd name="connsiteX9" fmla="*/ 921780 w 923630"/>
                <a:gd name="connsiteY9" fmla="*/ 0 h 1575303"/>
                <a:gd name="connsiteX10" fmla="*/ 0 w 923630"/>
                <a:gd name="connsiteY10" fmla="*/ 0 h 1575303"/>
                <a:gd name="connsiteX11" fmla="*/ 0 w 923630"/>
                <a:gd name="connsiteY11" fmla="*/ 253497 h 1575303"/>
                <a:gd name="connsiteX0" fmla="*/ 0 w 923453"/>
                <a:gd name="connsiteY0" fmla="*/ 45267 h 1575303"/>
                <a:gd name="connsiteX1" fmla="*/ 0 w 923453"/>
                <a:gd name="connsiteY1" fmla="*/ 1575303 h 1575303"/>
                <a:gd name="connsiteX2" fmla="*/ 923453 w 923453"/>
                <a:gd name="connsiteY2" fmla="*/ 1575303 h 1575303"/>
                <a:gd name="connsiteX3" fmla="*/ 923453 w 923453"/>
                <a:gd name="connsiteY3" fmla="*/ 977774 h 1575303"/>
                <a:gd name="connsiteX4" fmla="*/ 525101 w 923453"/>
                <a:gd name="connsiteY4" fmla="*/ 977774 h 1575303"/>
                <a:gd name="connsiteX5" fmla="*/ 525101 w 923453"/>
                <a:gd name="connsiteY5" fmla="*/ 669957 h 1575303"/>
                <a:gd name="connsiteX6" fmla="*/ 796705 w 923453"/>
                <a:gd name="connsiteY6" fmla="*/ 669957 h 1575303"/>
                <a:gd name="connsiteX7" fmla="*/ 796705 w 923453"/>
                <a:gd name="connsiteY7" fmla="*/ 262551 h 1575303"/>
                <a:gd name="connsiteX8" fmla="*/ 921780 w 923453"/>
                <a:gd name="connsiteY8" fmla="*/ 262552 h 1575303"/>
                <a:gd name="connsiteX9" fmla="*/ 921780 w 923453"/>
                <a:gd name="connsiteY9" fmla="*/ 0 h 1575303"/>
                <a:gd name="connsiteX10" fmla="*/ 0 w 923453"/>
                <a:gd name="connsiteY10" fmla="*/ 0 h 1575303"/>
                <a:gd name="connsiteX11" fmla="*/ 0 w 923453"/>
                <a:gd name="connsiteY11" fmla="*/ 253497 h 157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3453" h="1575303">
                  <a:moveTo>
                    <a:pt x="0" y="45267"/>
                  </a:moveTo>
                  <a:lnTo>
                    <a:pt x="0" y="1575303"/>
                  </a:lnTo>
                  <a:lnTo>
                    <a:pt x="923453" y="1575303"/>
                  </a:lnTo>
                  <a:lnTo>
                    <a:pt x="923453" y="977774"/>
                  </a:lnTo>
                  <a:lnTo>
                    <a:pt x="525101" y="977774"/>
                  </a:lnTo>
                  <a:lnTo>
                    <a:pt x="525101" y="669957"/>
                  </a:lnTo>
                  <a:lnTo>
                    <a:pt x="796705" y="669957"/>
                  </a:lnTo>
                  <a:lnTo>
                    <a:pt x="796705" y="262551"/>
                  </a:lnTo>
                  <a:lnTo>
                    <a:pt x="921780" y="262552"/>
                  </a:lnTo>
                  <a:cubicBezTo>
                    <a:pt x="923312" y="176886"/>
                    <a:pt x="920248" y="85666"/>
                    <a:pt x="921780" y="0"/>
                  </a:cubicBezTo>
                  <a:lnTo>
                    <a:pt x="0" y="0"/>
                  </a:lnTo>
                  <a:lnTo>
                    <a:pt x="0" y="253497"/>
                  </a:lnTo>
                </a:path>
              </a:pathLst>
            </a:cu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6" name="Figura a mano libera 15"/>
          <p:cNvSpPr/>
          <p:nvPr/>
        </p:nvSpPr>
        <p:spPr>
          <a:xfrm>
            <a:off x="7334276" y="4775597"/>
            <a:ext cx="1628775" cy="1245394"/>
          </a:xfrm>
          <a:custGeom>
            <a:avLst/>
            <a:gdLst>
              <a:gd name="connsiteX0" fmla="*/ 633412 w 1628775"/>
              <a:gd name="connsiteY0" fmla="*/ 0 h 1245394"/>
              <a:gd name="connsiteX1" fmla="*/ 631031 w 1628775"/>
              <a:gd name="connsiteY1" fmla="*/ 228600 h 1245394"/>
              <a:gd name="connsiteX2" fmla="*/ 419100 w 1628775"/>
              <a:gd name="connsiteY2" fmla="*/ 228600 h 1245394"/>
              <a:gd name="connsiteX3" fmla="*/ 419100 w 1628775"/>
              <a:gd name="connsiteY3" fmla="*/ 581025 h 1245394"/>
              <a:gd name="connsiteX4" fmla="*/ 0 w 1628775"/>
              <a:gd name="connsiteY4" fmla="*/ 581025 h 1245394"/>
              <a:gd name="connsiteX5" fmla="*/ 0 w 1628775"/>
              <a:gd name="connsiteY5" fmla="*/ 845344 h 1245394"/>
              <a:gd name="connsiteX6" fmla="*/ 616744 w 1628775"/>
              <a:gd name="connsiteY6" fmla="*/ 845344 h 1245394"/>
              <a:gd name="connsiteX7" fmla="*/ 616744 w 1628775"/>
              <a:gd name="connsiteY7" fmla="*/ 1245394 h 1245394"/>
              <a:gd name="connsiteX8" fmla="*/ 842962 w 1628775"/>
              <a:gd name="connsiteY8" fmla="*/ 1245394 h 1245394"/>
              <a:gd name="connsiteX9" fmla="*/ 1628775 w 1628775"/>
              <a:gd name="connsiteY9" fmla="*/ 1245394 h 1245394"/>
              <a:gd name="connsiteX10" fmla="*/ 1628775 w 1628775"/>
              <a:gd name="connsiteY10" fmla="*/ 2382 h 1245394"/>
              <a:gd name="connsiteX11" fmla="*/ 633412 w 1628775"/>
              <a:gd name="connsiteY11" fmla="*/ 0 h 124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28775" h="1245394">
                <a:moveTo>
                  <a:pt x="633412" y="0"/>
                </a:moveTo>
                <a:cubicBezTo>
                  <a:pt x="632618" y="76200"/>
                  <a:pt x="631825" y="152400"/>
                  <a:pt x="631031" y="228600"/>
                </a:cubicBezTo>
                <a:lnTo>
                  <a:pt x="419100" y="228600"/>
                </a:lnTo>
                <a:lnTo>
                  <a:pt x="419100" y="581025"/>
                </a:lnTo>
                <a:lnTo>
                  <a:pt x="0" y="581025"/>
                </a:lnTo>
                <a:lnTo>
                  <a:pt x="0" y="845344"/>
                </a:lnTo>
                <a:lnTo>
                  <a:pt x="616744" y="845344"/>
                </a:lnTo>
                <a:lnTo>
                  <a:pt x="616744" y="1245394"/>
                </a:lnTo>
                <a:lnTo>
                  <a:pt x="842962" y="1245394"/>
                </a:lnTo>
                <a:lnTo>
                  <a:pt x="1628775" y="1245394"/>
                </a:lnTo>
                <a:lnTo>
                  <a:pt x="1628775" y="2382"/>
                </a:lnTo>
                <a:lnTo>
                  <a:pt x="633412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b="1" dirty="0" smtClean="0"/>
          </a:p>
          <a:p>
            <a:pPr algn="ctr"/>
            <a:r>
              <a:rPr lang="it-IT" sz="1400" b="1" dirty="0" smtClean="0"/>
              <a:t>Modulo RDF</a:t>
            </a:r>
            <a:endParaRPr lang="it-IT" sz="1400" b="1" dirty="0"/>
          </a:p>
        </p:txBody>
      </p:sp>
      <p:sp>
        <p:nvSpPr>
          <p:cNvPr id="18" name="Figura a mano libera 17"/>
          <p:cNvSpPr/>
          <p:nvPr/>
        </p:nvSpPr>
        <p:spPr>
          <a:xfrm>
            <a:off x="3400452" y="1771650"/>
            <a:ext cx="1647825" cy="1245394"/>
          </a:xfrm>
          <a:custGeom>
            <a:avLst/>
            <a:gdLst>
              <a:gd name="connsiteX0" fmla="*/ 633412 w 1628775"/>
              <a:gd name="connsiteY0" fmla="*/ 0 h 1245394"/>
              <a:gd name="connsiteX1" fmla="*/ 631031 w 1628775"/>
              <a:gd name="connsiteY1" fmla="*/ 228600 h 1245394"/>
              <a:gd name="connsiteX2" fmla="*/ 419100 w 1628775"/>
              <a:gd name="connsiteY2" fmla="*/ 228600 h 1245394"/>
              <a:gd name="connsiteX3" fmla="*/ 419100 w 1628775"/>
              <a:gd name="connsiteY3" fmla="*/ 581025 h 1245394"/>
              <a:gd name="connsiteX4" fmla="*/ 0 w 1628775"/>
              <a:gd name="connsiteY4" fmla="*/ 581025 h 1245394"/>
              <a:gd name="connsiteX5" fmla="*/ 0 w 1628775"/>
              <a:gd name="connsiteY5" fmla="*/ 845344 h 1245394"/>
              <a:gd name="connsiteX6" fmla="*/ 616744 w 1628775"/>
              <a:gd name="connsiteY6" fmla="*/ 845344 h 1245394"/>
              <a:gd name="connsiteX7" fmla="*/ 616744 w 1628775"/>
              <a:gd name="connsiteY7" fmla="*/ 1245394 h 1245394"/>
              <a:gd name="connsiteX8" fmla="*/ 842962 w 1628775"/>
              <a:gd name="connsiteY8" fmla="*/ 1245394 h 1245394"/>
              <a:gd name="connsiteX9" fmla="*/ 1628775 w 1628775"/>
              <a:gd name="connsiteY9" fmla="*/ 1245394 h 1245394"/>
              <a:gd name="connsiteX10" fmla="*/ 1628775 w 1628775"/>
              <a:gd name="connsiteY10" fmla="*/ 2382 h 1245394"/>
              <a:gd name="connsiteX11" fmla="*/ 633412 w 1628775"/>
              <a:gd name="connsiteY11" fmla="*/ 0 h 124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28775" h="1245394">
                <a:moveTo>
                  <a:pt x="633412" y="0"/>
                </a:moveTo>
                <a:cubicBezTo>
                  <a:pt x="632618" y="76200"/>
                  <a:pt x="631825" y="152400"/>
                  <a:pt x="631031" y="228600"/>
                </a:cubicBezTo>
                <a:lnTo>
                  <a:pt x="419100" y="228600"/>
                </a:lnTo>
                <a:lnTo>
                  <a:pt x="419100" y="581025"/>
                </a:lnTo>
                <a:lnTo>
                  <a:pt x="0" y="581025"/>
                </a:lnTo>
                <a:lnTo>
                  <a:pt x="0" y="845344"/>
                </a:lnTo>
                <a:lnTo>
                  <a:pt x="616744" y="845344"/>
                </a:lnTo>
                <a:lnTo>
                  <a:pt x="616744" y="1245394"/>
                </a:lnTo>
                <a:lnTo>
                  <a:pt x="842962" y="1245394"/>
                </a:lnTo>
                <a:lnTo>
                  <a:pt x="1628775" y="1245394"/>
                </a:lnTo>
                <a:lnTo>
                  <a:pt x="1628775" y="2382"/>
                </a:lnTo>
                <a:lnTo>
                  <a:pt x="633412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b="1" dirty="0"/>
          </a:p>
          <a:p>
            <a:pPr algn="ctr"/>
            <a:r>
              <a:rPr lang="it-IT" sz="1400" b="1" dirty="0" smtClean="0"/>
              <a:t>Modulo DSPL</a:t>
            </a:r>
            <a:endParaRPr lang="it-IT" sz="1400" b="1" dirty="0"/>
          </a:p>
        </p:txBody>
      </p:sp>
      <p:sp>
        <p:nvSpPr>
          <p:cNvPr id="19" name="Figura a mano libera 18"/>
          <p:cNvSpPr/>
          <p:nvPr/>
        </p:nvSpPr>
        <p:spPr>
          <a:xfrm>
            <a:off x="2928991" y="3245644"/>
            <a:ext cx="1647825" cy="1245394"/>
          </a:xfrm>
          <a:custGeom>
            <a:avLst/>
            <a:gdLst>
              <a:gd name="connsiteX0" fmla="*/ 633412 w 1628775"/>
              <a:gd name="connsiteY0" fmla="*/ 0 h 1245394"/>
              <a:gd name="connsiteX1" fmla="*/ 631031 w 1628775"/>
              <a:gd name="connsiteY1" fmla="*/ 228600 h 1245394"/>
              <a:gd name="connsiteX2" fmla="*/ 419100 w 1628775"/>
              <a:gd name="connsiteY2" fmla="*/ 228600 h 1245394"/>
              <a:gd name="connsiteX3" fmla="*/ 419100 w 1628775"/>
              <a:gd name="connsiteY3" fmla="*/ 581025 h 1245394"/>
              <a:gd name="connsiteX4" fmla="*/ 0 w 1628775"/>
              <a:gd name="connsiteY4" fmla="*/ 581025 h 1245394"/>
              <a:gd name="connsiteX5" fmla="*/ 0 w 1628775"/>
              <a:gd name="connsiteY5" fmla="*/ 845344 h 1245394"/>
              <a:gd name="connsiteX6" fmla="*/ 616744 w 1628775"/>
              <a:gd name="connsiteY6" fmla="*/ 845344 h 1245394"/>
              <a:gd name="connsiteX7" fmla="*/ 616744 w 1628775"/>
              <a:gd name="connsiteY7" fmla="*/ 1245394 h 1245394"/>
              <a:gd name="connsiteX8" fmla="*/ 842962 w 1628775"/>
              <a:gd name="connsiteY8" fmla="*/ 1245394 h 1245394"/>
              <a:gd name="connsiteX9" fmla="*/ 1628775 w 1628775"/>
              <a:gd name="connsiteY9" fmla="*/ 1245394 h 1245394"/>
              <a:gd name="connsiteX10" fmla="*/ 1628775 w 1628775"/>
              <a:gd name="connsiteY10" fmla="*/ 2382 h 1245394"/>
              <a:gd name="connsiteX11" fmla="*/ 633412 w 1628775"/>
              <a:gd name="connsiteY11" fmla="*/ 0 h 124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28775" h="1245394">
                <a:moveTo>
                  <a:pt x="633412" y="0"/>
                </a:moveTo>
                <a:cubicBezTo>
                  <a:pt x="632618" y="76200"/>
                  <a:pt x="631825" y="152400"/>
                  <a:pt x="631031" y="228600"/>
                </a:cubicBezTo>
                <a:lnTo>
                  <a:pt x="419100" y="228600"/>
                </a:lnTo>
                <a:lnTo>
                  <a:pt x="419100" y="581025"/>
                </a:lnTo>
                <a:lnTo>
                  <a:pt x="0" y="581025"/>
                </a:lnTo>
                <a:lnTo>
                  <a:pt x="0" y="845344"/>
                </a:lnTo>
                <a:lnTo>
                  <a:pt x="616744" y="845344"/>
                </a:lnTo>
                <a:lnTo>
                  <a:pt x="616744" y="1245394"/>
                </a:lnTo>
                <a:lnTo>
                  <a:pt x="842962" y="1245394"/>
                </a:lnTo>
                <a:lnTo>
                  <a:pt x="1628775" y="1245394"/>
                </a:lnTo>
                <a:lnTo>
                  <a:pt x="1628775" y="2382"/>
                </a:lnTo>
                <a:lnTo>
                  <a:pt x="633412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b="1" dirty="0" smtClean="0"/>
          </a:p>
          <a:p>
            <a:pPr algn="ctr"/>
            <a:r>
              <a:rPr lang="it-IT" sz="1400" b="1" dirty="0" smtClean="0"/>
              <a:t>Modulo </a:t>
            </a:r>
            <a:r>
              <a:rPr lang="it-IT" sz="1400" b="1" dirty="0" err="1" smtClean="0"/>
              <a:t>JSon</a:t>
            </a:r>
            <a:endParaRPr lang="it-IT" sz="1400" b="1" dirty="0"/>
          </a:p>
        </p:txBody>
      </p:sp>
      <p:sp>
        <p:nvSpPr>
          <p:cNvPr id="20" name="Figura a mano libera 19"/>
          <p:cNvSpPr/>
          <p:nvPr/>
        </p:nvSpPr>
        <p:spPr>
          <a:xfrm>
            <a:off x="2771829" y="4807744"/>
            <a:ext cx="1647825" cy="1245394"/>
          </a:xfrm>
          <a:custGeom>
            <a:avLst/>
            <a:gdLst>
              <a:gd name="connsiteX0" fmla="*/ 633412 w 1628775"/>
              <a:gd name="connsiteY0" fmla="*/ 0 h 1245394"/>
              <a:gd name="connsiteX1" fmla="*/ 631031 w 1628775"/>
              <a:gd name="connsiteY1" fmla="*/ 228600 h 1245394"/>
              <a:gd name="connsiteX2" fmla="*/ 419100 w 1628775"/>
              <a:gd name="connsiteY2" fmla="*/ 228600 h 1245394"/>
              <a:gd name="connsiteX3" fmla="*/ 419100 w 1628775"/>
              <a:gd name="connsiteY3" fmla="*/ 581025 h 1245394"/>
              <a:gd name="connsiteX4" fmla="*/ 0 w 1628775"/>
              <a:gd name="connsiteY4" fmla="*/ 581025 h 1245394"/>
              <a:gd name="connsiteX5" fmla="*/ 0 w 1628775"/>
              <a:gd name="connsiteY5" fmla="*/ 845344 h 1245394"/>
              <a:gd name="connsiteX6" fmla="*/ 616744 w 1628775"/>
              <a:gd name="connsiteY6" fmla="*/ 845344 h 1245394"/>
              <a:gd name="connsiteX7" fmla="*/ 616744 w 1628775"/>
              <a:gd name="connsiteY7" fmla="*/ 1245394 h 1245394"/>
              <a:gd name="connsiteX8" fmla="*/ 842962 w 1628775"/>
              <a:gd name="connsiteY8" fmla="*/ 1245394 h 1245394"/>
              <a:gd name="connsiteX9" fmla="*/ 1628775 w 1628775"/>
              <a:gd name="connsiteY9" fmla="*/ 1245394 h 1245394"/>
              <a:gd name="connsiteX10" fmla="*/ 1628775 w 1628775"/>
              <a:gd name="connsiteY10" fmla="*/ 2382 h 1245394"/>
              <a:gd name="connsiteX11" fmla="*/ 633412 w 1628775"/>
              <a:gd name="connsiteY11" fmla="*/ 0 h 124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28775" h="1245394">
                <a:moveTo>
                  <a:pt x="633412" y="0"/>
                </a:moveTo>
                <a:cubicBezTo>
                  <a:pt x="632618" y="76200"/>
                  <a:pt x="631825" y="152400"/>
                  <a:pt x="631031" y="228600"/>
                </a:cubicBezTo>
                <a:lnTo>
                  <a:pt x="419100" y="228600"/>
                </a:lnTo>
                <a:lnTo>
                  <a:pt x="419100" y="581025"/>
                </a:lnTo>
                <a:lnTo>
                  <a:pt x="0" y="581025"/>
                </a:lnTo>
                <a:lnTo>
                  <a:pt x="0" y="845344"/>
                </a:lnTo>
                <a:lnTo>
                  <a:pt x="616744" y="845344"/>
                </a:lnTo>
                <a:lnTo>
                  <a:pt x="616744" y="1245394"/>
                </a:lnTo>
                <a:lnTo>
                  <a:pt x="842962" y="1245394"/>
                </a:lnTo>
                <a:lnTo>
                  <a:pt x="1628775" y="1245394"/>
                </a:lnTo>
                <a:lnTo>
                  <a:pt x="1628775" y="2382"/>
                </a:lnTo>
                <a:lnTo>
                  <a:pt x="633412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………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774230" y="1190625"/>
            <a:ext cx="492443" cy="4239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bg1">
                    <a:lumMod val="50000"/>
                  </a:schemeClr>
                </a:solidFill>
              </a:rPr>
              <a:t>On The </a:t>
            </a:r>
            <a:r>
              <a:rPr lang="it-IT" sz="2000" b="1" dirty="0" err="1" smtClean="0">
                <a:solidFill>
                  <a:schemeClr val="bg1">
                    <a:lumMod val="50000"/>
                  </a:schemeClr>
                </a:solidFill>
              </a:rPr>
              <a:t>Fly</a:t>
            </a:r>
            <a:r>
              <a:rPr lang="it-IT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2000" b="1" dirty="0" err="1" smtClean="0">
                <a:solidFill>
                  <a:schemeClr val="bg1">
                    <a:lumMod val="50000"/>
                  </a:schemeClr>
                </a:solidFill>
              </a:rPr>
              <a:t>WebService</a:t>
            </a:r>
            <a:endParaRPr lang="it-IT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26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538E-6 0.00278 L -0.53557 -0.587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79" y="-2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copertina">
  <a:themeElements>
    <a:clrScheme name="Impostazioni personalizzate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389</Words>
  <Application>Microsoft Office PowerPoint</Application>
  <PresentationFormat>A4 (21x29,7 cm)</PresentationFormat>
  <Paragraphs>69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copertina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 on the fly</dc:title>
  <dc:creator>eidos</dc:creator>
  <cp:lastModifiedBy>Dario Camol</cp:lastModifiedBy>
  <cp:revision>60</cp:revision>
  <dcterms:created xsi:type="dcterms:W3CDTF">2014-06-13T15:28:01Z</dcterms:created>
  <dcterms:modified xsi:type="dcterms:W3CDTF">2015-02-26T07:56:36Z</dcterms:modified>
</cp:coreProperties>
</file>