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 Slab"/>
      <p:regular r:id="rId21"/>
      <p:bold r:id="rId22"/>
    </p:embeddedFon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RobotoSlab-bold.fntdata"/><Relationship Id="rId21" Type="http://schemas.openxmlformats.org/officeDocument/2006/relationships/font" Target="fonts/RobotoSlab-regular.fntdata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3622f04bf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3622f04b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42060e39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42060e39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42060e39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42060e39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42060e39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542060e39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42060e39d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542060e39d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3622f04b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3622f04b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35c41b8e8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35c41b8e8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53622f04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53622f04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3622f04b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3622f04b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3622f04b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3622f04b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42060e39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42060e39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42060e39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42060e39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6c20417f96acf3d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6c20417f96acf3d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6477844a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6477844a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jp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gcol.readthedocs.io/en/latest/" TargetMode="External"/><Relationship Id="rId4" Type="http://schemas.openxmlformats.org/officeDocument/2006/relationships/hyperlink" Target="https://en.wikipedia.org/wiki/Graph_coloring" TargetMode="External"/><Relationship Id="rId9" Type="http://schemas.openxmlformats.org/officeDocument/2006/relationships/hyperlink" Target="https://en.wikipedia.org/wiki/Greedy_coloring" TargetMode="External"/><Relationship Id="rId5" Type="http://schemas.openxmlformats.org/officeDocument/2006/relationships/hyperlink" Target="https://en.wikipedia.org/wiki/Graph_partition" TargetMode="External"/><Relationship Id="rId6" Type="http://schemas.openxmlformats.org/officeDocument/2006/relationships/hyperlink" Target="https://en.wikipedia.org/wiki/Chromatic_polynomial" TargetMode="External"/><Relationship Id="rId7" Type="http://schemas.openxmlformats.org/officeDocument/2006/relationships/hyperlink" Target="https://en.wikipedia.org/wiki/Strong_perfect_graph_theorem" TargetMode="External"/><Relationship Id="rId8" Type="http://schemas.openxmlformats.org/officeDocument/2006/relationships/hyperlink" Target="https://www.quantamagazine.org/theorists-draw-closer-to-perfect-coloring-20151020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5" Type="http://schemas.openxmlformats.org/officeDocument/2006/relationships/image" Target="../media/image12.jpg"/><Relationship Id="rId6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2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Coloring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Partitioning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By: Sierra Norstrom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 of Graph Coloring</a:t>
            </a:r>
            <a:endParaRPr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311700" y="1152475"/>
            <a:ext cx="1707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Open-Source Python Library </a:t>
            </a:r>
            <a:r>
              <a:rPr lang="en"/>
              <a:t>GCol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20-Vertices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3 Colors</a:t>
            </a:r>
            <a:endParaRPr/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8475" y="1144125"/>
            <a:ext cx="4914900" cy="37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of Partitioning a Graph Coloring</a:t>
            </a:r>
            <a:endParaRPr/>
          </a:p>
        </p:txBody>
      </p:sp>
      <p:sp>
        <p:nvSpPr>
          <p:cNvPr id="140" name="Google Shape;140;p23"/>
          <p:cNvSpPr txBox="1"/>
          <p:nvPr>
            <p:ph idx="1" type="body"/>
          </p:nvPr>
        </p:nvSpPr>
        <p:spPr>
          <a:xfrm>
            <a:off x="311700" y="1152475"/>
            <a:ext cx="1400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Same 20-Vertice Shape but partitioned</a:t>
            </a:r>
            <a:endParaRPr/>
          </a:p>
        </p:txBody>
      </p:sp>
      <p:pic>
        <p:nvPicPr>
          <p:cNvPr id="141" name="Google Shape;14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2500" y="1152475"/>
            <a:ext cx="4198901" cy="31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62951" y="1632538"/>
            <a:ext cx="2927799" cy="22114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 of Graph Coloring</a:t>
            </a:r>
            <a:endParaRPr/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Scheduling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Can Highlight conflicts in time/resources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Timetabling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Register Allocation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Seating Plans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Sudoku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Everyday Life</a:t>
            </a:r>
            <a:endParaRPr/>
          </a:p>
        </p:txBody>
      </p:sp>
      <p:pic>
        <p:nvPicPr>
          <p:cNvPr descr="Sudoku puzzle (Provided by Getty Images)"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3605" y="2936724"/>
            <a:ext cx="3156424" cy="210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14624" y="1097225"/>
            <a:ext cx="2979076" cy="26239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:)</a:t>
            </a:r>
            <a:endParaRPr/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311700" y="1152475"/>
            <a:ext cx="5361000" cy="18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Can you apply Graph Coloring to a room you’re in?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Yes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No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What</a:t>
            </a:r>
            <a:endParaRPr/>
          </a:p>
        </p:txBody>
      </p:sp>
      <p:sp>
        <p:nvSpPr>
          <p:cNvPr id="157" name="Google Shape;157;p25"/>
          <p:cNvSpPr txBox="1"/>
          <p:nvPr/>
        </p:nvSpPr>
        <p:spPr>
          <a:xfrm>
            <a:off x="540500" y="2929975"/>
            <a:ext cx="4583100" cy="17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eriod"/>
            </a:pPr>
            <a:r>
              <a:rPr lang="en" sz="1800">
                <a:solidFill>
                  <a:schemeClr val="dk1"/>
                </a:solidFill>
              </a:rPr>
              <a:t>Yes!!!!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If we say each person is a vertex, and the rows of seats are lines, then we can color a graph based on each seat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58" name="Google Shape;158;p25" title="seatGraph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9348" y="274173"/>
            <a:ext cx="3226525" cy="444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:)</a:t>
            </a:r>
            <a:endParaRPr/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311700" y="1152475"/>
            <a:ext cx="4890600" cy="22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2. How many ways can this graph be colored with three colors?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/>
              <a:t>12</a:t>
            </a:r>
            <a:endParaRPr/>
          </a:p>
        </p:txBody>
      </p:sp>
      <p:pic>
        <p:nvPicPr>
          <p:cNvPr id="165" name="Google Shape;16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5850" y="1017725"/>
            <a:ext cx="3009900" cy="1590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6"/>
          <p:cNvSpPr txBox="1"/>
          <p:nvPr/>
        </p:nvSpPr>
        <p:spPr>
          <a:xfrm>
            <a:off x="484475" y="3546300"/>
            <a:ext cx="5009100" cy="13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d. 12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Using the formula from earlier (t(t - 1)^2(t - 2))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If we plug in 3 for t, we get 12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https://gcol.readthedocs.io/en/latest/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https://en.wikipedia.org/wiki/Graph_coloring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https://en.wikipedia.org/wiki/Graph_partition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https://en.wikipedia.org/wiki/Chromatic_polynomial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https://en.wikipedia.org/wiki/Strong_perfect_graph_theorem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https://www.quantamagazine.org/theorists-draw-closer-to-perfect-coloring-20151020/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9"/>
              </a:rPr>
              <a:t>https://en.wikipedia.org/wiki/Greedy_coloring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Explanations of Graph Coloring and Graph Partitioning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History of Graph Coloring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many ways can you color a Graph?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Greedy Coloring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Examples of Graph Coloring and Partitioning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Applications of Graph Coloring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Questions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Sources</a:t>
            </a:r>
            <a:endParaRPr/>
          </a:p>
        </p:txBody>
      </p:sp>
      <p:pic>
        <p:nvPicPr>
          <p:cNvPr descr="nodes icon. Filled nodes icon for website design and mobile, app development. nodes icon from filled blockchain collection isolated on black background. (Provided by Getty Images)"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9325" y="2571751"/>
            <a:ext cx="1861427" cy="1861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Graph Coloring?</a:t>
            </a:r>
            <a:endParaRPr/>
          </a:p>
        </p:txBody>
      </p:sp>
      <p:sp>
        <p:nvSpPr>
          <p:cNvPr id="77" name="Google Shape;77;p15"/>
          <p:cNvSpPr txBox="1"/>
          <p:nvPr>
            <p:ph idx="1" type="body"/>
          </p:nvPr>
        </p:nvSpPr>
        <p:spPr>
          <a:xfrm>
            <a:off x="311700" y="1017725"/>
            <a:ext cx="5372400" cy="39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Graph Coloring is a special case of graph labelling, where you assign colors to vertices in a graph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Has simple rules for it:</a:t>
            </a:r>
            <a:endParaRPr sz="19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All adjacent colors must be different from </a:t>
            </a:r>
            <a:r>
              <a:rPr lang="en" sz="1500"/>
              <a:t>each other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Use as few colors as you can</a:t>
            </a:r>
            <a:endParaRPr sz="15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Basically just a way of sorting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There is also Edge Coloring</a:t>
            </a:r>
            <a:endParaRPr sz="19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Coloring Edges from Vertices instead of the Nodes</a:t>
            </a:r>
            <a:endParaRPr sz="1500"/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/>
              <a:t>Same rules apply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Run Time of </a:t>
            </a:r>
            <a:r>
              <a:rPr lang="en" sz="1500">
                <a:solidFill>
                  <a:schemeClr val="dk1"/>
                </a:solidFill>
              </a:rPr>
              <a:t>O(2</a:t>
            </a:r>
            <a:r>
              <a:rPr baseline="30000" lang="en" sz="1500">
                <a:solidFill>
                  <a:schemeClr val="dk1"/>
                </a:solidFill>
              </a:rPr>
              <a:t>n</a:t>
            </a:r>
            <a:r>
              <a:rPr lang="en" sz="1500">
                <a:solidFill>
                  <a:schemeClr val="dk1"/>
                </a:solidFill>
              </a:rPr>
              <a:t>n)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Complexity of NP-Complete</a:t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39075" y="363753"/>
            <a:ext cx="1853325" cy="189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7695097">
            <a:off x="5990223" y="2655908"/>
            <a:ext cx="1935880" cy="19001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D Wrong Button in Square Shape. (Provided by Getty Images)" id="80" name="Google Shape;8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flipH="1">
            <a:off x="7482150" y="4006900"/>
            <a:ext cx="725199" cy="7337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3D Right Button in Square Shape. (Provided by Getty Images)" id="81" name="Google Shape;81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75750" y="1607175"/>
            <a:ext cx="831601" cy="831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Graph Partitioning?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mathematics, it’s the reduction of a graph to a smaller graph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Grouping ‘sets’ or same colors into their own clusters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Same colors probably connected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Graph Coloring, it is the organization of a Graph Colored Set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Grouping same colors into rows</a:t>
            </a:r>
            <a:endParaRPr/>
          </a:p>
        </p:txBody>
      </p:sp>
      <p:pic>
        <p:nvPicPr>
          <p:cNvPr id="88" name="Google Shape;88;p16" title="colorPartiti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4038" y="3138800"/>
            <a:ext cx="2363536" cy="1870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 title="mathPartition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2174" y="1023924"/>
            <a:ext cx="3905875" cy="201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 of Graph Coloring pt. 1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311700" y="1152475"/>
            <a:ext cx="4845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far as we know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Started with Map Coloring back in 1852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4-Color Theorem by Francis Guthrie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Changed to 5-Color Theorem in 1890 by Percy John Heawood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Back to 4-Colors in 1976, after being proven through a Computer by Kenneth Appel and Wolfgang Haken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Simplified further in 2005 by Benjamin Werner and Georges Gonthier with the Rocq Prover</a:t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2200" y="591398"/>
            <a:ext cx="1819850" cy="1810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2200" y="2757906"/>
            <a:ext cx="1819850" cy="1810969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 txBox="1"/>
          <p:nvPr/>
        </p:nvSpPr>
        <p:spPr>
          <a:xfrm>
            <a:off x="6244300" y="2403300"/>
            <a:ext cx="18198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5-color graph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6262225" y="4568875"/>
            <a:ext cx="18198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-color graph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 of Graph Coloring pt 2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311700" y="1152475"/>
            <a:ext cx="5185800" cy="37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1912, George David Birkhoff introduced the Chromatic Polynomial to solve 4-Color Theorem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Part of Algebraic Graph Theory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Counts Graph Colorings as a function of the number of Colors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Finds how many different coloring patterns there can be depending on the amount of colors and the graph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Was Generalized to the Tutte Polynomial by W. T. Tutte</a:t>
            </a:r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8125" y="1116838"/>
            <a:ext cx="2996844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History of Graph Coloring pt. 3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311700" y="1152475"/>
            <a:ext cx="526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1960, Claude Berge formulated the ‘Strong Perfect Graph Conjecture’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Was solved in 2002 by Maria Chudnovsky, George Neil Robertson, Paul D. Seymour, and Robin Thomas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Forbidden Graph Characterization of Perfect Graphs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Neither odd holes (odd-length induced cycles of length at least 5) nor odd antiholes (complements of odd holes)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8650" y="950188"/>
            <a:ext cx="3013184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many ways can a graph be Colored?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387900" y="1361150"/>
            <a:ext cx="6439200" cy="34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First, determine the type of graph, and then use the correct Chromatic Polynomial to solve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P(G, t), where P stands for polynomial, G for graph, and t is the amount of colors, there is also n, which is the amount of vertices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 Pattern of 3: t(t - 1)^2 (t - 2)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Triangle Pattern of 3: t(t - 1)(t - 2)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Complete Graph Kn: t(t - 1)(t - 2) … (t - (n - 1))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Tree with n Vertices: t(t - 1)^(n - 1)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Cycle Cn: (t - 1)^n + (-1)^n (t - 1)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Petersen Graph: t(t - 1)(t - 2)(t^7 - 12t^6 + 67t^5 - 230t^4 + 529t^3 - 814t^2 + 775t - 352)</a:t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13125" y="2191100"/>
            <a:ext cx="2012101" cy="19649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Greedy Coloring</a:t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387900" y="1489825"/>
            <a:ext cx="4184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Way of Coloring a Graph </a:t>
            </a:r>
            <a:r>
              <a:rPr lang="en"/>
              <a:t>according</a:t>
            </a:r>
            <a:r>
              <a:rPr lang="en"/>
              <a:t> to Graph Coloring Rules based on first available color and Vertex order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Does not always use smallest amount of colors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coloring tends to be automatically optimal</a:t>
            </a:r>
            <a:endParaRPr/>
          </a:p>
        </p:txBody>
      </p:sp>
      <p:pic>
        <p:nvPicPr>
          <p:cNvPr id="127" name="Google Shape;12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8525" y="874150"/>
            <a:ext cx="3694577" cy="36945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