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97541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146526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839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140406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773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32677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3512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32891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04876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98329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8A53B7-D45A-42DA-899B-CEC8DCC8EB58}"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81793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8A53B7-D45A-42DA-899B-CEC8DCC8EB58}" type="datetimeFigureOut">
              <a:rPr lang="en-IN" smtClean="0"/>
              <a:t>10-11-2020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23338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8A53B7-D45A-42DA-899B-CEC8DCC8EB58}"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74163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A53B7-D45A-42DA-899B-CEC8DCC8EB58}" type="datetimeFigureOut">
              <a:rPr lang="en-IN" smtClean="0"/>
              <a:t>10-11-2020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90852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A53B7-D45A-42DA-899B-CEC8DCC8EB58}"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31203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A53B7-D45A-42DA-899B-CEC8DCC8EB58}"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333535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8A53B7-D45A-42DA-899B-CEC8DCC8EB58}" type="datetimeFigureOut">
              <a:rPr lang="en-IN" smtClean="0"/>
              <a:t>10-11-2020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0EF986-8380-485B-804A-9F7AA35B7F0A}" type="slidenum">
              <a:rPr lang="en-IN" smtClean="0"/>
              <a:t>‹#›</a:t>
            </a:fld>
            <a:endParaRPr lang="en-IN"/>
          </a:p>
        </p:txBody>
      </p:sp>
    </p:spTree>
    <p:extLst>
      <p:ext uri="{BB962C8B-B14F-4D97-AF65-F5344CB8AC3E}">
        <p14:creationId xmlns:p14="http://schemas.microsoft.com/office/powerpoint/2010/main" val="26394889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uthuj7/weather-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9AD8-87C3-4EFA-AEE2-E1C5F239753E}"/>
              </a:ext>
            </a:extLst>
          </p:cNvPr>
          <p:cNvSpPr>
            <a:spLocks noGrp="1"/>
          </p:cNvSpPr>
          <p:nvPr>
            <p:ph type="ctrTitle"/>
          </p:nvPr>
        </p:nvSpPr>
        <p:spPr>
          <a:xfrm>
            <a:off x="1524000" y="1122363"/>
            <a:ext cx="9144000" cy="1594958"/>
          </a:xfrm>
        </p:spPr>
        <p:txBody>
          <a:bodyPr/>
          <a:lstStyle/>
          <a:p>
            <a:pPr algn="ctr"/>
            <a:r>
              <a:rPr lang="en-US" dirty="0">
                <a:latin typeface="Times New Roman" panose="02020603050405020304" pitchFamily="18" charset="0"/>
                <a:cs typeface="Times New Roman" panose="02020603050405020304" pitchFamily="18" charset="0"/>
              </a:rPr>
              <a:t>SDS-Mini-Project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16BE75-7414-4557-A82A-26DFE97BA9CC}"/>
              </a:ext>
            </a:extLst>
          </p:cNvPr>
          <p:cNvSpPr>
            <a:spLocks noGrp="1"/>
          </p:cNvSpPr>
          <p:nvPr>
            <p:ph type="subTitle" idx="1"/>
          </p:nvPr>
        </p:nvSpPr>
        <p:spPr>
          <a:xfrm>
            <a:off x="1524000" y="2932981"/>
            <a:ext cx="9144000" cy="2324819"/>
          </a:xfrm>
        </p:spPr>
        <p:txBody>
          <a:bodyPr/>
          <a:lstStyle/>
          <a:p>
            <a:pPr algn="ctr"/>
            <a:r>
              <a:rPr lang="en-US" b="1" dirty="0">
                <a:latin typeface="Times New Roman" panose="02020603050405020304" pitchFamily="18" charset="0"/>
                <a:cs typeface="Times New Roman" panose="02020603050405020304" pitchFamily="18" charset="0"/>
              </a:rPr>
              <a:t>Sem-3</a:t>
            </a:r>
          </a:p>
          <a:p>
            <a:endParaRPr lang="en-IN" dirty="0"/>
          </a:p>
        </p:txBody>
      </p:sp>
      <p:graphicFrame>
        <p:nvGraphicFramePr>
          <p:cNvPr id="4" name="Table 3">
            <a:extLst>
              <a:ext uri="{FF2B5EF4-FFF2-40B4-BE49-F238E27FC236}">
                <a16:creationId xmlns:a16="http://schemas.microsoft.com/office/drawing/2014/main" id="{1909AC23-5791-48E3-B34A-BA6D88F14F9D}"/>
              </a:ext>
            </a:extLst>
          </p:cNvPr>
          <p:cNvGraphicFramePr>
            <a:graphicFrameLocks noGrp="1"/>
          </p:cNvGraphicFramePr>
          <p:nvPr>
            <p:extLst>
              <p:ext uri="{D42A27DB-BD31-4B8C-83A1-F6EECF244321}">
                <p14:modId xmlns:p14="http://schemas.microsoft.com/office/powerpoint/2010/main" val="3318410635"/>
              </p:ext>
            </p:extLst>
          </p:nvPr>
        </p:nvGraphicFramePr>
        <p:xfrm>
          <a:off x="1089498" y="3429001"/>
          <a:ext cx="8608977" cy="2241991"/>
        </p:xfrm>
        <a:graphic>
          <a:graphicData uri="http://schemas.openxmlformats.org/drawingml/2006/table">
            <a:tbl>
              <a:tblPr firstRow="1" firstCol="1" bandRow="1">
                <a:tableStyleId>{5940675A-B579-460E-94D1-54222C63F5DA}</a:tableStyleId>
              </a:tblPr>
              <a:tblGrid>
                <a:gridCol w="1333599">
                  <a:extLst>
                    <a:ext uri="{9D8B030D-6E8A-4147-A177-3AD203B41FA5}">
                      <a16:colId xmlns:a16="http://schemas.microsoft.com/office/drawing/2014/main" val="923840677"/>
                    </a:ext>
                  </a:extLst>
                </a:gridCol>
                <a:gridCol w="2219980">
                  <a:extLst>
                    <a:ext uri="{9D8B030D-6E8A-4147-A177-3AD203B41FA5}">
                      <a16:colId xmlns:a16="http://schemas.microsoft.com/office/drawing/2014/main" val="1742321774"/>
                    </a:ext>
                  </a:extLst>
                </a:gridCol>
                <a:gridCol w="2718081">
                  <a:extLst>
                    <a:ext uri="{9D8B030D-6E8A-4147-A177-3AD203B41FA5}">
                      <a16:colId xmlns:a16="http://schemas.microsoft.com/office/drawing/2014/main" val="704754280"/>
                    </a:ext>
                  </a:extLst>
                </a:gridCol>
                <a:gridCol w="2337317">
                  <a:extLst>
                    <a:ext uri="{9D8B030D-6E8A-4147-A177-3AD203B41FA5}">
                      <a16:colId xmlns:a16="http://schemas.microsoft.com/office/drawing/2014/main" val="2504953130"/>
                    </a:ext>
                  </a:extLst>
                </a:gridCol>
              </a:tblGrid>
              <a:tr h="513271">
                <a:tc>
                  <a:txBody>
                    <a:bodyPr/>
                    <a:lstStyle/>
                    <a:p>
                      <a:pPr marL="457200">
                        <a:lnSpc>
                          <a:spcPct val="107000"/>
                        </a:lnSpc>
                      </a:pPr>
                      <a:r>
                        <a:rPr lang="en-US" sz="1600" b="1" dirty="0">
                          <a:effectLst/>
                          <a:latin typeface="Times New Roman" panose="02020603050405020304" pitchFamily="18" charset="0"/>
                          <a:cs typeface="Times New Roman" panose="02020603050405020304" pitchFamily="18" charset="0"/>
                        </a:rPr>
                        <a:t>S. No.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b="1" dirty="0">
                          <a:effectLst/>
                          <a:latin typeface="Times New Roman" panose="02020603050405020304" pitchFamily="18" charset="0"/>
                          <a:cs typeface="Times New Roman" panose="02020603050405020304" pitchFamily="18" charset="0"/>
                        </a:rPr>
                        <a:t>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b="1" dirty="0">
                          <a:effectLst/>
                          <a:latin typeface="Times New Roman" panose="02020603050405020304" pitchFamily="18" charset="0"/>
                          <a:cs typeface="Times New Roman" panose="02020603050405020304" pitchFamily="18" charset="0"/>
                        </a:rPr>
                        <a:t>SRN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b="1" dirty="0">
                          <a:effectLst/>
                          <a:latin typeface="Times New Roman" panose="02020603050405020304" pitchFamily="18" charset="0"/>
                          <a:cs typeface="Times New Roman" panose="02020603050405020304" pitchFamily="18" charset="0"/>
                        </a:rPr>
                        <a:t>Section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9265409"/>
                  </a:ext>
                </a:extLst>
              </a:tr>
              <a:tr h="444489">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K Manish Gowd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PES1UG19CS200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latin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0910329"/>
                  </a:ext>
                </a:extLst>
              </a:tr>
              <a:tr h="428077">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Justin James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PES1UG19CS198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a:effectLst/>
                          <a:latin typeface="Times New Roman" panose="02020603050405020304" pitchFamily="18" charset="0"/>
                          <a:cs typeface="Times New Roman" panose="02020603050405020304" pitchFamily="18" charset="0"/>
                        </a:rPr>
                        <a:t>C</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6223898"/>
                  </a:ext>
                </a:extLst>
              </a:tr>
              <a:tr h="428077">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Harshit Khashoo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PES1UG19CS183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latin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491754"/>
                  </a:ext>
                </a:extLst>
              </a:tr>
              <a:tr h="428077">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Dhanush Patel YP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PES1UG19CS141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latin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5286644"/>
                  </a:ext>
                </a:extLst>
              </a:tr>
            </a:tbl>
          </a:graphicData>
        </a:graphic>
      </p:graphicFrame>
    </p:spTree>
    <p:extLst>
      <p:ext uri="{BB962C8B-B14F-4D97-AF65-F5344CB8AC3E}">
        <p14:creationId xmlns:p14="http://schemas.microsoft.com/office/powerpoint/2010/main" val="123460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F560-B7BF-4733-A580-398557A56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9EF51C-6FBD-4592-AF83-782AC637C5D2}"/>
              </a:ext>
            </a:extLst>
          </p:cNvPr>
          <p:cNvSpPr>
            <a:spLocks noGrp="1"/>
          </p:cNvSpPr>
          <p:nvPr>
            <p:ph idx="1"/>
          </p:nvPr>
        </p:nvSpPr>
        <p:spPr>
          <a:xfrm>
            <a:off x="838200" y="365125"/>
            <a:ext cx="8821366" cy="5811838"/>
          </a:xfrm>
        </p:spPr>
        <p:txBody>
          <a:bodyPr>
            <a:normAutofit/>
          </a:bodyPr>
          <a:lstStyle/>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All the numerical variables have some kind of correlation with each other since this is a weather-based dataset, so all the numerical variables would somehow influence each other.</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84CF13-2476-496E-AFBB-91FA8087D735}"/>
              </a:ext>
            </a:extLst>
          </p:cNvPr>
          <p:cNvPicPr/>
          <p:nvPr/>
        </p:nvPicPr>
        <p:blipFill>
          <a:blip r:embed="rId2"/>
          <a:stretch>
            <a:fillRect/>
          </a:stretch>
        </p:blipFill>
        <p:spPr>
          <a:xfrm>
            <a:off x="2532434" y="1491063"/>
            <a:ext cx="5697554" cy="5269665"/>
          </a:xfrm>
          <a:prstGeom prst="rect">
            <a:avLst/>
          </a:prstGeom>
        </p:spPr>
      </p:pic>
    </p:spTree>
    <p:extLst>
      <p:ext uri="{BB962C8B-B14F-4D97-AF65-F5344CB8AC3E}">
        <p14:creationId xmlns:p14="http://schemas.microsoft.com/office/powerpoint/2010/main" val="406495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6D-1E31-4AA2-821E-023DC575C66A}"/>
              </a:ext>
            </a:extLst>
          </p:cNvPr>
          <p:cNvSpPr>
            <a:spLocks noGrp="1"/>
          </p:cNvSpPr>
          <p:nvPr>
            <p:ph type="title"/>
          </p:nvPr>
        </p:nvSpPr>
        <p:spPr>
          <a:xfrm>
            <a:off x="838200" y="365125"/>
            <a:ext cx="10515600" cy="886159"/>
          </a:xfrm>
        </p:spPr>
        <p:txBody>
          <a:bodyPr>
            <a:normAutofit/>
          </a:bodyPr>
          <a:lstStyle/>
          <a:p>
            <a:r>
              <a:rPr lang="en-US" sz="3200" dirty="0">
                <a:latin typeface="Times New Roman" panose="02020603050405020304" pitchFamily="18" charset="0"/>
                <a:cs typeface="Times New Roman" panose="02020603050405020304" pitchFamily="18" charset="0"/>
              </a:rPr>
              <a:t>6. Hypothesis Testing: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E50C80-5CD5-47D9-B435-4496FD4CD86A}"/>
              </a:ext>
            </a:extLst>
          </p:cNvPr>
          <p:cNvSpPr>
            <a:spLocks noGrp="1"/>
          </p:cNvSpPr>
          <p:nvPr>
            <p:ph idx="1"/>
          </p:nvPr>
        </p:nvSpPr>
        <p:spPr>
          <a:xfrm>
            <a:off x="838200" y="1138989"/>
            <a:ext cx="9093740" cy="5182352"/>
          </a:xfrm>
        </p:spPr>
        <p:txBody>
          <a:bodyPr>
            <a:normAutofit fontScale="85000" lnSpcReduction="20000"/>
          </a:bodyPr>
          <a:lstStyle/>
          <a:p>
            <a:pPr algn="just">
              <a:spcBef>
                <a:spcPts val="930"/>
              </a:spcBef>
              <a:tabLst>
                <a:tab pos="1898650" algn="l"/>
              </a:tabLst>
            </a:pPr>
            <a:r>
              <a:rPr lang="en-IN" sz="2200" b="1" dirty="0">
                <a:solidFill>
                  <a:srgbClr val="000000"/>
                </a:solidFill>
                <a:effectLst/>
                <a:latin typeface="Times New Roman" panose="02020603050405020304" pitchFamily="18" charset="0"/>
                <a:ea typeface="Times New Roman" panose="02020603050405020304" pitchFamily="18" charset="0"/>
              </a:rPr>
              <a:t>5% statistical significance:</a:t>
            </a:r>
            <a:endParaRPr lang="en-IN" sz="2200" b="1"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Since P-Value is less than 0.05, (taking at 5% statistical significance), we reject H0, the original hypothesis, and accept our claim that there is no specific relationship between temperature and pressure to be plausible</a:t>
            </a:r>
            <a:endParaRPr lang="en-IN" sz="2200"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But we know that pressure is directly proportional to temperature only at constant volume. We also know that the volume doesn't always remain constant. The change in volume to most extent would be practically significant. But the changes at times are definitely statistically significant. That's the main reason why we the null hypothesis was rejected by taking 5% statistical significance.</a:t>
            </a:r>
            <a:endParaRPr lang="en-IN" sz="2200"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Therefore, a better solution is to increase the level of accuracy and bring the level of statistical significance down to 1%, which obviously seems to be a better choice in this scenario.</a:t>
            </a:r>
            <a:endParaRPr lang="en-IN" sz="2200" dirty="0">
              <a:effectLst/>
              <a:latin typeface="Times New Roman" panose="02020603050405020304" pitchFamily="18" charset="0"/>
              <a:ea typeface="Times New Roman" panose="02020603050405020304" pitchFamily="18" charset="0"/>
            </a:endParaRPr>
          </a:p>
          <a:p>
            <a:pPr algn="just">
              <a:spcBef>
                <a:spcPts val="1860"/>
              </a:spcBef>
            </a:pPr>
            <a:r>
              <a:rPr lang="en-IN" sz="2200" b="1" dirty="0">
                <a:solidFill>
                  <a:srgbClr val="000000"/>
                </a:solidFill>
                <a:effectLst/>
                <a:latin typeface="Times New Roman" panose="02020603050405020304" pitchFamily="18" charset="0"/>
                <a:ea typeface="Times New Roman" panose="02020603050405020304" pitchFamily="18" charset="0"/>
              </a:rPr>
              <a:t>1% statistical significance:</a:t>
            </a:r>
            <a:endParaRPr lang="en-IN" sz="2200" b="1"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So, since P-value is greater than 0.01, (taking at 1% statistical significance), we do not reject H0, the original hypothesis, and continue with the accepted fact i.e. the null hypothesis</a:t>
            </a:r>
            <a:endParaRPr lang="en-IN" sz="2200" dirty="0">
              <a:effectLst/>
              <a:latin typeface="Times New Roman" panose="02020603050405020304" pitchFamily="18" charset="0"/>
              <a:ea typeface="Times New Roman" panose="02020603050405020304" pitchFamily="18" charset="0"/>
            </a:endParaRPr>
          </a:p>
          <a:p>
            <a:pPr algn="just">
              <a:spcBef>
                <a:spcPts val="1860"/>
              </a:spcBef>
            </a:pPr>
            <a:r>
              <a:rPr lang="en-IN" sz="2200" b="0" dirty="0">
                <a:solidFill>
                  <a:srgbClr val="000000"/>
                </a:solidFill>
                <a:effectLst/>
                <a:latin typeface="Times New Roman" panose="02020603050405020304" pitchFamily="18" charset="0"/>
                <a:ea typeface="Times New Roman" panose="02020603050405020304" pitchFamily="18" charset="0"/>
              </a:rPr>
              <a:t>Therefore, we can confidently conclude that the null hypothesis is supported.</a:t>
            </a:r>
            <a:endParaRPr lang="en-IN" sz="22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6459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D69C-9DCA-43AF-ACCE-CDE5C2FC0671}"/>
              </a:ext>
            </a:extLst>
          </p:cNvPr>
          <p:cNvSpPr>
            <a:spLocks noGrp="1"/>
          </p:cNvSpPr>
          <p:nvPr>
            <p:ph type="title"/>
          </p:nvPr>
        </p:nvSpPr>
        <p:spPr>
          <a:xfrm>
            <a:off x="838200" y="365126"/>
            <a:ext cx="10515600" cy="934286"/>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Results and Discussion of your problem statement</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FAB20B-6792-404A-85D7-080AF9E71082}"/>
              </a:ext>
            </a:extLst>
          </p:cNvPr>
          <p:cNvSpPr>
            <a:spLocks noGrp="1"/>
          </p:cNvSpPr>
          <p:nvPr>
            <p:ph idx="1"/>
          </p:nvPr>
        </p:nvSpPr>
        <p:spPr>
          <a:xfrm>
            <a:off x="838200" y="866275"/>
            <a:ext cx="8578174" cy="5791200"/>
          </a:xfrm>
        </p:spPr>
        <p:txBody>
          <a:bodyPr>
            <a:no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With the assistance of data and results proved above, we obtain various inferences on the nature of the dataset as mentioned below:</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Most of the days were rainy and cloudy in nature since the observations in the dataset have been from the month of September. We can also easily infer and predict the weather in the forthcoming couple of months, using the given statistics to find the parameters. We can also predict the weather in the similar months in the upcoming few years, but at the same time, we would also need to take into account the rising rate of various environmental effects like greenhouse effect leading to global warming thereby leading to ecological imbalance. The average temperature of the earth is also rising slowly but steadily. So, it wouldn't be wrong to say that the inferences and predictions made in the future i.e. after 5 years and more... wouldn't be plausible as they are for the near future. But we can predict the weather to some extent in general even in the upcoming years, just that the degree of uncertainty would be witnessing an exponential rise, which isn't of any help to the statisticians even by the slightest of means.</a:t>
            </a:r>
            <a:endParaRPr lang="en-IN" sz="2000" dirty="0">
              <a:effectLst/>
              <a:latin typeface="Times New Roman" panose="02020603050405020304" pitchFamily="18" charset="0"/>
              <a:ea typeface="Times New Roman" panose="02020603050405020304" pitchFamily="18" charset="0"/>
            </a:endParaRPr>
          </a:p>
          <a:p>
            <a:pPr marL="228600" algn="just"/>
            <a:r>
              <a:rPr lang="en-IN" sz="2000" dirty="0">
                <a:solidFill>
                  <a:srgbClr val="000000"/>
                </a:solidFill>
                <a:effectLst/>
                <a:latin typeface="Times New Roman" panose="02020603050405020304" pitchFamily="18" charset="0"/>
                <a:ea typeface="Times New Roman" panose="02020603050405020304" pitchFamily="18" charset="0"/>
              </a:rPr>
              <a:t>So, take care of the environment as well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5987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E42E-DCD0-435C-AC17-1882C734D690}"/>
              </a:ext>
            </a:extLst>
          </p:cNvPr>
          <p:cNvSpPr>
            <a:spLocks noGrp="1"/>
          </p:cNvSpPr>
          <p:nvPr>
            <p:ph type="title"/>
          </p:nvPr>
        </p:nvSpPr>
        <p:spPr>
          <a:xfrm>
            <a:off x="838200" y="365125"/>
            <a:ext cx="10515600" cy="1110749"/>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1. Abstract: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E0D5020-6C36-4A8B-89BC-6590C4452368}"/>
              </a:ext>
            </a:extLst>
          </p:cNvPr>
          <p:cNvSpPr>
            <a:spLocks noGrp="1"/>
          </p:cNvSpPr>
          <p:nvPr>
            <p:ph idx="1"/>
          </p:nvPr>
        </p:nvSpPr>
        <p:spPr>
          <a:xfrm>
            <a:off x="838200" y="994611"/>
            <a:ext cx="8831094" cy="5646821"/>
          </a:xfrm>
        </p:spPr>
        <p:txBody>
          <a:bodyPr>
            <a:normAutofit/>
          </a:bodyPr>
          <a:lstStyle/>
          <a:p>
            <a:pPr marL="76200" marR="304800" algn="just">
              <a:lnSpc>
                <a:spcPct val="10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consists of the weather records for a month taken with the observations being taken down and noted per hour. It consists of various aspects of weather like precipitation, humidity, wind speed, wind bearing, visibility, loud cover, pressure, temperature, apparent temperature against a particular instant of time. The summary and the daily summary are noted down appropriately as per the parameters collected. With the help of the appropriate operations on the given statistics, we were able to infer a great deal of information for the population. So, coming to the data, we first displayed various forms of data in various forms of visual representation such as graphs, scatterplot, charts, etc after performing the necessary operations such as dropping the redundant and repeated observations, outliers, typos and inconsistent capitalization. We then standardized the data for bringing it down to a common scale and then displayed it. The normality of the data had also been tested simultaneously using the histogram. For the hypothesis testing we performed the above operations in addition to ensuring proper precautions in ensuring the normality of the data and then came up with the appropriate conclusion based upon the appropriate z-score and the P-value obtained with the help of z-score.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609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3ED4-562E-4185-8B51-9A6D8EA2656F}"/>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2</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Introduction:</a:t>
            </a:r>
            <a:endParaRPr lang="en-IN" sz="3200" dirty="0"/>
          </a:p>
        </p:txBody>
      </p:sp>
      <p:sp>
        <p:nvSpPr>
          <p:cNvPr id="3" name="Content Placeholder 2">
            <a:extLst>
              <a:ext uri="{FF2B5EF4-FFF2-40B4-BE49-F238E27FC236}">
                <a16:creationId xmlns:a16="http://schemas.microsoft.com/office/drawing/2014/main" id="{69819FA6-84D6-471D-8753-1621E1F0DE61}"/>
              </a:ext>
            </a:extLst>
          </p:cNvPr>
          <p:cNvSpPr>
            <a:spLocks noGrp="1"/>
          </p:cNvSpPr>
          <p:nvPr>
            <p:ph idx="1"/>
          </p:nvPr>
        </p:nvSpPr>
        <p:spPr>
          <a:xfrm>
            <a:off x="838200" y="1177046"/>
            <a:ext cx="9298021" cy="5240531"/>
          </a:xfrm>
        </p:spPr>
        <p:txBody>
          <a:bodyPr>
            <a:noAutofit/>
          </a:bodyPr>
          <a:lstStyle/>
          <a:p>
            <a:pPr marL="76200" marR="304800" algn="just">
              <a:spcAft>
                <a:spcPts val="800"/>
              </a:spcAft>
            </a:pPr>
            <a:r>
              <a:rPr lang="en-IN" sz="2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Displaying the various weather patterns in the graphical </a:t>
            </a:r>
            <a:r>
              <a:rPr lang="en-IN"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form           alongside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coming up with an appropriate conclusion for the hypothesis testing with our hypothesis being whether or not the sample is representative of the population.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of the parameters are numerical with the remaining few being categorical. The objective of this project is to make optimum use of the dataset to extract maximum and most relevant information out of the dataset for various purposes. The first section of the project would consist of descriptive statistics while the second half would contain inferential statistics. With the help of the relationships generated between various variables, we can appropriately put this to a great use by inferring various parameters from it. While this is just a sample of 720 records, we can easily put this to a great use to infer about various weather parameters on the other given days with optimal accuracy and precision along with minimal margin of error. Along with determining at the end whether or not the sample is representative of the population. Determining the correlation b/w various numerical variables in the dataset at the end. Coming up with an appropriate conclusion finally based on the results obtained.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86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AABA-278E-4509-A8B8-024B5EE3228B}"/>
              </a:ext>
            </a:extLst>
          </p:cNvPr>
          <p:cNvSpPr>
            <a:spLocks noGrp="1"/>
          </p:cNvSpPr>
          <p:nvPr>
            <p:ph type="title"/>
          </p:nvPr>
        </p:nvSpPr>
        <p:spPr/>
        <p:txBody>
          <a:bodyPr>
            <a:norm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3</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Dataset</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dirty="0"/>
          </a:p>
        </p:txBody>
      </p:sp>
      <p:sp>
        <p:nvSpPr>
          <p:cNvPr id="3" name="Content Placeholder 2">
            <a:extLst>
              <a:ext uri="{FF2B5EF4-FFF2-40B4-BE49-F238E27FC236}">
                <a16:creationId xmlns:a16="http://schemas.microsoft.com/office/drawing/2014/main" id="{C941B253-02F1-43C5-8B5C-289C122EFEA2}"/>
              </a:ext>
            </a:extLst>
          </p:cNvPr>
          <p:cNvSpPr>
            <a:spLocks noGrp="1"/>
          </p:cNvSpPr>
          <p:nvPr>
            <p:ph idx="1"/>
          </p:nvPr>
        </p:nvSpPr>
        <p:spPr>
          <a:xfrm>
            <a:off x="838200" y="1347537"/>
            <a:ext cx="8801911" cy="4829426"/>
          </a:xfrm>
        </p:spPr>
        <p:txBody>
          <a:bodyPr>
            <a:normAutofit fontScale="85000" lnSpcReduction="20000"/>
          </a:bodyPr>
          <a:lstStyle/>
          <a:p>
            <a:pPr marL="76200" marR="304800" algn="just">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Source: </a:t>
            </a:r>
            <a:r>
              <a:rPr lang="en-IN" sz="2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https://www.kaggle.com/muthuj7/weather-dataset</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6200" marR="304800" algn="just">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consists of the weather records for a month taken with the observations being taken down and noted per hour. It consists of various aspects of weather like precipitation, humidity, wind speed, wind bearing, visibility, loud cover, pressure, temperature, apparent temperature against a particular instant of time. The summary and the daily summary are noted down appropriately as per the parameters collected.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6200" marR="304800" algn="just">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of the parameters are numerical with the remaining few being categorical. The objective of this project is to make optimum use of the dataset to extract maximum and most relevant information out of the dataset for various purposes. The first section of the project would consist of descriptive statistics while the second half would contain inferential statistics. With the help of the relationships generated between various variables, we can appropriately put this to a great use by inferring various parameters from it. While this is just a sample of 720 records, we can easily put this to a great use to infer about various weather parameters on the other given days with optimal accuracy and precision along with minimal margin of error.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611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3BCA-81A2-4F61-8416-183E228A3741}"/>
              </a:ext>
            </a:extLst>
          </p:cNvPr>
          <p:cNvSpPr>
            <a:spLocks noGrp="1"/>
          </p:cNvSpPr>
          <p:nvPr>
            <p:ph type="title"/>
          </p:nvPr>
        </p:nvSpPr>
        <p:spPr/>
        <p:txBody>
          <a:bodyPr>
            <a:normAutofit/>
          </a:bodyPr>
          <a:lstStyle/>
          <a:p>
            <a:r>
              <a:rPr lang="en-US" sz="3200" dirty="0"/>
              <a:t> </a:t>
            </a:r>
            <a:r>
              <a:rPr lang="en-US" sz="3200" b="1" dirty="0">
                <a:latin typeface="Times New Roman" panose="02020603050405020304" pitchFamily="18" charset="0"/>
                <a:cs typeface="Times New Roman" panose="02020603050405020304" pitchFamily="18" charset="0"/>
              </a:rPr>
              <a:t>4</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Preprocessing or Data Cleaning</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dirty="0"/>
          </a:p>
        </p:txBody>
      </p:sp>
      <p:sp>
        <p:nvSpPr>
          <p:cNvPr id="3" name="Content Placeholder 2">
            <a:extLst>
              <a:ext uri="{FF2B5EF4-FFF2-40B4-BE49-F238E27FC236}">
                <a16:creationId xmlns:a16="http://schemas.microsoft.com/office/drawing/2014/main" id="{2784540C-404A-40C7-88A6-6E1F8E6C58FE}"/>
              </a:ext>
            </a:extLst>
          </p:cNvPr>
          <p:cNvSpPr>
            <a:spLocks noGrp="1"/>
          </p:cNvSpPr>
          <p:nvPr>
            <p:ph idx="1"/>
          </p:nvPr>
        </p:nvSpPr>
        <p:spPr>
          <a:xfrm>
            <a:off x="838200" y="1283368"/>
            <a:ext cx="10515600" cy="4893595"/>
          </a:xfrm>
        </p:spPr>
        <p:txBody>
          <a:bodyPr>
            <a:noAutofit/>
          </a:bodyPr>
          <a:lstStyle/>
          <a:p>
            <a:pPr marL="0" indent="0" algn="just">
              <a:lnSpc>
                <a:spcPct val="100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Techniques used:</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Correction of inconsistent capitalization and typos.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Dropping of excessively repetitive and redundant parameters and observations.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Replacement of NaN with 0.</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Replacing NaN by techniques such as imputing by interpolation, etc.</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Removal of outliers before testing for normality of the distribution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Reasons for cleaning:</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easier data processing and visualization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better and more accurate results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easier and better inferences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15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2B6B-CE95-4A35-B033-CB19C7C8431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5. Exploratory Data Analysis: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C0F52D-1C57-4E6F-805A-25E6453DF7C2}"/>
              </a:ext>
            </a:extLst>
          </p:cNvPr>
          <p:cNvSpPr>
            <a:spLocks noGrp="1"/>
          </p:cNvSpPr>
          <p:nvPr>
            <p:ph idx="1"/>
          </p:nvPr>
        </p:nvSpPr>
        <p:spPr>
          <a:xfrm>
            <a:off x="838200" y="1395663"/>
            <a:ext cx="10515600" cy="4781300"/>
          </a:xfrm>
        </p:spPr>
        <p:txBody>
          <a:bodyPr/>
          <a:lstStyle/>
          <a:p>
            <a:pPr marL="0" indent="0">
              <a:buNone/>
            </a:pPr>
            <a:r>
              <a:rPr lang="en-US" sz="2200" dirty="0">
                <a:latin typeface="Times New Roman" panose="02020603050405020304" pitchFamily="18" charset="0"/>
                <a:cs typeface="Times New Roman" panose="02020603050405020304" pitchFamily="18" charset="0"/>
              </a:rPr>
              <a:t>Insights obtained from EDA:</a:t>
            </a:r>
          </a:p>
          <a:p>
            <a:r>
              <a:rPr lang="en-US" sz="2200" dirty="0">
                <a:latin typeface="Times New Roman" panose="02020603050405020304" pitchFamily="18" charset="0"/>
                <a:cs typeface="Times New Roman" panose="02020603050405020304" pitchFamily="18" charset="0"/>
              </a:rPr>
              <a:t>Most of the days are cloudy</a:t>
            </a:r>
          </a:p>
          <a:p>
            <a:pPr marL="0" indent="0">
              <a:buNone/>
            </a:pPr>
            <a:endParaRPr lang="en-US" dirty="0"/>
          </a:p>
        </p:txBody>
      </p:sp>
      <p:pic>
        <p:nvPicPr>
          <p:cNvPr id="22" name="Picture 21">
            <a:extLst>
              <a:ext uri="{FF2B5EF4-FFF2-40B4-BE49-F238E27FC236}">
                <a16:creationId xmlns:a16="http://schemas.microsoft.com/office/drawing/2014/main" id="{CA0F0B42-EB2A-4642-9AF8-F7B97441E2CC}"/>
              </a:ext>
            </a:extLst>
          </p:cNvPr>
          <p:cNvPicPr/>
          <p:nvPr/>
        </p:nvPicPr>
        <p:blipFill>
          <a:blip r:embed="rId2"/>
          <a:stretch>
            <a:fillRect/>
          </a:stretch>
        </p:blipFill>
        <p:spPr>
          <a:xfrm>
            <a:off x="1604211" y="2363821"/>
            <a:ext cx="5428888" cy="3813142"/>
          </a:xfrm>
          <a:prstGeom prst="rect">
            <a:avLst/>
          </a:prstGeom>
        </p:spPr>
      </p:pic>
    </p:spTree>
    <p:extLst>
      <p:ext uri="{BB962C8B-B14F-4D97-AF65-F5344CB8AC3E}">
        <p14:creationId xmlns:p14="http://schemas.microsoft.com/office/powerpoint/2010/main" val="234821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E715-FE9A-40F8-A75F-73A220DB46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0F56F6-E5C0-4BA9-BEF8-DEBE31676AF2}"/>
              </a:ext>
            </a:extLst>
          </p:cNvPr>
          <p:cNvSpPr>
            <a:spLocks noGrp="1"/>
          </p:cNvSpPr>
          <p:nvPr>
            <p:ph idx="1"/>
          </p:nvPr>
        </p:nvSpPr>
        <p:spPr>
          <a:xfrm>
            <a:off x="838200" y="705853"/>
            <a:ext cx="10515600" cy="5471110"/>
          </a:xfrm>
        </p:spPr>
        <p:txBody>
          <a:bodyPr/>
          <a:lstStyle/>
          <a:p>
            <a:pPr marL="0" indent="0">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Most of the numerical parameters in the dataset are normally distributed. e.g.: Pressure.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07CD047-82D1-43EF-B50A-697EFCCB4A71}"/>
              </a:ext>
            </a:extLst>
          </p:cNvPr>
          <p:cNvPicPr/>
          <p:nvPr/>
        </p:nvPicPr>
        <p:blipFill>
          <a:blip r:embed="rId2"/>
          <a:stretch>
            <a:fillRect/>
          </a:stretch>
        </p:blipFill>
        <p:spPr>
          <a:xfrm>
            <a:off x="1010653" y="1443789"/>
            <a:ext cx="6820113" cy="3848058"/>
          </a:xfrm>
          <a:prstGeom prst="rect">
            <a:avLst/>
          </a:prstGeom>
        </p:spPr>
      </p:pic>
    </p:spTree>
    <p:extLst>
      <p:ext uri="{BB962C8B-B14F-4D97-AF65-F5344CB8AC3E}">
        <p14:creationId xmlns:p14="http://schemas.microsoft.com/office/powerpoint/2010/main" val="224725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90FD-2747-4278-9EA3-A68BAA0DE0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3B00B0-98E4-44C6-98C8-6FA4F01CE5F4}"/>
              </a:ext>
            </a:extLst>
          </p:cNvPr>
          <p:cNvSpPr>
            <a:spLocks noGrp="1"/>
          </p:cNvSpPr>
          <p:nvPr>
            <p:ph idx="1"/>
          </p:nvPr>
        </p:nvSpPr>
        <p:spPr>
          <a:xfrm>
            <a:off x="838200" y="365125"/>
            <a:ext cx="10515600" cy="5811838"/>
          </a:xfrm>
        </p:spPr>
        <p:txBody>
          <a:bodyPr/>
          <a:lstStyle/>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Breezy and overcast weather resulted in having the highest wind speed.</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6736C4B-39F8-4D1B-9F61-2BB1C5ADCAFA}"/>
              </a:ext>
            </a:extLst>
          </p:cNvPr>
          <p:cNvPicPr/>
          <p:nvPr/>
        </p:nvPicPr>
        <p:blipFill>
          <a:blip r:embed="rId2"/>
          <a:stretch>
            <a:fillRect/>
          </a:stretch>
        </p:blipFill>
        <p:spPr>
          <a:xfrm>
            <a:off x="677334" y="914399"/>
            <a:ext cx="8943321" cy="5334001"/>
          </a:xfrm>
          <a:prstGeom prst="rect">
            <a:avLst/>
          </a:prstGeom>
        </p:spPr>
      </p:pic>
    </p:spTree>
    <p:extLst>
      <p:ext uri="{BB962C8B-B14F-4D97-AF65-F5344CB8AC3E}">
        <p14:creationId xmlns:p14="http://schemas.microsoft.com/office/powerpoint/2010/main" val="253577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B5E5-532D-4045-AF5F-1C80BCDA792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787993-E9F9-4BA1-9B60-9BA8F6389D5E}"/>
              </a:ext>
            </a:extLst>
          </p:cNvPr>
          <p:cNvSpPr>
            <a:spLocks noGrp="1"/>
          </p:cNvSpPr>
          <p:nvPr>
            <p:ph idx="1"/>
          </p:nvPr>
        </p:nvSpPr>
        <p:spPr>
          <a:xfrm>
            <a:off x="838200" y="365125"/>
            <a:ext cx="8753272" cy="5811838"/>
          </a:xfrm>
        </p:spPr>
        <p:txBody>
          <a:bodyPr>
            <a:normAutofit/>
          </a:bodyPr>
          <a:lstStyle/>
          <a:p>
            <a:r>
              <a:rPr lang="en-US" sz="2200" dirty="0">
                <a:effectLst/>
                <a:latin typeface="Times New Roman" panose="02020603050405020304" pitchFamily="18" charset="0"/>
                <a:ea typeface="Calibri" panose="020F0502020204030204" pitchFamily="34" charset="0"/>
              </a:rPr>
              <a:t>The sample is representative of the population.</a:t>
            </a:r>
          </a:p>
          <a:p>
            <a:endParaRPr lang="en-IN" sz="2200" dirty="0"/>
          </a:p>
          <a:p>
            <a:r>
              <a:rPr lang="en-US" sz="2200" dirty="0">
                <a:effectLst/>
                <a:latin typeface="Times New Roman" panose="02020603050405020304" pitchFamily="18" charset="0"/>
                <a:ea typeface="Calibri" panose="020F0502020204030204" pitchFamily="34" charset="0"/>
              </a:rPr>
              <a:t>The sample had been taken during the rainy season during the month of September.</a:t>
            </a:r>
            <a:endParaRPr lang="en-IN" sz="2200" dirty="0">
              <a:effectLst/>
              <a:latin typeface="Times New Roman" panose="02020603050405020304" pitchFamily="18" charset="0"/>
              <a:ea typeface="Calibri" panose="020F0502020204030204" pitchFamily="34"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the sample had been taken during a particular month, it wouldn’t be right to treat is as the population and then collect a smaller sample from it to check whether a random sample would be representative of the population.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 a better approach for hypothesis testing would be the to take a known statistic for the entire population (applicable in this case) and then compare the statistics of the dataset to the one of population.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pic>
        <p:nvPicPr>
          <p:cNvPr id="10" name="Picture 9">
            <a:extLst>
              <a:ext uri="{FF2B5EF4-FFF2-40B4-BE49-F238E27FC236}">
                <a16:creationId xmlns:a16="http://schemas.microsoft.com/office/drawing/2014/main" id="{CD20F4AB-A957-4CD3-9C73-49B8F0D297E8}"/>
              </a:ext>
            </a:extLst>
          </p:cNvPr>
          <p:cNvPicPr/>
          <p:nvPr/>
        </p:nvPicPr>
        <p:blipFill>
          <a:blip r:embed="rId2"/>
          <a:stretch>
            <a:fillRect/>
          </a:stretch>
        </p:blipFill>
        <p:spPr>
          <a:xfrm>
            <a:off x="1053013" y="866274"/>
            <a:ext cx="2257425" cy="275932"/>
          </a:xfrm>
          <a:prstGeom prst="rect">
            <a:avLst/>
          </a:prstGeom>
        </p:spPr>
      </p:pic>
    </p:spTree>
    <p:extLst>
      <p:ext uri="{BB962C8B-B14F-4D97-AF65-F5344CB8AC3E}">
        <p14:creationId xmlns:p14="http://schemas.microsoft.com/office/powerpoint/2010/main" val="3725954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Solanio · SlidesCarnival</Template>
  <TotalTime>43</TotalTime>
  <Words>1414</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Wingdings 3</vt:lpstr>
      <vt:lpstr>Facet</vt:lpstr>
      <vt:lpstr>SDS-Mini-Project</vt:lpstr>
      <vt:lpstr>1. Abstract: </vt:lpstr>
      <vt:lpstr> 2. Introduction:</vt:lpstr>
      <vt:lpstr>3. Dataset:</vt:lpstr>
      <vt:lpstr> 4. Preprocessing or Data Cleaning:</vt:lpstr>
      <vt:lpstr> 5. Exploratory Data Analysis:</vt:lpstr>
      <vt:lpstr>PowerPoint Presentation</vt:lpstr>
      <vt:lpstr>PowerPoint Presentation</vt:lpstr>
      <vt:lpstr>PowerPoint Presentation</vt:lpstr>
      <vt:lpstr>PowerPoint Presentation</vt:lpstr>
      <vt:lpstr>6. Hypothesis Testing:</vt:lpstr>
      <vt:lpstr>Results and Discussion of your 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Gowd</dc:creator>
  <cp:lastModifiedBy>Manish Gowd</cp:lastModifiedBy>
  <cp:revision>8</cp:revision>
  <dcterms:created xsi:type="dcterms:W3CDTF">2020-10-19T15:15:55Z</dcterms:created>
  <dcterms:modified xsi:type="dcterms:W3CDTF">2020-11-10T05:59:39Z</dcterms:modified>
</cp:coreProperties>
</file>