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1"/>
  </p:notesMasterIdLst>
  <p:sldIdLst>
    <p:sldId id="256" r:id="rId2"/>
    <p:sldId id="260" r:id="rId3"/>
    <p:sldId id="257" r:id="rId4"/>
    <p:sldId id="264" r:id="rId5"/>
    <p:sldId id="261" r:id="rId6"/>
    <p:sldId id="258" r:id="rId7"/>
    <p:sldId id="262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735D6-2EC3-4699-9F3A-7BFBA7136B26}" type="doc">
      <dgm:prSet loTypeId="urn:microsoft.com/office/officeart/2005/8/layout/cycle3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105431-2134-4BA4-87EF-4122687794D4}">
      <dgm:prSet/>
      <dgm:spPr/>
      <dgm:t>
        <a:bodyPr/>
        <a:lstStyle/>
        <a:p>
          <a:r>
            <a:rPr lang="en-US" dirty="0"/>
            <a:t>Rent vs. Own:</a:t>
          </a:r>
        </a:p>
      </dgm:t>
    </dgm:pt>
    <dgm:pt modelId="{302F9A65-171E-41D5-A34C-9D15F4977BA7}" type="parTrans" cxnId="{62184B95-9ABB-468D-A0FB-7682A889EB7F}">
      <dgm:prSet/>
      <dgm:spPr/>
      <dgm:t>
        <a:bodyPr/>
        <a:lstStyle/>
        <a:p>
          <a:endParaRPr lang="en-US"/>
        </a:p>
      </dgm:t>
    </dgm:pt>
    <dgm:pt modelId="{8AB5C591-0B33-4756-9757-E01ADA1E8636}" type="sibTrans" cxnId="{62184B95-9ABB-468D-A0FB-7682A889EB7F}">
      <dgm:prSet/>
      <dgm:spPr/>
      <dgm:t>
        <a:bodyPr/>
        <a:lstStyle/>
        <a:p>
          <a:endParaRPr lang="en-US"/>
        </a:p>
      </dgm:t>
    </dgm:pt>
    <dgm:pt modelId="{6DC3391D-748E-4B43-93C6-4BB430B09F62}">
      <dgm:prSet/>
      <dgm:spPr/>
      <dgm:t>
        <a:bodyPr/>
        <a:lstStyle/>
        <a:p>
          <a:r>
            <a:rPr lang="en-US"/>
            <a:t>Broken down by Boroughs</a:t>
          </a:r>
        </a:p>
      </dgm:t>
    </dgm:pt>
    <dgm:pt modelId="{54FEBA03-5BCE-4D3C-900F-32B2F2C1B6C9}" type="parTrans" cxnId="{D6A4E07E-205A-4B64-913C-0AF5B33A74BD}">
      <dgm:prSet/>
      <dgm:spPr/>
      <dgm:t>
        <a:bodyPr/>
        <a:lstStyle/>
        <a:p>
          <a:endParaRPr lang="en-US"/>
        </a:p>
      </dgm:t>
    </dgm:pt>
    <dgm:pt modelId="{C5CCCD3D-77AA-4130-AFA2-13C6EF16DD48}" type="sibTrans" cxnId="{D6A4E07E-205A-4B64-913C-0AF5B33A74BD}">
      <dgm:prSet/>
      <dgm:spPr/>
      <dgm:t>
        <a:bodyPr/>
        <a:lstStyle/>
        <a:p>
          <a:endParaRPr lang="en-US"/>
        </a:p>
      </dgm:t>
    </dgm:pt>
    <dgm:pt modelId="{0412E583-43BD-403F-B3A2-BDEFD37FB7C6}">
      <dgm:prSet/>
      <dgm:spPr/>
      <dgm:t>
        <a:bodyPr/>
        <a:lstStyle/>
        <a:p>
          <a:r>
            <a:rPr lang="en-US"/>
            <a:t>Equipment breakdowns</a:t>
          </a:r>
        </a:p>
      </dgm:t>
    </dgm:pt>
    <dgm:pt modelId="{DB5BF167-95A9-4307-BCFE-EA4AC60E2A5B}" type="parTrans" cxnId="{75E62417-254F-4F41-91BC-543E5111809A}">
      <dgm:prSet/>
      <dgm:spPr/>
      <dgm:t>
        <a:bodyPr/>
        <a:lstStyle/>
        <a:p>
          <a:endParaRPr lang="en-US"/>
        </a:p>
      </dgm:t>
    </dgm:pt>
    <dgm:pt modelId="{0CDDB21A-522D-46CE-A4BF-C4B5674F2191}" type="sibTrans" cxnId="{75E62417-254F-4F41-91BC-543E5111809A}">
      <dgm:prSet/>
      <dgm:spPr/>
      <dgm:t>
        <a:bodyPr/>
        <a:lstStyle/>
        <a:p>
          <a:endParaRPr lang="en-US"/>
        </a:p>
      </dgm:t>
    </dgm:pt>
    <dgm:pt modelId="{5DF68A41-54F0-44CD-A47B-36EECCEFDFE2}">
      <dgm:prSet/>
      <dgm:spPr/>
      <dgm:t>
        <a:bodyPr/>
        <a:lstStyle/>
        <a:p>
          <a:r>
            <a:rPr lang="en-US"/>
            <a:t>Overall Conditions of building</a:t>
          </a:r>
        </a:p>
      </dgm:t>
    </dgm:pt>
    <dgm:pt modelId="{76285D75-1039-4356-B129-019348DF1B22}" type="parTrans" cxnId="{DB207574-E47B-413C-B096-DB85A485EA87}">
      <dgm:prSet/>
      <dgm:spPr/>
      <dgm:t>
        <a:bodyPr/>
        <a:lstStyle/>
        <a:p>
          <a:endParaRPr lang="en-US"/>
        </a:p>
      </dgm:t>
    </dgm:pt>
    <dgm:pt modelId="{88F07190-DB5C-48B7-8FF9-499B77509C8A}" type="sibTrans" cxnId="{DB207574-E47B-413C-B096-DB85A485EA87}">
      <dgm:prSet/>
      <dgm:spPr/>
      <dgm:t>
        <a:bodyPr/>
        <a:lstStyle/>
        <a:p>
          <a:endParaRPr lang="en-US"/>
        </a:p>
      </dgm:t>
    </dgm:pt>
    <dgm:pt modelId="{ADA84E5D-479D-4A16-9E6B-84BEFD056446}" type="pres">
      <dgm:prSet presAssocID="{C1A735D6-2EC3-4699-9F3A-7BFBA7136B26}" presName="Name0" presStyleCnt="0">
        <dgm:presLayoutVars>
          <dgm:dir/>
          <dgm:resizeHandles val="exact"/>
        </dgm:presLayoutVars>
      </dgm:prSet>
      <dgm:spPr/>
    </dgm:pt>
    <dgm:pt modelId="{A3C496EC-8455-47EC-91AE-9ACE991C4D29}" type="pres">
      <dgm:prSet presAssocID="{C1A735D6-2EC3-4699-9F3A-7BFBA7136B26}" presName="cycle" presStyleCnt="0"/>
      <dgm:spPr/>
    </dgm:pt>
    <dgm:pt modelId="{BC3ECE67-D1A7-4EE7-A445-33C324D11588}" type="pres">
      <dgm:prSet presAssocID="{3B105431-2134-4BA4-87EF-4122687794D4}" presName="nodeFirstNode" presStyleLbl="node1" presStyleIdx="0" presStyleCnt="1" custRadScaleRad="98654" custRadScaleInc="-673">
        <dgm:presLayoutVars>
          <dgm:bulletEnabled val="1"/>
        </dgm:presLayoutVars>
      </dgm:prSet>
      <dgm:spPr/>
    </dgm:pt>
  </dgm:ptLst>
  <dgm:cxnLst>
    <dgm:cxn modelId="{75E62417-254F-4F41-91BC-543E5111809A}" srcId="{3B105431-2134-4BA4-87EF-4122687794D4}" destId="{0412E583-43BD-403F-B3A2-BDEFD37FB7C6}" srcOrd="1" destOrd="0" parTransId="{DB5BF167-95A9-4307-BCFE-EA4AC60E2A5B}" sibTransId="{0CDDB21A-522D-46CE-A4BF-C4B5674F2191}"/>
    <dgm:cxn modelId="{FB524141-C78D-4B3F-A3CA-21DD17D6F723}" type="presOf" srcId="{5DF68A41-54F0-44CD-A47B-36EECCEFDFE2}" destId="{BC3ECE67-D1A7-4EE7-A445-33C324D11588}" srcOrd="0" destOrd="3" presId="urn:microsoft.com/office/officeart/2005/8/layout/cycle3"/>
    <dgm:cxn modelId="{C4CEAD51-DFFC-4217-A240-D18C25196359}" type="presOf" srcId="{6DC3391D-748E-4B43-93C6-4BB430B09F62}" destId="{BC3ECE67-D1A7-4EE7-A445-33C324D11588}" srcOrd="0" destOrd="1" presId="urn:microsoft.com/office/officeart/2005/8/layout/cycle3"/>
    <dgm:cxn modelId="{DB207574-E47B-413C-B096-DB85A485EA87}" srcId="{3B105431-2134-4BA4-87EF-4122687794D4}" destId="{5DF68A41-54F0-44CD-A47B-36EECCEFDFE2}" srcOrd="2" destOrd="0" parTransId="{76285D75-1039-4356-B129-019348DF1B22}" sibTransId="{88F07190-DB5C-48B7-8FF9-499B77509C8A}"/>
    <dgm:cxn modelId="{AF10FB7D-E668-4387-AD2A-F45BECD4EC4B}" type="presOf" srcId="{C1A735D6-2EC3-4699-9F3A-7BFBA7136B26}" destId="{ADA84E5D-479D-4A16-9E6B-84BEFD056446}" srcOrd="0" destOrd="0" presId="urn:microsoft.com/office/officeart/2005/8/layout/cycle3"/>
    <dgm:cxn modelId="{D6A4E07E-205A-4B64-913C-0AF5B33A74BD}" srcId="{3B105431-2134-4BA4-87EF-4122687794D4}" destId="{6DC3391D-748E-4B43-93C6-4BB430B09F62}" srcOrd="0" destOrd="0" parTransId="{54FEBA03-5BCE-4D3C-900F-32B2F2C1B6C9}" sibTransId="{C5CCCD3D-77AA-4130-AFA2-13C6EF16DD48}"/>
    <dgm:cxn modelId="{62184B95-9ABB-468D-A0FB-7682A889EB7F}" srcId="{C1A735D6-2EC3-4699-9F3A-7BFBA7136B26}" destId="{3B105431-2134-4BA4-87EF-4122687794D4}" srcOrd="0" destOrd="0" parTransId="{302F9A65-171E-41D5-A34C-9D15F4977BA7}" sibTransId="{8AB5C591-0B33-4756-9757-E01ADA1E8636}"/>
    <dgm:cxn modelId="{908FD4A3-EABD-475B-9EB3-41F2841E84BD}" type="presOf" srcId="{3B105431-2134-4BA4-87EF-4122687794D4}" destId="{BC3ECE67-D1A7-4EE7-A445-33C324D11588}" srcOrd="0" destOrd="0" presId="urn:microsoft.com/office/officeart/2005/8/layout/cycle3"/>
    <dgm:cxn modelId="{46FDC0B0-9A9A-470E-A248-9A74715B455F}" type="presOf" srcId="{0412E583-43BD-403F-B3A2-BDEFD37FB7C6}" destId="{BC3ECE67-D1A7-4EE7-A445-33C324D11588}" srcOrd="0" destOrd="2" presId="urn:microsoft.com/office/officeart/2005/8/layout/cycle3"/>
    <dgm:cxn modelId="{E5D6A5C1-247F-4A05-8FA0-2D5434CB7A4F}" type="presParOf" srcId="{ADA84E5D-479D-4A16-9E6B-84BEFD056446}" destId="{A3C496EC-8455-47EC-91AE-9ACE991C4D29}" srcOrd="0" destOrd="0" presId="urn:microsoft.com/office/officeart/2005/8/layout/cycle3"/>
    <dgm:cxn modelId="{22118DC4-08C3-4C7C-8B5C-4905E5263433}" type="presParOf" srcId="{A3C496EC-8455-47EC-91AE-9ACE991C4D29}" destId="{BC3ECE67-D1A7-4EE7-A445-33C324D11588}" srcOrd="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ECE67-D1A7-4EE7-A445-33C324D11588}">
      <dsp:nvSpPr>
        <dsp:cNvPr id="0" name=""/>
        <dsp:cNvSpPr/>
      </dsp:nvSpPr>
      <dsp:spPr>
        <a:xfrm>
          <a:off x="0" y="1074254"/>
          <a:ext cx="6349921" cy="317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Rent vs. Own: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Broken down by Boroughs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Equipment breakdowns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Overall Conditions of building</a:t>
          </a:r>
        </a:p>
      </dsp:txBody>
      <dsp:txXfrm>
        <a:off x="154989" y="1229243"/>
        <a:ext cx="6039943" cy="2864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6243C-4682-4DA7-AD18-5604702BAFE3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CD7E3-21CB-4D30-B2BB-16BE9477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Queens heavily populated yet lower percentage of renting</a:t>
            </a:r>
          </a:p>
          <a:p>
            <a:r>
              <a:rPr lang="en-US" dirty="0"/>
              <a:t>Staten Island smallest with decent sized land area. More owning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D7E3-21CB-4D30-B2BB-16BE9477B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4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Staten Island has highest average number of rooms for owned places. </a:t>
            </a:r>
          </a:p>
          <a:p>
            <a:r>
              <a:rPr lang="en-US" dirty="0"/>
              <a:t>Rented Manhattan has smallest considering population size and it being the business district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D7E3-21CB-4D30-B2BB-16BE9477B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6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Either first occupant and newly built</a:t>
            </a:r>
          </a:p>
          <a:p>
            <a:r>
              <a:rPr lang="en-US" dirty="0"/>
              <a:t>Or first occupant for a long time with dilapidated building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D7E3-21CB-4D30-B2BB-16BE9477BE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5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8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5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0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2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1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00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NYC Housing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Colton Albin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53815-0CD7-4E15-907E-4E39E462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100">
                <a:solidFill>
                  <a:srgbClr val="FFFFFF"/>
                </a:solidFill>
              </a:rPr>
              <a:t>Areas of Observation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06A0F35-899E-41EA-81D4-EF5A98851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320805"/>
              </p:ext>
            </p:extLst>
          </p:nvPr>
        </p:nvGraphicFramePr>
        <p:xfrm>
          <a:off x="5240567" y="812800"/>
          <a:ext cx="6349921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91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20D8-9279-4213-AFC8-D740E16D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 dirty="0">
                <a:solidFill>
                  <a:schemeClr val="tx1"/>
                </a:solidFill>
              </a:rPr>
              <a:t>Staten Island housing market is dominated by owners rather than renters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BD6A8-E2F8-4FB8-9259-BBB587F39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884C28-5A49-4C85-89EE-FB313BAA6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5539" y="809808"/>
            <a:ext cx="7545600" cy="52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3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A233-4EC0-4AB1-A45B-87827BEB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solidFill>
                  <a:schemeClr val="tx1"/>
                </a:solidFill>
              </a:rPr>
              <a:t>Number </a:t>
            </a:r>
            <a:r>
              <a:rPr lang="en-US" sz="6000" dirty="0">
                <a:solidFill>
                  <a:schemeClr val="tx1"/>
                </a:solidFill>
              </a:rPr>
              <a:t>of rooms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6BD6A8-E2F8-4FB8-9259-BBB587F39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FF4A90-55A8-46CD-AA0D-3D8542AA3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55" y="234472"/>
            <a:ext cx="6028946" cy="63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3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251E-5E70-42E3-88A1-A96A6415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chemeClr val="tx1"/>
                </a:solidFill>
              </a:rPr>
              <a:t>Heating Breakdowns</a:t>
            </a:r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FE16A4E3-0906-4C55-B22C-6E4A85C62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1159070"/>
            <a:ext cx="10916463" cy="308374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33DA8E1-F097-4CA5-AC61-63B2FE6390D0}"/>
              </a:ext>
            </a:extLst>
          </p:cNvPr>
          <p:cNvSpPr/>
          <p:nvPr/>
        </p:nvSpPr>
        <p:spPr>
          <a:xfrm>
            <a:off x="9990135" y="3893623"/>
            <a:ext cx="867554" cy="418486"/>
          </a:xfrm>
          <a:prstGeom prst="ellipse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62C4BA2-672A-4A4E-8209-69AFB1D7F1F6}"/>
              </a:ext>
            </a:extLst>
          </p:cNvPr>
          <p:cNvSpPr/>
          <p:nvPr/>
        </p:nvSpPr>
        <p:spPr>
          <a:xfrm>
            <a:off x="7594058" y="3070276"/>
            <a:ext cx="768486" cy="2334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FEA1D9-A401-45E6-98A3-5C17A655D971}"/>
              </a:ext>
            </a:extLst>
          </p:cNvPr>
          <p:cNvSpPr/>
          <p:nvPr/>
        </p:nvSpPr>
        <p:spPr>
          <a:xfrm>
            <a:off x="7594058" y="3656546"/>
            <a:ext cx="768486" cy="2334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3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3215-61C3-4B00-A1D2-54B85BA6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800" dirty="0">
                <a:solidFill>
                  <a:schemeClr val="tx1"/>
                </a:solidFill>
              </a:rPr>
              <a:t>Heating equipment breakdowns occur more frequently in rented buildings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6BD6A8-E2F8-4FB8-9259-BBB587F39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536A2DE-BF90-4187-BDCE-361DEF722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362" y="776368"/>
            <a:ext cx="7552922" cy="52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3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93EB-DDD5-4574-A57F-15FF206D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chemeClr val="tx1"/>
                </a:solidFill>
              </a:rPr>
              <a:t>Toilet Breakdowns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A2EBB29-278A-474A-B566-F06476758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149818"/>
            <a:ext cx="10916463" cy="309299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81B1F6D-07D4-4E81-B313-E3F7186764C3}"/>
              </a:ext>
            </a:extLst>
          </p:cNvPr>
          <p:cNvSpPr/>
          <p:nvPr/>
        </p:nvSpPr>
        <p:spPr>
          <a:xfrm>
            <a:off x="7840492" y="3070276"/>
            <a:ext cx="768486" cy="2334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77993A-FA61-4A6A-89B5-A668B44DB733}"/>
              </a:ext>
            </a:extLst>
          </p:cNvPr>
          <p:cNvSpPr/>
          <p:nvPr/>
        </p:nvSpPr>
        <p:spPr>
          <a:xfrm>
            <a:off x="7840492" y="3662607"/>
            <a:ext cx="768486" cy="2334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AF696-C10D-4EAF-A025-90E917594D3D}"/>
              </a:ext>
            </a:extLst>
          </p:cNvPr>
          <p:cNvSpPr/>
          <p:nvPr/>
        </p:nvSpPr>
        <p:spPr>
          <a:xfrm>
            <a:off x="10131358" y="3870829"/>
            <a:ext cx="943583" cy="419845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6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E986-2F12-41ED-A02F-9ABFDB15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cs typeface="Calibri Light"/>
              </a:rPr>
              <a:t>Toilet breakdowns are higher for first occupants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6BD6A8-E2F8-4FB8-9259-BBB587F39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46148A8E-A692-4914-8C95-422DE14FA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362" y="785496"/>
            <a:ext cx="7552922" cy="52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5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3A0F9-2406-48BC-B25C-376B9760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FCBF-A10A-4D0C-8C8A-843540F1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Research other living conditions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Build a model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Use model to predict tenure of NYC districts</a:t>
            </a:r>
          </a:p>
        </p:txBody>
      </p:sp>
    </p:spTree>
    <p:extLst>
      <p:ext uri="{BB962C8B-B14F-4D97-AF65-F5344CB8AC3E}">
        <p14:creationId xmlns:p14="http://schemas.microsoft.com/office/powerpoint/2010/main" val="21509816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139</Words>
  <Application>Microsoft Office PowerPoint</Application>
  <PresentationFormat>Widescreen</PresentationFormat>
  <Paragraphs>26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Metropolitan</vt:lpstr>
      <vt:lpstr>NYC Housing Data</vt:lpstr>
      <vt:lpstr>Areas of Observation</vt:lpstr>
      <vt:lpstr>Staten Island housing market is dominated by owners rather than renters</vt:lpstr>
      <vt:lpstr>Number of rooms</vt:lpstr>
      <vt:lpstr>Heating Breakdowns</vt:lpstr>
      <vt:lpstr>Heating equipment breakdowns occur more frequently in rented buildings</vt:lpstr>
      <vt:lpstr>Toilet Breakdowns</vt:lpstr>
      <vt:lpstr>Toilet breakdowns are higher for first occupants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Housing Data</dc:title>
  <dc:creator>Colton Alvin</dc:creator>
  <cp:lastModifiedBy>Colton Alvin</cp:lastModifiedBy>
  <cp:revision>3</cp:revision>
  <dcterms:created xsi:type="dcterms:W3CDTF">2019-03-08T02:51:38Z</dcterms:created>
  <dcterms:modified xsi:type="dcterms:W3CDTF">2019-03-08T14:32:11Z</dcterms:modified>
</cp:coreProperties>
</file>