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62" r:id="rId6"/>
    <p:sldId id="264" r:id="rId7"/>
    <p:sldId id="265" r:id="rId8"/>
    <p:sldId id="266" r:id="rId9"/>
    <p:sldId id="267" r:id="rId10"/>
    <p:sldId id="268" r:id="rId11"/>
    <p:sldId id="269" r:id="rId12"/>
    <p:sldId id="270" r:id="rId13"/>
    <p:sldId id="271" r:id="rId14"/>
    <p:sldId id="272" r:id="rId15"/>
    <p:sldId id="273" r:id="rId16"/>
    <p:sldId id="275" r:id="rId17"/>
    <p:sldId id="277" r:id="rId18"/>
    <p:sldId id="278"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8977-144B-4C3D-A9E9-C8F066166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86FCA-9AD0-4499-8EAB-5CA821183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ACB0B1-BE2D-4FA3-9B14-9E3A9A51D27E}"/>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5" name="Footer Placeholder 4">
            <a:extLst>
              <a:ext uri="{FF2B5EF4-FFF2-40B4-BE49-F238E27FC236}">
                <a16:creationId xmlns:a16="http://schemas.microsoft.com/office/drawing/2014/main" id="{02E8FBEE-04A5-416C-A9F9-0E9A2B995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31CF0-AC12-424E-8648-972379A5F970}"/>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138690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3DB6-3186-4540-86CB-DF7EC0EF6D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01DD9-E435-4B5F-BF73-9D785573EF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580D2-9BC2-4157-A71A-98373CDFB9F0}"/>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5" name="Footer Placeholder 4">
            <a:extLst>
              <a:ext uri="{FF2B5EF4-FFF2-40B4-BE49-F238E27FC236}">
                <a16:creationId xmlns:a16="http://schemas.microsoft.com/office/drawing/2014/main" id="{ECB3EB4C-E85F-4AC8-B370-9D7035412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F6909-4955-403F-AC61-6D6534FB923C}"/>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273620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5B393-C932-41DF-B535-26C1364D6B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D3AB34-4C6F-4E7A-9035-BFD23621B1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C0705-C7B8-4F25-91C3-881045EA51DE}"/>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5" name="Footer Placeholder 4">
            <a:extLst>
              <a:ext uri="{FF2B5EF4-FFF2-40B4-BE49-F238E27FC236}">
                <a16:creationId xmlns:a16="http://schemas.microsoft.com/office/drawing/2014/main" id="{E657D3FD-C80E-428C-BA90-8E713A04B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48029-6103-4E4C-9523-A32D064C426A}"/>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309725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A821-CFDB-4C74-9CB3-C841F9CAC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C75AC-0AF2-4E8E-8AB5-F04EC7EC55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03125-8AA5-4DEF-B730-D5B2BE5E8E53}"/>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5" name="Footer Placeholder 4">
            <a:extLst>
              <a:ext uri="{FF2B5EF4-FFF2-40B4-BE49-F238E27FC236}">
                <a16:creationId xmlns:a16="http://schemas.microsoft.com/office/drawing/2014/main" id="{04EBDB6C-E80D-4D7C-8F71-FC987042E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5504E-5AA3-468B-9ABD-021892A44BED}"/>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295593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41EC-812E-4AAA-940F-E30DCF849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727522-1677-43DA-A49B-4CB7EDB2D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0F2E92-AE5A-4F00-9709-4EC07FB53180}"/>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5" name="Footer Placeholder 4">
            <a:extLst>
              <a:ext uri="{FF2B5EF4-FFF2-40B4-BE49-F238E27FC236}">
                <a16:creationId xmlns:a16="http://schemas.microsoft.com/office/drawing/2014/main" id="{45321B01-C123-464B-9E30-51A235135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17945-29A1-43EE-B270-2426CEEF6425}"/>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160658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BE0E-BAC5-49F3-9249-BA2E96F2E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F6ADB-FDB3-443B-B29F-2DC0D86FBA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1B2C77-3EA7-4346-9AE9-A7BFD18DF6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BFE314-A711-450B-AF9F-CFDF516D45A3}"/>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6" name="Footer Placeholder 5">
            <a:extLst>
              <a:ext uri="{FF2B5EF4-FFF2-40B4-BE49-F238E27FC236}">
                <a16:creationId xmlns:a16="http://schemas.microsoft.com/office/drawing/2014/main" id="{A431951D-1F66-4C60-A6E8-081102C73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F7262-3595-4A1A-AECE-DCDA8F67D550}"/>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10656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B992-E7F8-4B0D-A87A-24F4BC4A98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18E06C-B6A2-42DC-9017-5D2A172A3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25C8E8-35C4-4ED1-B133-805247D69B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A90A83-98DB-4457-9B71-CADE19C1A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637CDC-5AC4-4336-B1BA-A2063C9306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CAAA86-FD66-462B-A02C-32104CE751F4}"/>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8" name="Footer Placeholder 7">
            <a:extLst>
              <a:ext uri="{FF2B5EF4-FFF2-40B4-BE49-F238E27FC236}">
                <a16:creationId xmlns:a16="http://schemas.microsoft.com/office/drawing/2014/main" id="{4AFC2CFA-B826-4E98-98B8-BC58B5E21D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8439C1-5A4B-4F0B-8F35-2F73C3585E1B}"/>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106533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1FCA-1D65-4CB5-B0E4-1FBAC31B8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DB8759-99F4-46C2-90C6-8D815FBC0507}"/>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4" name="Footer Placeholder 3">
            <a:extLst>
              <a:ext uri="{FF2B5EF4-FFF2-40B4-BE49-F238E27FC236}">
                <a16:creationId xmlns:a16="http://schemas.microsoft.com/office/drawing/2014/main" id="{74D64118-9A03-4E18-B466-88BBD4AC6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5BC68-7F34-4D2C-B181-41EBED844EFF}"/>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24749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0C19FF-7CBC-4F95-8DCA-B5DA893B4F30}"/>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3" name="Footer Placeholder 2">
            <a:extLst>
              <a:ext uri="{FF2B5EF4-FFF2-40B4-BE49-F238E27FC236}">
                <a16:creationId xmlns:a16="http://schemas.microsoft.com/office/drawing/2014/main" id="{2B22BF50-4B10-4A1E-9CB9-585F677857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9AA29E-4433-4937-A958-38A86779A9EE}"/>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397444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C56B-DAF8-4E15-BB38-021A0AA14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B42573-C666-4FDB-AFA7-F70C6DE79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3DC69-25E1-4707-94BD-BE50037DF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A41AE8-2163-4610-B5E4-F7EB48DDC0ED}"/>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6" name="Footer Placeholder 5">
            <a:extLst>
              <a:ext uri="{FF2B5EF4-FFF2-40B4-BE49-F238E27FC236}">
                <a16:creationId xmlns:a16="http://schemas.microsoft.com/office/drawing/2014/main" id="{9EE3C8ED-1645-4F57-ACCA-794E5B803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9A61B-4695-4596-86CD-2265E257D503}"/>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370592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B192-C758-4C95-AC37-794FC7D41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C6D1E8-4FBA-44E3-B86E-8D57DC883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C01C20-C809-48A1-A169-A9610F9F5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C11062-3622-4388-A409-F54E3BE6D047}"/>
              </a:ext>
            </a:extLst>
          </p:cNvPr>
          <p:cNvSpPr>
            <a:spLocks noGrp="1"/>
          </p:cNvSpPr>
          <p:nvPr>
            <p:ph type="dt" sz="half" idx="10"/>
          </p:nvPr>
        </p:nvSpPr>
        <p:spPr/>
        <p:txBody>
          <a:bodyPr/>
          <a:lstStyle/>
          <a:p>
            <a:fld id="{42BA2EB5-57D3-4F1B-9AA5-1C793489D698}" type="datetimeFigureOut">
              <a:rPr lang="en-US" smtClean="0"/>
              <a:t>3/7/2019</a:t>
            </a:fld>
            <a:endParaRPr lang="en-US"/>
          </a:p>
        </p:txBody>
      </p:sp>
      <p:sp>
        <p:nvSpPr>
          <p:cNvPr id="6" name="Footer Placeholder 5">
            <a:extLst>
              <a:ext uri="{FF2B5EF4-FFF2-40B4-BE49-F238E27FC236}">
                <a16:creationId xmlns:a16="http://schemas.microsoft.com/office/drawing/2014/main" id="{D15F719E-C27A-4DD8-AB13-4E70625AB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E626C-C23A-491B-A519-4FE8D556C3F7}"/>
              </a:ext>
            </a:extLst>
          </p:cNvPr>
          <p:cNvSpPr>
            <a:spLocks noGrp="1"/>
          </p:cNvSpPr>
          <p:nvPr>
            <p:ph type="sldNum" sz="quarter" idx="12"/>
          </p:nvPr>
        </p:nvSpPr>
        <p:spPr/>
        <p:txBody>
          <a:bodyPr/>
          <a:lstStyle/>
          <a:p>
            <a:fld id="{4EB2E3E9-1713-4671-9E3F-40466081D794}" type="slidenum">
              <a:rPr lang="en-US" smtClean="0"/>
              <a:t>‹#›</a:t>
            </a:fld>
            <a:endParaRPr lang="en-US"/>
          </a:p>
        </p:txBody>
      </p:sp>
    </p:spTree>
    <p:extLst>
      <p:ext uri="{BB962C8B-B14F-4D97-AF65-F5344CB8AC3E}">
        <p14:creationId xmlns:p14="http://schemas.microsoft.com/office/powerpoint/2010/main" val="324629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884B4-7F7F-4C0D-BCAA-70BADAA54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1EC916-7F20-4B61-9083-0CA11C7AF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2B979-6DC3-454E-94E8-DB196EAF0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A2EB5-57D3-4F1B-9AA5-1C793489D698}" type="datetimeFigureOut">
              <a:rPr lang="en-US" smtClean="0"/>
              <a:t>3/7/2019</a:t>
            </a:fld>
            <a:endParaRPr lang="en-US"/>
          </a:p>
        </p:txBody>
      </p:sp>
      <p:sp>
        <p:nvSpPr>
          <p:cNvPr id="5" name="Footer Placeholder 4">
            <a:extLst>
              <a:ext uri="{FF2B5EF4-FFF2-40B4-BE49-F238E27FC236}">
                <a16:creationId xmlns:a16="http://schemas.microsoft.com/office/drawing/2014/main" id="{A2E0A254-0E80-4723-A2EB-2989D125C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BB064-50AA-4AA5-8AFE-6A340668E6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2E3E9-1713-4671-9E3F-40466081D794}" type="slidenum">
              <a:rPr lang="en-US" smtClean="0"/>
              <a:t>‹#›</a:t>
            </a:fld>
            <a:endParaRPr lang="en-US"/>
          </a:p>
        </p:txBody>
      </p:sp>
    </p:spTree>
    <p:extLst>
      <p:ext uri="{BB962C8B-B14F-4D97-AF65-F5344CB8AC3E}">
        <p14:creationId xmlns:p14="http://schemas.microsoft.com/office/powerpoint/2010/main" val="1376578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2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823188E-D1A6-41BB-83EA-22F9028D3DA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730"/>
          <a:stretch/>
        </p:blipFill>
        <p:spPr>
          <a:xfrm>
            <a:off x="0" y="-1"/>
            <a:ext cx="12191980" cy="6857999"/>
          </a:xfrm>
          <a:prstGeom prst="rect">
            <a:avLst/>
          </a:prstGeom>
        </p:spPr>
      </p:pic>
      <p:sp>
        <p:nvSpPr>
          <p:cNvPr id="2" name="Title 1">
            <a:extLst>
              <a:ext uri="{FF2B5EF4-FFF2-40B4-BE49-F238E27FC236}">
                <a16:creationId xmlns:a16="http://schemas.microsoft.com/office/drawing/2014/main" id="{F32467DA-8745-4B52-AE8F-48BD443D94F5}"/>
              </a:ext>
            </a:extLst>
          </p:cNvPr>
          <p:cNvSpPr>
            <a:spLocks noGrp="1"/>
          </p:cNvSpPr>
          <p:nvPr>
            <p:ph type="ctrTitle"/>
          </p:nvPr>
        </p:nvSpPr>
        <p:spPr>
          <a:xfrm>
            <a:off x="1524000" y="3379957"/>
            <a:ext cx="9144000" cy="1186374"/>
          </a:xfrm>
        </p:spPr>
        <p:txBody>
          <a:bodyPr>
            <a:normAutofit/>
          </a:bodyPr>
          <a:lstStyle/>
          <a:p>
            <a:r>
              <a:rPr lang="en-US" b="1" dirty="0">
                <a:solidFill>
                  <a:srgbClr val="FFFFFF"/>
                </a:solidFill>
                <a:effectLst>
                  <a:outerShdw blurRad="38100" dist="38100" dir="2700000" algn="tl">
                    <a:srgbClr val="000000">
                      <a:alpha val="43137"/>
                    </a:srgbClr>
                  </a:outerShdw>
                </a:effectLst>
                <a:latin typeface="Abadi" panose="020B0604020202020204" pitchFamily="34" charset="0"/>
              </a:rPr>
              <a:t>NYC Housing Conditions</a:t>
            </a:r>
          </a:p>
        </p:txBody>
      </p:sp>
      <p:sp>
        <p:nvSpPr>
          <p:cNvPr id="3" name="Subtitle 2">
            <a:extLst>
              <a:ext uri="{FF2B5EF4-FFF2-40B4-BE49-F238E27FC236}">
                <a16:creationId xmlns:a16="http://schemas.microsoft.com/office/drawing/2014/main" id="{7FE9AD27-8EE7-4282-A5A8-38A8815A87A0}"/>
              </a:ext>
            </a:extLst>
          </p:cNvPr>
          <p:cNvSpPr>
            <a:spLocks noGrp="1"/>
          </p:cNvSpPr>
          <p:nvPr>
            <p:ph type="subTitle" idx="1"/>
          </p:nvPr>
        </p:nvSpPr>
        <p:spPr>
          <a:xfrm>
            <a:off x="1524000" y="4569780"/>
            <a:ext cx="9144000" cy="1098395"/>
          </a:xfrm>
        </p:spPr>
        <p:txBody>
          <a:bodyPr>
            <a:normAutofit/>
          </a:bodyPr>
          <a:lstStyle/>
          <a:p>
            <a:r>
              <a:rPr lang="en-US" b="1" dirty="0">
                <a:solidFill>
                  <a:srgbClr val="FFFFFF"/>
                </a:solidFill>
                <a:effectLst>
                  <a:outerShdw blurRad="38100" dist="38100" dir="2700000" algn="tl">
                    <a:srgbClr val="000000">
                      <a:alpha val="43137"/>
                    </a:srgbClr>
                  </a:outerShdw>
                </a:effectLst>
                <a:latin typeface="Abadi" panose="020B0604020104020204" pitchFamily="34" charset="0"/>
              </a:rPr>
              <a:t>Andrew Moore</a:t>
            </a:r>
          </a:p>
          <a:p>
            <a:r>
              <a:rPr lang="en-US" b="1" dirty="0">
                <a:solidFill>
                  <a:srgbClr val="FFFFFF"/>
                </a:solidFill>
                <a:effectLst>
                  <a:outerShdw blurRad="38100" dist="38100" dir="2700000" algn="tl">
                    <a:srgbClr val="000000">
                      <a:alpha val="43137"/>
                    </a:srgbClr>
                  </a:outerShdw>
                </a:effectLst>
                <a:latin typeface="Abadi" panose="020B0604020104020204" pitchFamily="34" charset="0"/>
              </a:rPr>
              <a:t>STAT 493</a:t>
            </a:r>
          </a:p>
        </p:txBody>
      </p:sp>
    </p:spTree>
    <p:extLst>
      <p:ext uri="{BB962C8B-B14F-4D97-AF65-F5344CB8AC3E}">
        <p14:creationId xmlns:p14="http://schemas.microsoft.com/office/powerpoint/2010/main" val="741842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External Structure</a:t>
            </a:r>
          </a:p>
        </p:txBody>
      </p:sp>
      <p:pic>
        <p:nvPicPr>
          <p:cNvPr id="4" name="Picture 3">
            <a:extLst>
              <a:ext uri="{FF2B5EF4-FFF2-40B4-BE49-F238E27FC236}">
                <a16:creationId xmlns:a16="http://schemas.microsoft.com/office/drawing/2014/main" id="{7694AD02-FCC9-41B6-908D-7B85EB11E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73" y="1251688"/>
            <a:ext cx="7906853" cy="5239481"/>
          </a:xfrm>
          <a:prstGeom prst="rect">
            <a:avLst/>
          </a:prstGeom>
        </p:spPr>
      </p:pic>
    </p:spTree>
    <p:extLst>
      <p:ext uri="{BB962C8B-B14F-4D97-AF65-F5344CB8AC3E}">
        <p14:creationId xmlns:p14="http://schemas.microsoft.com/office/powerpoint/2010/main" val="3192008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396766" y="-1648830"/>
            <a:ext cx="9398466"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External &amp; Internal Structure</a:t>
            </a:r>
          </a:p>
        </p:txBody>
      </p:sp>
      <p:pic>
        <p:nvPicPr>
          <p:cNvPr id="8" name="Picture 7">
            <a:extLst>
              <a:ext uri="{FF2B5EF4-FFF2-40B4-BE49-F238E27FC236}">
                <a16:creationId xmlns:a16="http://schemas.microsoft.com/office/drawing/2014/main" id="{DDCB9CFF-B022-4E6F-8E2F-4753EB05D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73" y="1251688"/>
            <a:ext cx="7906853" cy="5239481"/>
          </a:xfrm>
          <a:prstGeom prst="rect">
            <a:avLst/>
          </a:prstGeom>
        </p:spPr>
      </p:pic>
    </p:spTree>
    <p:extLst>
      <p:ext uri="{BB962C8B-B14F-4D97-AF65-F5344CB8AC3E}">
        <p14:creationId xmlns:p14="http://schemas.microsoft.com/office/powerpoint/2010/main" val="373979229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Internal Structure</a:t>
            </a:r>
          </a:p>
        </p:txBody>
      </p:sp>
      <p:pic>
        <p:nvPicPr>
          <p:cNvPr id="4" name="Picture 3">
            <a:extLst>
              <a:ext uri="{FF2B5EF4-FFF2-40B4-BE49-F238E27FC236}">
                <a16:creationId xmlns:a16="http://schemas.microsoft.com/office/drawing/2014/main" id="{A0606807-17BB-4E4B-8702-A36D964B2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73" y="1251688"/>
            <a:ext cx="7906853" cy="5239481"/>
          </a:xfrm>
          <a:prstGeom prst="rect">
            <a:avLst/>
          </a:prstGeom>
        </p:spPr>
      </p:pic>
    </p:spTree>
    <p:extLst>
      <p:ext uri="{BB962C8B-B14F-4D97-AF65-F5344CB8AC3E}">
        <p14:creationId xmlns:p14="http://schemas.microsoft.com/office/powerpoint/2010/main" val="17719018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Overall Structure</a:t>
            </a:r>
          </a:p>
        </p:txBody>
      </p:sp>
      <p:pic>
        <p:nvPicPr>
          <p:cNvPr id="6" name="Picture 5">
            <a:extLst>
              <a:ext uri="{FF2B5EF4-FFF2-40B4-BE49-F238E27FC236}">
                <a16:creationId xmlns:a16="http://schemas.microsoft.com/office/drawing/2014/main" id="{892D9226-2285-43FA-867D-B29E0EB46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73" y="1251688"/>
            <a:ext cx="7906853" cy="5239481"/>
          </a:xfrm>
          <a:prstGeom prst="rect">
            <a:avLst/>
          </a:prstGeom>
        </p:spPr>
      </p:pic>
    </p:spTree>
    <p:extLst>
      <p:ext uri="{BB962C8B-B14F-4D97-AF65-F5344CB8AC3E}">
        <p14:creationId xmlns:p14="http://schemas.microsoft.com/office/powerpoint/2010/main" val="10345701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Overall Structure</a:t>
            </a:r>
          </a:p>
        </p:txBody>
      </p:sp>
      <p:pic>
        <p:nvPicPr>
          <p:cNvPr id="4" name="Picture 3">
            <a:extLst>
              <a:ext uri="{FF2B5EF4-FFF2-40B4-BE49-F238E27FC236}">
                <a16:creationId xmlns:a16="http://schemas.microsoft.com/office/drawing/2014/main" id="{BE787493-5C08-4EC9-8CF9-0E3B5F34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73" y="1251688"/>
            <a:ext cx="7906853" cy="5239481"/>
          </a:xfrm>
          <a:prstGeom prst="rect">
            <a:avLst/>
          </a:prstGeom>
        </p:spPr>
      </p:pic>
    </p:spTree>
    <p:extLst>
      <p:ext uri="{BB962C8B-B14F-4D97-AF65-F5344CB8AC3E}">
        <p14:creationId xmlns:p14="http://schemas.microsoft.com/office/powerpoint/2010/main" val="12439987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Overall Structure</a:t>
            </a:r>
          </a:p>
        </p:txBody>
      </p:sp>
      <p:pic>
        <p:nvPicPr>
          <p:cNvPr id="7" name="Picture 6">
            <a:extLst>
              <a:ext uri="{FF2B5EF4-FFF2-40B4-BE49-F238E27FC236}">
                <a16:creationId xmlns:a16="http://schemas.microsoft.com/office/drawing/2014/main" id="{3D2189F0-12F9-44D5-B32E-52ABA662A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73" y="1251688"/>
            <a:ext cx="7906853" cy="5239481"/>
          </a:xfrm>
          <a:prstGeom prst="rect">
            <a:avLst/>
          </a:prstGeom>
        </p:spPr>
      </p:pic>
    </p:spTree>
    <p:extLst>
      <p:ext uri="{BB962C8B-B14F-4D97-AF65-F5344CB8AC3E}">
        <p14:creationId xmlns:p14="http://schemas.microsoft.com/office/powerpoint/2010/main" val="364831440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Quality Index</a:t>
            </a:r>
          </a:p>
        </p:txBody>
      </p:sp>
      <p:sp>
        <p:nvSpPr>
          <p:cNvPr id="9" name="TextBox 8">
            <a:extLst>
              <a:ext uri="{FF2B5EF4-FFF2-40B4-BE49-F238E27FC236}">
                <a16:creationId xmlns:a16="http://schemas.microsoft.com/office/drawing/2014/main" id="{908CB0D3-EC69-45C7-84C2-4170069F3180}"/>
              </a:ext>
            </a:extLst>
          </p:cNvPr>
          <p:cNvSpPr txBox="1"/>
          <p:nvPr/>
        </p:nvSpPr>
        <p:spPr>
          <a:xfrm>
            <a:off x="2236022" y="1783838"/>
            <a:ext cx="7719953" cy="1569660"/>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Abadi" panose="020B0604020104020204" pitchFamily="34" charset="0"/>
              </a:rPr>
              <a:t>How to place a quantitative value on “a decent home and a suitable living environment”?</a:t>
            </a:r>
          </a:p>
        </p:txBody>
      </p:sp>
      <p:sp>
        <p:nvSpPr>
          <p:cNvPr id="11" name="TextBox 10">
            <a:extLst>
              <a:ext uri="{FF2B5EF4-FFF2-40B4-BE49-F238E27FC236}">
                <a16:creationId xmlns:a16="http://schemas.microsoft.com/office/drawing/2014/main" id="{FD9B5A76-CDE8-4381-982A-16DF9DC91625}"/>
              </a:ext>
            </a:extLst>
          </p:cNvPr>
          <p:cNvSpPr txBox="1"/>
          <p:nvPr/>
        </p:nvSpPr>
        <p:spPr>
          <a:xfrm>
            <a:off x="932576" y="3798333"/>
            <a:ext cx="10326847" cy="1938992"/>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Abadi" panose="020B0604020104020204" pitchFamily="34" charset="0"/>
              </a:rPr>
              <a:t>“Creating a housing quality index is easy. There are an infinite number of ways of combining any selected set of components into a summary measure. However, creating a housing quality index that is meaningful for use in framing and carrying out housing policy is more difficult.”</a:t>
            </a:r>
          </a:p>
          <a:p>
            <a:pPr algn="ctr"/>
            <a:r>
              <a:rPr lang="en-US" sz="2400" b="1" dirty="0">
                <a:effectLst>
                  <a:outerShdw blurRad="38100" dist="38100" dir="2700000" algn="tl">
                    <a:srgbClr val="000000">
                      <a:alpha val="43137"/>
                    </a:srgbClr>
                  </a:outerShdw>
                </a:effectLst>
                <a:latin typeface="Abadi" panose="020B0604020104020204" pitchFamily="34" charset="0"/>
              </a:rPr>
              <a:t>-John L. Goodman</a:t>
            </a:r>
          </a:p>
        </p:txBody>
      </p:sp>
    </p:spTree>
    <p:extLst>
      <p:ext uri="{BB962C8B-B14F-4D97-AF65-F5344CB8AC3E}">
        <p14:creationId xmlns:p14="http://schemas.microsoft.com/office/powerpoint/2010/main" val="203894771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1"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Goodman’s Experiment</a:t>
            </a:r>
          </a:p>
        </p:txBody>
      </p:sp>
      <p:sp>
        <p:nvSpPr>
          <p:cNvPr id="8" name="TextBox 7">
            <a:extLst>
              <a:ext uri="{FF2B5EF4-FFF2-40B4-BE49-F238E27FC236}">
                <a16:creationId xmlns:a16="http://schemas.microsoft.com/office/drawing/2014/main" id="{FFF4201E-A8F3-4AEE-8E58-EE4F016085CB}"/>
              </a:ext>
            </a:extLst>
          </p:cNvPr>
          <p:cNvSpPr txBox="1"/>
          <p:nvPr/>
        </p:nvSpPr>
        <p:spPr>
          <a:xfrm>
            <a:off x="1" y="6488668"/>
            <a:ext cx="12191999" cy="369332"/>
          </a:xfrm>
          <a:prstGeom prst="rect">
            <a:avLst/>
          </a:prstGeom>
          <a:noFill/>
        </p:spPr>
        <p:txBody>
          <a:bodyPr wrap="square" rtlCol="0">
            <a:spAutoFit/>
          </a:bodyPr>
          <a:lstStyle/>
          <a:p>
            <a:pPr algn="ctr"/>
            <a:r>
              <a:rPr lang="en-US" dirty="0">
                <a:latin typeface="Abadi" panose="020B0604020104020204" pitchFamily="34" charset="0"/>
              </a:rPr>
              <a:t>Goodman, John L. "Causes and indicators of housing quality." </a:t>
            </a:r>
            <a:r>
              <a:rPr lang="en-US" i="1" dirty="0">
                <a:latin typeface="Abadi" panose="020B0604020104020204" pitchFamily="34" charset="0"/>
              </a:rPr>
              <a:t>Social Indicators Research</a:t>
            </a:r>
            <a:r>
              <a:rPr lang="en-US" dirty="0">
                <a:latin typeface="Abadi" panose="020B0604020104020204" pitchFamily="34" charset="0"/>
              </a:rPr>
              <a:t> 5.1-4 (1978): 195-210.</a:t>
            </a:r>
            <a:endParaRPr lang="en-US" dirty="0">
              <a:effectLst>
                <a:outerShdw blurRad="38100" dist="38100" dir="2700000" algn="tl">
                  <a:srgbClr val="000000">
                    <a:alpha val="43137"/>
                  </a:srgbClr>
                </a:outerShdw>
              </a:effectLst>
              <a:latin typeface="Abadi" panose="020B0604020104020204" pitchFamily="34" charset="0"/>
            </a:endParaRPr>
          </a:p>
        </p:txBody>
      </p:sp>
      <p:sp>
        <p:nvSpPr>
          <p:cNvPr id="7" name="TextBox 6">
            <a:extLst>
              <a:ext uri="{FF2B5EF4-FFF2-40B4-BE49-F238E27FC236}">
                <a16:creationId xmlns:a16="http://schemas.microsoft.com/office/drawing/2014/main" id="{02D109C5-009D-4E03-8B62-3D5EABB9F1FA}"/>
              </a:ext>
            </a:extLst>
          </p:cNvPr>
          <p:cNvSpPr txBox="1"/>
          <p:nvPr/>
        </p:nvSpPr>
        <p:spPr>
          <a:xfrm>
            <a:off x="2236010" y="2085475"/>
            <a:ext cx="7719953" cy="1200329"/>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Abadi" panose="020B0604020104020204" pitchFamily="34" charset="0"/>
              </a:rPr>
              <a:t>Examined the effects of demand-based variables on the quality of a random sample (n = 1256) of low-income rental households in Pennsylvania</a:t>
            </a:r>
          </a:p>
        </p:txBody>
      </p:sp>
      <p:sp>
        <p:nvSpPr>
          <p:cNvPr id="11" name="TextBox 10">
            <a:extLst>
              <a:ext uri="{FF2B5EF4-FFF2-40B4-BE49-F238E27FC236}">
                <a16:creationId xmlns:a16="http://schemas.microsoft.com/office/drawing/2014/main" id="{67B24BA1-BCDE-474A-8CE9-690538B97226}"/>
              </a:ext>
            </a:extLst>
          </p:cNvPr>
          <p:cNvSpPr txBox="1"/>
          <p:nvPr/>
        </p:nvSpPr>
        <p:spPr>
          <a:xfrm>
            <a:off x="2236010" y="3885969"/>
            <a:ext cx="7719953" cy="1938992"/>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Abadi" panose="020B0604020104020204" pitchFamily="34" charset="0"/>
              </a:rPr>
              <a:t>Indicators: Rent burden, crowding, unit and neighborhood quality (based on rent &amp; utilities minus adjustment for furnishings) </a:t>
            </a:r>
          </a:p>
          <a:p>
            <a:pPr algn="ctr"/>
            <a:r>
              <a:rPr lang="en-US" sz="2400" b="1" dirty="0">
                <a:effectLst>
                  <a:outerShdw blurRad="38100" dist="38100" dir="2700000" algn="tl">
                    <a:srgbClr val="000000">
                      <a:alpha val="43137"/>
                    </a:srgbClr>
                  </a:outerShdw>
                </a:effectLst>
                <a:latin typeface="Abadi" panose="020B0604020104020204" pitchFamily="34" charset="0"/>
              </a:rPr>
              <a:t>Causes: Annual household income, family size, education, race </a:t>
            </a:r>
          </a:p>
        </p:txBody>
      </p:sp>
    </p:spTree>
    <p:extLst>
      <p:ext uri="{BB962C8B-B14F-4D97-AF65-F5344CB8AC3E}">
        <p14:creationId xmlns:p14="http://schemas.microsoft.com/office/powerpoint/2010/main" val="36336897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1"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Goodman’s Conclusions</a:t>
            </a:r>
          </a:p>
        </p:txBody>
      </p:sp>
      <p:sp>
        <p:nvSpPr>
          <p:cNvPr id="8" name="TextBox 7">
            <a:extLst>
              <a:ext uri="{FF2B5EF4-FFF2-40B4-BE49-F238E27FC236}">
                <a16:creationId xmlns:a16="http://schemas.microsoft.com/office/drawing/2014/main" id="{FFF4201E-A8F3-4AEE-8E58-EE4F016085CB}"/>
              </a:ext>
            </a:extLst>
          </p:cNvPr>
          <p:cNvSpPr txBox="1"/>
          <p:nvPr/>
        </p:nvSpPr>
        <p:spPr>
          <a:xfrm>
            <a:off x="1" y="6488668"/>
            <a:ext cx="12191999" cy="369332"/>
          </a:xfrm>
          <a:prstGeom prst="rect">
            <a:avLst/>
          </a:prstGeom>
          <a:noFill/>
        </p:spPr>
        <p:txBody>
          <a:bodyPr wrap="square" rtlCol="0">
            <a:spAutoFit/>
          </a:bodyPr>
          <a:lstStyle/>
          <a:p>
            <a:pPr algn="ctr"/>
            <a:r>
              <a:rPr lang="en-US" dirty="0">
                <a:latin typeface="Abadi" panose="020B0604020104020204" pitchFamily="34" charset="0"/>
              </a:rPr>
              <a:t>Goodman, John L. "Causes and indicators of housing quality." </a:t>
            </a:r>
            <a:r>
              <a:rPr lang="en-US" i="1" dirty="0">
                <a:latin typeface="Abadi" panose="020B0604020104020204" pitchFamily="34" charset="0"/>
              </a:rPr>
              <a:t>Social Indicators Research</a:t>
            </a:r>
            <a:r>
              <a:rPr lang="en-US" dirty="0">
                <a:latin typeface="Abadi" panose="020B0604020104020204" pitchFamily="34" charset="0"/>
              </a:rPr>
              <a:t> 5.1-4 (1978): 195-210.</a:t>
            </a:r>
            <a:endParaRPr lang="en-US" dirty="0">
              <a:effectLst>
                <a:outerShdw blurRad="38100" dist="38100" dir="2700000" algn="tl">
                  <a:srgbClr val="000000">
                    <a:alpha val="43137"/>
                  </a:srgbClr>
                </a:outerShdw>
              </a:effectLst>
              <a:latin typeface="Abadi" panose="020B0604020104020204" pitchFamily="34" charset="0"/>
            </a:endParaRPr>
          </a:p>
        </p:txBody>
      </p:sp>
      <p:sp>
        <p:nvSpPr>
          <p:cNvPr id="11" name="TextBox 10">
            <a:extLst>
              <a:ext uri="{FF2B5EF4-FFF2-40B4-BE49-F238E27FC236}">
                <a16:creationId xmlns:a16="http://schemas.microsoft.com/office/drawing/2014/main" id="{67B24BA1-BCDE-474A-8CE9-690538B97226}"/>
              </a:ext>
            </a:extLst>
          </p:cNvPr>
          <p:cNvSpPr txBox="1"/>
          <p:nvPr/>
        </p:nvSpPr>
        <p:spPr>
          <a:xfrm>
            <a:off x="2236011" y="2085516"/>
            <a:ext cx="7719953" cy="1077218"/>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Abadi" panose="020B0604020104020204" pitchFamily="34" charset="0"/>
              </a:rPr>
              <a:t>His proposed indicators could not be predicted by his proposed causes</a:t>
            </a:r>
          </a:p>
        </p:txBody>
      </p:sp>
      <p:sp>
        <p:nvSpPr>
          <p:cNvPr id="9" name="TextBox 8">
            <a:extLst>
              <a:ext uri="{FF2B5EF4-FFF2-40B4-BE49-F238E27FC236}">
                <a16:creationId xmlns:a16="http://schemas.microsoft.com/office/drawing/2014/main" id="{E1A305B6-DF0D-49F2-83B6-3A6E0642867D}"/>
              </a:ext>
            </a:extLst>
          </p:cNvPr>
          <p:cNvSpPr txBox="1"/>
          <p:nvPr/>
        </p:nvSpPr>
        <p:spPr>
          <a:xfrm>
            <a:off x="2236011" y="3996562"/>
            <a:ext cx="7719953" cy="1569660"/>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Abadi" panose="020B0604020104020204" pitchFamily="34" charset="0"/>
              </a:rPr>
              <a:t>“The analysis leads to the conclusion that there is no single variable called 'housing quality’”</a:t>
            </a:r>
          </a:p>
        </p:txBody>
      </p:sp>
    </p:spTree>
    <p:extLst>
      <p:ext uri="{BB962C8B-B14F-4D97-AF65-F5344CB8AC3E}">
        <p14:creationId xmlns:p14="http://schemas.microsoft.com/office/powerpoint/2010/main" val="286228362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Goals</a:t>
            </a:r>
          </a:p>
        </p:txBody>
      </p:sp>
      <p:sp>
        <p:nvSpPr>
          <p:cNvPr id="3" name="TextBox 2">
            <a:extLst>
              <a:ext uri="{FF2B5EF4-FFF2-40B4-BE49-F238E27FC236}">
                <a16:creationId xmlns:a16="http://schemas.microsoft.com/office/drawing/2014/main" id="{980CA8E7-3EB8-4B2D-88A2-70CAB9CE2E04}"/>
              </a:ext>
            </a:extLst>
          </p:cNvPr>
          <p:cNvSpPr txBox="1"/>
          <p:nvPr/>
        </p:nvSpPr>
        <p:spPr>
          <a:xfrm>
            <a:off x="2236023" y="1656343"/>
            <a:ext cx="7719953" cy="4031873"/>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Abadi" panose="020B0604020104020204" pitchFamily="34" charset="0"/>
              </a:rPr>
              <a:t>Examine structural and environmental effects on rent and value of housing</a:t>
            </a:r>
          </a:p>
          <a:p>
            <a:pPr algn="ctr"/>
            <a:endParaRPr lang="en-US" sz="3200" b="1" dirty="0">
              <a:effectLst>
                <a:outerShdw blurRad="38100" dist="38100" dir="2700000" algn="tl">
                  <a:srgbClr val="000000">
                    <a:alpha val="43137"/>
                  </a:srgbClr>
                </a:outerShdw>
              </a:effectLst>
              <a:latin typeface="Abadi" panose="020B0604020104020204" pitchFamily="34" charset="0"/>
            </a:endParaRPr>
          </a:p>
          <a:p>
            <a:pPr algn="ctr"/>
            <a:r>
              <a:rPr lang="en-US" sz="3200" b="1" dirty="0">
                <a:effectLst>
                  <a:outerShdw blurRad="38100" dist="38100" dir="2700000" algn="tl">
                    <a:srgbClr val="000000">
                      <a:alpha val="43137"/>
                    </a:srgbClr>
                  </a:outerShdw>
                </a:effectLst>
                <a:latin typeface="Abadi" panose="020B0604020104020204" pitchFamily="34" charset="0"/>
              </a:rPr>
              <a:t>Examine internal environment’s effects on health of respondents</a:t>
            </a:r>
          </a:p>
          <a:p>
            <a:pPr algn="ctr"/>
            <a:endParaRPr lang="en-US" sz="3200" b="1" dirty="0">
              <a:effectLst>
                <a:outerShdw blurRad="38100" dist="38100" dir="2700000" algn="tl">
                  <a:srgbClr val="000000">
                    <a:alpha val="43137"/>
                  </a:srgbClr>
                </a:outerShdw>
              </a:effectLst>
              <a:latin typeface="Abadi" panose="020B0604020104020204" pitchFamily="34" charset="0"/>
            </a:endParaRPr>
          </a:p>
          <a:p>
            <a:pPr algn="ctr"/>
            <a:r>
              <a:rPr lang="en-US" sz="3200" b="1" dirty="0">
                <a:effectLst>
                  <a:outerShdw blurRad="38100" dist="38100" dir="2700000" algn="tl">
                    <a:srgbClr val="000000">
                      <a:alpha val="43137"/>
                    </a:srgbClr>
                  </a:outerShdw>
                </a:effectLst>
                <a:latin typeface="Abadi" panose="020B0604020104020204" pitchFamily="34" charset="0"/>
              </a:rPr>
              <a:t>Attempt to build pricing and health indices, weighted based on these effects</a:t>
            </a:r>
          </a:p>
        </p:txBody>
      </p:sp>
    </p:spTree>
    <p:extLst>
      <p:ext uri="{BB962C8B-B14F-4D97-AF65-F5344CB8AC3E}">
        <p14:creationId xmlns:p14="http://schemas.microsoft.com/office/powerpoint/2010/main" val="7598785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6A2994A-06A6-41B3-8E81-E949E2BA647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9629" b="6102"/>
          <a:stretch/>
        </p:blipFill>
        <p:spPr>
          <a:xfrm>
            <a:off x="20" y="10"/>
            <a:ext cx="12191980" cy="6857990"/>
          </a:xfrm>
          <a:prstGeom prst="rect">
            <a:avLst/>
          </a:prstGeom>
        </p:spPr>
      </p:pic>
      <p:sp>
        <p:nvSpPr>
          <p:cNvPr id="2" name="Title 1">
            <a:extLst>
              <a:ext uri="{FF2B5EF4-FFF2-40B4-BE49-F238E27FC236}">
                <a16:creationId xmlns:a16="http://schemas.microsoft.com/office/drawing/2014/main" id="{F8614FC7-2E62-40AB-AAE4-63D38C8A1101}"/>
              </a:ext>
            </a:extLst>
          </p:cNvPr>
          <p:cNvSpPr>
            <a:spLocks noGrp="1"/>
          </p:cNvSpPr>
          <p:nvPr>
            <p:ph type="title"/>
          </p:nvPr>
        </p:nvSpPr>
        <p:spPr>
          <a:xfrm>
            <a:off x="838200" y="365125"/>
            <a:ext cx="10515600" cy="1325563"/>
          </a:xfrm>
        </p:spPr>
        <p:txBody>
          <a:bodyPr>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Overview</a:t>
            </a:r>
          </a:p>
        </p:txBody>
      </p:sp>
      <p:sp>
        <p:nvSpPr>
          <p:cNvPr id="3" name="Content Placeholder 2">
            <a:extLst>
              <a:ext uri="{FF2B5EF4-FFF2-40B4-BE49-F238E27FC236}">
                <a16:creationId xmlns:a16="http://schemas.microsoft.com/office/drawing/2014/main" id="{AB4C248A-9C31-4081-B0A5-5525493CC644}"/>
              </a:ext>
            </a:extLst>
          </p:cNvPr>
          <p:cNvSpPr>
            <a:spLocks noGrp="1"/>
          </p:cNvSpPr>
          <p:nvPr>
            <p:ph idx="1"/>
          </p:nvPr>
        </p:nvSpPr>
        <p:spPr>
          <a:xfrm>
            <a:off x="838200" y="1825625"/>
            <a:ext cx="10515600" cy="4351338"/>
          </a:xfrm>
        </p:spPr>
        <p:txBody>
          <a:bodyPr>
            <a:normAutofit lnSpcReduction="10000"/>
          </a:bodyPr>
          <a:lstStyle/>
          <a:p>
            <a:pPr marL="0" indent="0" algn="ctr">
              <a:lnSpc>
                <a:spcPct val="200000"/>
              </a:lnSpc>
              <a:buNone/>
            </a:pPr>
            <a:r>
              <a:rPr lang="en-US" sz="3200" dirty="0">
                <a:solidFill>
                  <a:srgbClr val="FFFFFF"/>
                </a:solidFill>
                <a:latin typeface="Abadi" panose="020B0604020104020204" pitchFamily="34" charset="0"/>
              </a:rPr>
              <a:t>Why are Housing Conditions Important?</a:t>
            </a:r>
          </a:p>
          <a:p>
            <a:pPr marL="0" indent="0" algn="ctr">
              <a:lnSpc>
                <a:spcPct val="200000"/>
              </a:lnSpc>
              <a:buNone/>
            </a:pPr>
            <a:r>
              <a:rPr lang="en-US" sz="3200" dirty="0">
                <a:solidFill>
                  <a:srgbClr val="FFFFFF"/>
                </a:solidFill>
                <a:latin typeface="Abadi" panose="020B0604020104020204" pitchFamily="34" charset="0"/>
              </a:rPr>
              <a:t>Analysis of Data</a:t>
            </a:r>
          </a:p>
          <a:p>
            <a:pPr marL="0" indent="0" algn="ctr">
              <a:lnSpc>
                <a:spcPct val="200000"/>
              </a:lnSpc>
              <a:buNone/>
            </a:pPr>
            <a:r>
              <a:rPr lang="en-US" sz="3200" dirty="0">
                <a:solidFill>
                  <a:srgbClr val="FFFFFF"/>
                </a:solidFill>
                <a:latin typeface="Abadi" panose="020B0604020104020204" pitchFamily="34" charset="0"/>
              </a:rPr>
              <a:t>Quality Index</a:t>
            </a:r>
          </a:p>
          <a:p>
            <a:pPr marL="0" indent="0" algn="ctr">
              <a:lnSpc>
                <a:spcPct val="200000"/>
              </a:lnSpc>
              <a:buNone/>
            </a:pPr>
            <a:r>
              <a:rPr lang="en-US" sz="3200" dirty="0">
                <a:solidFill>
                  <a:srgbClr val="FFFFFF"/>
                </a:solidFill>
                <a:latin typeface="Abadi" panose="020B0604020104020204" pitchFamily="34" charset="0"/>
              </a:rPr>
              <a:t>Goals</a:t>
            </a:r>
          </a:p>
          <a:p>
            <a:endParaRPr lang="en-US" dirty="0">
              <a:solidFill>
                <a:srgbClr val="FFFFFF"/>
              </a:solidFill>
            </a:endParaRPr>
          </a:p>
        </p:txBody>
      </p:sp>
    </p:spTree>
    <p:extLst>
      <p:ext uri="{BB962C8B-B14F-4D97-AF65-F5344CB8AC3E}">
        <p14:creationId xmlns:p14="http://schemas.microsoft.com/office/powerpoint/2010/main" val="42180320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4000" b="1" dirty="0">
                <a:solidFill>
                  <a:srgbClr val="FFFFFF"/>
                </a:solidFill>
                <a:effectLst>
                  <a:outerShdw blurRad="38100" dist="38100" dir="2700000" algn="tl">
                    <a:srgbClr val="000000">
                      <a:alpha val="43137"/>
                    </a:srgbClr>
                  </a:outerShdw>
                </a:effectLst>
                <a:latin typeface="Abadi" panose="020B0604020202020204" pitchFamily="34" charset="0"/>
              </a:rPr>
              <a:t>Why are Housing Conditions Important?</a:t>
            </a:r>
          </a:p>
        </p:txBody>
      </p:sp>
      <p:sp>
        <p:nvSpPr>
          <p:cNvPr id="4" name="TextBox 3">
            <a:extLst>
              <a:ext uri="{FF2B5EF4-FFF2-40B4-BE49-F238E27FC236}">
                <a16:creationId xmlns:a16="http://schemas.microsoft.com/office/drawing/2014/main" id="{AE6F39AC-AA6C-424D-8345-07DA0DA97DC0}"/>
              </a:ext>
            </a:extLst>
          </p:cNvPr>
          <p:cNvSpPr txBox="1"/>
          <p:nvPr/>
        </p:nvSpPr>
        <p:spPr>
          <a:xfrm>
            <a:off x="1771475" y="2090171"/>
            <a:ext cx="8649049" cy="2677656"/>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Abadi" panose="020B0604020104020204" pitchFamily="34" charset="0"/>
              </a:rPr>
              <a:t>“The Congress hereby declares that the general welfare and security of the Nation and the health and living standards of its people require ... the realization as soon as feasible of the goal of a decent home and a suitable living environment for every American family ....” </a:t>
            </a:r>
          </a:p>
          <a:p>
            <a:r>
              <a:rPr lang="en-US" sz="2800" b="1" dirty="0">
                <a:effectLst>
                  <a:outerShdw blurRad="38100" dist="38100" dir="2700000" algn="tl">
                    <a:srgbClr val="000000">
                      <a:alpha val="43137"/>
                    </a:srgbClr>
                  </a:outerShdw>
                </a:effectLst>
                <a:latin typeface="Abadi" panose="020B0604020104020204" pitchFamily="34" charset="0"/>
              </a:rPr>
              <a:t>	- Section 2 Housing Act of 1949</a:t>
            </a:r>
          </a:p>
        </p:txBody>
      </p:sp>
    </p:spTree>
    <p:extLst>
      <p:ext uri="{BB962C8B-B14F-4D97-AF65-F5344CB8AC3E}">
        <p14:creationId xmlns:p14="http://schemas.microsoft.com/office/powerpoint/2010/main" val="37783946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4000" b="1" dirty="0">
                <a:solidFill>
                  <a:srgbClr val="FFFFFF"/>
                </a:solidFill>
                <a:effectLst>
                  <a:outerShdw blurRad="38100" dist="38100" dir="2700000" algn="tl">
                    <a:srgbClr val="000000">
                      <a:alpha val="43137"/>
                    </a:srgbClr>
                  </a:outerShdw>
                </a:effectLst>
                <a:latin typeface="Abadi" panose="020B0604020202020204" pitchFamily="34" charset="0"/>
              </a:rPr>
              <a:t>Why are Housing Conditions Important?</a:t>
            </a:r>
          </a:p>
        </p:txBody>
      </p:sp>
      <p:pic>
        <p:nvPicPr>
          <p:cNvPr id="6" name="Picture 5">
            <a:extLst>
              <a:ext uri="{FF2B5EF4-FFF2-40B4-BE49-F238E27FC236}">
                <a16:creationId xmlns:a16="http://schemas.microsoft.com/office/drawing/2014/main" id="{0F6AB72B-CBEF-488A-A66E-EFDC8B34C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074" y="1923875"/>
            <a:ext cx="7181850" cy="4419600"/>
          </a:xfrm>
          <a:prstGeom prst="rect">
            <a:avLst/>
          </a:prstGeom>
        </p:spPr>
      </p:pic>
    </p:spTree>
    <p:extLst>
      <p:ext uri="{BB962C8B-B14F-4D97-AF65-F5344CB8AC3E}">
        <p14:creationId xmlns:p14="http://schemas.microsoft.com/office/powerpoint/2010/main" val="8271311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312876" y="-1648830"/>
            <a:ext cx="9566246"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Housing Condition Variables</a:t>
            </a:r>
          </a:p>
        </p:txBody>
      </p:sp>
      <p:sp>
        <p:nvSpPr>
          <p:cNvPr id="4" name="TextBox 3">
            <a:extLst>
              <a:ext uri="{FF2B5EF4-FFF2-40B4-BE49-F238E27FC236}">
                <a16:creationId xmlns:a16="http://schemas.microsoft.com/office/drawing/2014/main" id="{AE6F39AC-AA6C-424D-8345-07DA0DA97DC0}"/>
              </a:ext>
            </a:extLst>
          </p:cNvPr>
          <p:cNvSpPr txBox="1"/>
          <p:nvPr/>
        </p:nvSpPr>
        <p:spPr>
          <a:xfrm>
            <a:off x="1771475" y="1164133"/>
            <a:ext cx="8649049" cy="5693866"/>
          </a:xfrm>
          <a:prstGeom prst="rect">
            <a:avLst/>
          </a:prstGeom>
          <a:noFill/>
        </p:spPr>
        <p:txBody>
          <a:bodyPr wrap="square" rtlCol="0">
            <a:spAutoFit/>
          </a:bodyPr>
          <a:lstStyle/>
          <a:p>
            <a:pPr algn="ctr"/>
            <a:r>
              <a:rPr lang="en-US" sz="2800" dirty="0">
                <a:solidFill>
                  <a:srgbClr val="FFFFFF"/>
                </a:solidFill>
                <a:latin typeface="Abadi" panose="020B0604020104020204" pitchFamily="34" charset="0"/>
              </a:rPr>
              <a:t>Conditions of exterior, windows, stairways, floors</a:t>
            </a:r>
          </a:p>
          <a:p>
            <a:pPr algn="ctr"/>
            <a:r>
              <a:rPr lang="en-US" sz="2800" dirty="0">
                <a:solidFill>
                  <a:srgbClr val="FFFFFF"/>
                </a:solidFill>
                <a:latin typeface="Abadi" panose="020B0604020104020204" pitchFamily="34" charset="0"/>
              </a:rPr>
              <a:t>Overall condition of building</a:t>
            </a:r>
          </a:p>
          <a:p>
            <a:pPr algn="ctr"/>
            <a:r>
              <a:rPr lang="en-US" sz="2800" dirty="0">
                <a:solidFill>
                  <a:srgbClr val="FFFFFF"/>
                </a:solidFill>
                <a:latin typeface="Abadi" panose="020B0604020104020204" pitchFamily="34" charset="0"/>
              </a:rPr>
              <a:t>Number of housing units, stories, rooms, bedrooms</a:t>
            </a:r>
          </a:p>
          <a:p>
            <a:pPr algn="ctr"/>
            <a:r>
              <a:rPr lang="en-US" sz="2800" dirty="0">
                <a:solidFill>
                  <a:srgbClr val="FFFFFF"/>
                </a:solidFill>
                <a:latin typeface="Abadi" panose="020B0604020104020204" pitchFamily="34" charset="0"/>
              </a:rPr>
              <a:t>Condition of interior walls</a:t>
            </a:r>
          </a:p>
          <a:p>
            <a:pPr algn="ctr"/>
            <a:r>
              <a:rPr lang="en-US" sz="2800" dirty="0">
                <a:solidFill>
                  <a:srgbClr val="FFFFFF"/>
                </a:solidFill>
                <a:latin typeface="Abadi" panose="020B0604020104020204" pitchFamily="34" charset="0"/>
              </a:rPr>
              <a:t>Complete plumbing facilities, toilet breakdowns</a:t>
            </a:r>
          </a:p>
          <a:p>
            <a:pPr algn="ctr"/>
            <a:r>
              <a:rPr lang="en-US" sz="2800" dirty="0">
                <a:solidFill>
                  <a:srgbClr val="FFFFFF"/>
                </a:solidFill>
                <a:latin typeface="Abadi" panose="020B0604020104020204" pitchFamily="34" charset="0"/>
              </a:rPr>
              <a:t>Kitchen facilities and whether they are functioning</a:t>
            </a:r>
          </a:p>
          <a:p>
            <a:pPr algn="ctr"/>
            <a:r>
              <a:rPr lang="en-US" sz="2800" dirty="0">
                <a:solidFill>
                  <a:srgbClr val="FFFFFF"/>
                </a:solidFill>
                <a:latin typeface="Abadi" panose="020B0604020104020204" pitchFamily="34" charset="0"/>
              </a:rPr>
              <a:t>Type of heating</a:t>
            </a:r>
          </a:p>
          <a:p>
            <a:pPr algn="ctr"/>
            <a:r>
              <a:rPr lang="en-US" sz="2800" dirty="0">
                <a:solidFill>
                  <a:srgbClr val="FFFFFF"/>
                </a:solidFill>
                <a:latin typeface="Abadi" panose="020B0604020104020204" pitchFamily="34" charset="0"/>
              </a:rPr>
              <a:t>Additional Sources of heat</a:t>
            </a:r>
          </a:p>
          <a:p>
            <a:pPr algn="ctr"/>
            <a:r>
              <a:rPr lang="en-US" sz="2800" dirty="0">
                <a:solidFill>
                  <a:srgbClr val="FFFFFF"/>
                </a:solidFill>
                <a:latin typeface="Abadi" panose="020B0604020104020204" pitchFamily="34" charset="0"/>
              </a:rPr>
              <a:t>Water leakage</a:t>
            </a:r>
          </a:p>
          <a:p>
            <a:pPr algn="ctr"/>
            <a:r>
              <a:rPr lang="en-US" sz="2800" dirty="0">
                <a:solidFill>
                  <a:srgbClr val="FFFFFF"/>
                </a:solidFill>
                <a:latin typeface="Abadi" panose="020B0604020104020204" pitchFamily="34" charset="0"/>
              </a:rPr>
              <a:t>Heating equipment breakdown</a:t>
            </a:r>
          </a:p>
          <a:p>
            <a:pPr algn="ctr"/>
            <a:r>
              <a:rPr lang="en-US" sz="2800" dirty="0">
                <a:solidFill>
                  <a:srgbClr val="FFFFFF"/>
                </a:solidFill>
                <a:latin typeface="Abadi" panose="020B0604020104020204" pitchFamily="34" charset="0"/>
              </a:rPr>
              <a:t>Functioning air conditioning</a:t>
            </a:r>
          </a:p>
          <a:p>
            <a:pPr algn="ctr"/>
            <a:r>
              <a:rPr lang="en-US" sz="2800" dirty="0">
                <a:solidFill>
                  <a:srgbClr val="FFFFFF"/>
                </a:solidFill>
                <a:latin typeface="Abadi" panose="020B0604020104020204" pitchFamily="34" charset="0"/>
              </a:rPr>
              <a:t>Presence of mice/rats</a:t>
            </a:r>
          </a:p>
          <a:p>
            <a:pPr algn="ctr"/>
            <a:r>
              <a:rPr lang="en-US" sz="2800" dirty="0">
                <a:solidFill>
                  <a:srgbClr val="FFFFFF"/>
                </a:solidFill>
                <a:latin typeface="Abadi" panose="020B0604020104020204" pitchFamily="34" charset="0"/>
              </a:rPr>
              <a:t>Number of cockroaches</a:t>
            </a:r>
          </a:p>
        </p:txBody>
      </p:sp>
    </p:spTree>
    <p:extLst>
      <p:ext uri="{BB962C8B-B14F-4D97-AF65-F5344CB8AC3E}">
        <p14:creationId xmlns:p14="http://schemas.microsoft.com/office/powerpoint/2010/main" val="1022182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External Structure</a:t>
            </a:r>
          </a:p>
        </p:txBody>
      </p:sp>
      <p:sp>
        <p:nvSpPr>
          <p:cNvPr id="4" name="TextBox 3">
            <a:extLst>
              <a:ext uri="{FF2B5EF4-FFF2-40B4-BE49-F238E27FC236}">
                <a16:creationId xmlns:a16="http://schemas.microsoft.com/office/drawing/2014/main" id="{AE6F39AC-AA6C-424D-8345-07DA0DA97DC0}"/>
              </a:ext>
            </a:extLst>
          </p:cNvPr>
          <p:cNvSpPr txBox="1"/>
          <p:nvPr/>
        </p:nvSpPr>
        <p:spPr>
          <a:xfrm>
            <a:off x="1771475" y="1164133"/>
            <a:ext cx="8649049" cy="5693866"/>
          </a:xfrm>
          <a:prstGeom prst="rect">
            <a:avLst/>
          </a:prstGeom>
          <a:noFill/>
        </p:spPr>
        <p:txBody>
          <a:bodyPr wrap="square" rtlCol="0">
            <a:spAutoFit/>
          </a:bodyPr>
          <a:lstStyle/>
          <a:p>
            <a:pPr algn="ctr"/>
            <a:r>
              <a:rPr lang="en-US" sz="2800" dirty="0">
                <a:solidFill>
                  <a:srgbClr val="FFFFFF"/>
                </a:solidFill>
                <a:latin typeface="Abadi" panose="020B0604020104020204" pitchFamily="34" charset="0"/>
              </a:rPr>
              <a:t>Conditions of exterior, windows, stairways*</a:t>
            </a:r>
            <a:r>
              <a:rPr lang="en-US" sz="2800" dirty="0">
                <a:solidFill>
                  <a:schemeClr val="bg1">
                    <a:lumMod val="65000"/>
                    <a:lumOff val="35000"/>
                  </a:schemeClr>
                </a:solidFill>
                <a:latin typeface="Abadi" panose="020B0604020104020204" pitchFamily="34" charset="0"/>
              </a:rPr>
              <a:t>, floors</a:t>
            </a:r>
          </a:p>
          <a:p>
            <a:pPr algn="ctr"/>
            <a:r>
              <a:rPr lang="en-US" sz="2800" dirty="0">
                <a:solidFill>
                  <a:srgbClr val="FFFFFF"/>
                </a:solidFill>
                <a:latin typeface="Abadi" panose="020B0604020104020204" pitchFamily="34" charset="0"/>
              </a:rPr>
              <a:t>Overall condition of building*</a:t>
            </a:r>
          </a:p>
          <a:p>
            <a:pPr algn="ctr"/>
            <a:r>
              <a:rPr lang="en-US" sz="2800" dirty="0">
                <a:latin typeface="Abadi" panose="020B0604020104020204" pitchFamily="34" charset="0"/>
              </a:rPr>
              <a:t>Number of housing units, stories</a:t>
            </a:r>
            <a:r>
              <a:rPr lang="en-US" sz="2800" dirty="0">
                <a:solidFill>
                  <a:schemeClr val="bg1">
                    <a:lumMod val="65000"/>
                    <a:lumOff val="35000"/>
                  </a:schemeClr>
                </a:solidFill>
                <a:latin typeface="Abadi" panose="020B0604020104020204" pitchFamily="34" charset="0"/>
              </a:rPr>
              <a:t>, rooms, bedrooms</a:t>
            </a:r>
          </a:p>
          <a:p>
            <a:pPr algn="ctr"/>
            <a:r>
              <a:rPr lang="en-US" sz="2800" dirty="0">
                <a:solidFill>
                  <a:schemeClr val="bg1">
                    <a:lumMod val="65000"/>
                    <a:lumOff val="35000"/>
                  </a:schemeClr>
                </a:solidFill>
                <a:latin typeface="Abadi" panose="020B0604020104020204" pitchFamily="34" charset="0"/>
              </a:rPr>
              <a:t>Condition of interior walls</a:t>
            </a:r>
          </a:p>
          <a:p>
            <a:pPr algn="ctr"/>
            <a:r>
              <a:rPr lang="en-US" sz="2800" dirty="0">
                <a:solidFill>
                  <a:schemeClr val="bg1">
                    <a:lumMod val="65000"/>
                    <a:lumOff val="35000"/>
                  </a:schemeClr>
                </a:solidFill>
                <a:latin typeface="Abadi" panose="020B0604020104020204" pitchFamily="34" charset="0"/>
              </a:rPr>
              <a:t>Complete plumbing facilities, toilet breakdowns</a:t>
            </a:r>
          </a:p>
          <a:p>
            <a:pPr algn="ctr"/>
            <a:r>
              <a:rPr lang="en-US" sz="2800" dirty="0">
                <a:solidFill>
                  <a:schemeClr val="bg1">
                    <a:lumMod val="65000"/>
                    <a:lumOff val="35000"/>
                  </a:schemeClr>
                </a:solidFill>
                <a:latin typeface="Abadi" panose="020B0604020104020204" pitchFamily="34" charset="0"/>
              </a:rPr>
              <a:t>Kitchen facilities and whether they are functioning</a:t>
            </a:r>
          </a:p>
          <a:p>
            <a:pPr algn="ctr"/>
            <a:r>
              <a:rPr lang="en-US" sz="2800" dirty="0">
                <a:solidFill>
                  <a:schemeClr val="bg1">
                    <a:lumMod val="65000"/>
                    <a:lumOff val="35000"/>
                  </a:schemeClr>
                </a:solidFill>
                <a:latin typeface="Abadi" panose="020B0604020104020204" pitchFamily="34" charset="0"/>
              </a:rPr>
              <a:t>Type of heating</a:t>
            </a:r>
          </a:p>
          <a:p>
            <a:pPr algn="ctr"/>
            <a:r>
              <a:rPr lang="en-US" sz="2800" dirty="0">
                <a:solidFill>
                  <a:schemeClr val="bg1">
                    <a:lumMod val="65000"/>
                    <a:lumOff val="35000"/>
                  </a:schemeClr>
                </a:solidFill>
                <a:latin typeface="Abadi" panose="020B0604020104020204" pitchFamily="34" charset="0"/>
              </a:rPr>
              <a:t>Additional Sources of heat</a:t>
            </a:r>
          </a:p>
          <a:p>
            <a:pPr algn="ctr"/>
            <a:r>
              <a:rPr lang="en-US" sz="2800" dirty="0">
                <a:solidFill>
                  <a:schemeClr val="bg1">
                    <a:lumMod val="65000"/>
                    <a:lumOff val="35000"/>
                  </a:schemeClr>
                </a:solidFill>
                <a:latin typeface="Abadi" panose="020B0604020104020204" pitchFamily="34" charset="0"/>
              </a:rPr>
              <a:t>Water leakage</a:t>
            </a:r>
          </a:p>
          <a:p>
            <a:pPr algn="ctr"/>
            <a:r>
              <a:rPr lang="en-US" sz="2800" dirty="0">
                <a:solidFill>
                  <a:schemeClr val="bg1">
                    <a:lumMod val="65000"/>
                    <a:lumOff val="35000"/>
                  </a:schemeClr>
                </a:solidFill>
                <a:latin typeface="Abadi" panose="020B0604020104020204" pitchFamily="34" charset="0"/>
              </a:rPr>
              <a:t>Heating equipment breakdown</a:t>
            </a:r>
          </a:p>
          <a:p>
            <a:pPr algn="ctr"/>
            <a:r>
              <a:rPr lang="en-US" sz="2800" dirty="0">
                <a:solidFill>
                  <a:schemeClr val="bg1">
                    <a:lumMod val="65000"/>
                    <a:lumOff val="35000"/>
                  </a:schemeClr>
                </a:solidFill>
                <a:latin typeface="Abadi" panose="020B0604020104020204" pitchFamily="34" charset="0"/>
              </a:rPr>
              <a:t>Functioning air conditioning</a:t>
            </a:r>
          </a:p>
          <a:p>
            <a:pPr algn="ctr"/>
            <a:r>
              <a:rPr lang="en-US" sz="2800" dirty="0">
                <a:solidFill>
                  <a:schemeClr val="bg1">
                    <a:lumMod val="65000"/>
                    <a:lumOff val="35000"/>
                  </a:schemeClr>
                </a:solidFill>
                <a:latin typeface="Abadi" panose="020B0604020104020204" pitchFamily="34" charset="0"/>
              </a:rPr>
              <a:t>Presence of mice/rats</a:t>
            </a:r>
          </a:p>
          <a:p>
            <a:pPr algn="ctr"/>
            <a:r>
              <a:rPr lang="en-US" sz="2800" dirty="0">
                <a:solidFill>
                  <a:schemeClr val="bg1">
                    <a:lumMod val="65000"/>
                    <a:lumOff val="35000"/>
                  </a:schemeClr>
                </a:solidFill>
                <a:latin typeface="Abadi" panose="020B0604020104020204" pitchFamily="34" charset="0"/>
              </a:rPr>
              <a:t>Number of cockroaches</a:t>
            </a:r>
          </a:p>
        </p:txBody>
      </p:sp>
    </p:spTree>
    <p:extLst>
      <p:ext uri="{BB962C8B-B14F-4D97-AF65-F5344CB8AC3E}">
        <p14:creationId xmlns:p14="http://schemas.microsoft.com/office/powerpoint/2010/main" val="31630501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Internal Structure</a:t>
            </a:r>
          </a:p>
        </p:txBody>
      </p:sp>
      <p:sp>
        <p:nvSpPr>
          <p:cNvPr id="4" name="TextBox 3">
            <a:extLst>
              <a:ext uri="{FF2B5EF4-FFF2-40B4-BE49-F238E27FC236}">
                <a16:creationId xmlns:a16="http://schemas.microsoft.com/office/drawing/2014/main" id="{AE6F39AC-AA6C-424D-8345-07DA0DA97DC0}"/>
              </a:ext>
            </a:extLst>
          </p:cNvPr>
          <p:cNvSpPr txBox="1"/>
          <p:nvPr/>
        </p:nvSpPr>
        <p:spPr>
          <a:xfrm>
            <a:off x="1771475" y="1164133"/>
            <a:ext cx="8649049" cy="5693866"/>
          </a:xfrm>
          <a:prstGeom prst="rect">
            <a:avLst/>
          </a:prstGeom>
          <a:noFill/>
        </p:spPr>
        <p:txBody>
          <a:bodyPr wrap="square" rtlCol="0">
            <a:spAutoFit/>
          </a:bodyPr>
          <a:lstStyle/>
          <a:p>
            <a:pPr algn="ctr"/>
            <a:r>
              <a:rPr lang="en-US" sz="2800" dirty="0">
                <a:solidFill>
                  <a:srgbClr val="FFFFFF"/>
                </a:solidFill>
                <a:latin typeface="Abadi" panose="020B0604020104020204" pitchFamily="34" charset="0"/>
              </a:rPr>
              <a:t>Conditions of </a:t>
            </a:r>
            <a:r>
              <a:rPr lang="en-US" sz="2800" dirty="0">
                <a:solidFill>
                  <a:schemeClr val="bg1">
                    <a:lumMod val="65000"/>
                    <a:lumOff val="35000"/>
                  </a:schemeClr>
                </a:solidFill>
                <a:latin typeface="Abadi" panose="020B0604020104020204" pitchFamily="34" charset="0"/>
              </a:rPr>
              <a:t>exterior,</a:t>
            </a:r>
            <a:r>
              <a:rPr lang="en-US" sz="2800" dirty="0">
                <a:solidFill>
                  <a:srgbClr val="FFFFFF"/>
                </a:solidFill>
                <a:latin typeface="Abadi" panose="020B0604020104020204" pitchFamily="34" charset="0"/>
              </a:rPr>
              <a:t> </a:t>
            </a:r>
            <a:r>
              <a:rPr lang="en-US" sz="2800" dirty="0">
                <a:solidFill>
                  <a:schemeClr val="bg1">
                    <a:lumMod val="65000"/>
                    <a:lumOff val="35000"/>
                  </a:schemeClr>
                </a:solidFill>
                <a:latin typeface="Abadi" panose="020B0604020104020204" pitchFamily="34" charset="0"/>
              </a:rPr>
              <a:t>windows, </a:t>
            </a:r>
            <a:r>
              <a:rPr lang="en-US" sz="2800" dirty="0">
                <a:solidFill>
                  <a:srgbClr val="FFFFFF"/>
                </a:solidFill>
                <a:latin typeface="Abadi" panose="020B0604020104020204" pitchFamily="34" charset="0"/>
              </a:rPr>
              <a:t>stairways*, floors</a:t>
            </a:r>
          </a:p>
          <a:p>
            <a:pPr algn="ctr"/>
            <a:r>
              <a:rPr lang="en-US" sz="2800" dirty="0">
                <a:solidFill>
                  <a:srgbClr val="FFFFFF"/>
                </a:solidFill>
                <a:latin typeface="Abadi" panose="020B0604020104020204" pitchFamily="34" charset="0"/>
              </a:rPr>
              <a:t>Overall condition of building*</a:t>
            </a:r>
          </a:p>
          <a:p>
            <a:pPr algn="ctr"/>
            <a:r>
              <a:rPr lang="en-US" sz="2800" dirty="0">
                <a:solidFill>
                  <a:srgbClr val="FFFFFF"/>
                </a:solidFill>
                <a:latin typeface="Abadi" panose="020B0604020104020204" pitchFamily="34" charset="0"/>
              </a:rPr>
              <a:t>Number of </a:t>
            </a:r>
            <a:r>
              <a:rPr lang="en-US" sz="2800" dirty="0">
                <a:solidFill>
                  <a:schemeClr val="bg1">
                    <a:lumMod val="65000"/>
                    <a:lumOff val="35000"/>
                  </a:schemeClr>
                </a:solidFill>
                <a:latin typeface="Abadi" panose="020B0604020104020204" pitchFamily="34" charset="0"/>
              </a:rPr>
              <a:t>housing units, stories, </a:t>
            </a:r>
            <a:r>
              <a:rPr lang="en-US" sz="2800" dirty="0">
                <a:solidFill>
                  <a:srgbClr val="FFFFFF"/>
                </a:solidFill>
                <a:latin typeface="Abadi" panose="020B0604020104020204" pitchFamily="34" charset="0"/>
              </a:rPr>
              <a:t>rooms, bedrooms</a:t>
            </a:r>
          </a:p>
          <a:p>
            <a:pPr algn="ctr"/>
            <a:r>
              <a:rPr lang="en-US" sz="2800" dirty="0">
                <a:solidFill>
                  <a:srgbClr val="FFFFFF"/>
                </a:solidFill>
                <a:latin typeface="Abadi" panose="020B0604020104020204" pitchFamily="34" charset="0"/>
              </a:rPr>
              <a:t>Condition of interior walls</a:t>
            </a:r>
          </a:p>
          <a:p>
            <a:pPr algn="ctr"/>
            <a:r>
              <a:rPr lang="en-US" sz="2800" dirty="0">
                <a:solidFill>
                  <a:srgbClr val="FFFFFF"/>
                </a:solidFill>
                <a:latin typeface="Abadi" panose="020B0604020104020204" pitchFamily="34" charset="0"/>
              </a:rPr>
              <a:t>Complete plumbing facilities, toilet breakdowns</a:t>
            </a:r>
          </a:p>
          <a:p>
            <a:pPr algn="ctr"/>
            <a:r>
              <a:rPr lang="en-US" sz="2800" dirty="0">
                <a:solidFill>
                  <a:srgbClr val="FFFFFF"/>
                </a:solidFill>
                <a:latin typeface="Abadi" panose="020B0604020104020204" pitchFamily="34" charset="0"/>
              </a:rPr>
              <a:t>Kitchen facilities and whether they are functioning</a:t>
            </a:r>
          </a:p>
          <a:p>
            <a:pPr algn="ctr"/>
            <a:r>
              <a:rPr lang="en-US" sz="2800" dirty="0">
                <a:solidFill>
                  <a:srgbClr val="FFFFFF"/>
                </a:solidFill>
                <a:latin typeface="Abadi" panose="020B0604020104020204" pitchFamily="34" charset="0"/>
              </a:rPr>
              <a:t>Type of heating</a:t>
            </a:r>
          </a:p>
          <a:p>
            <a:pPr algn="ctr"/>
            <a:r>
              <a:rPr lang="en-US" sz="2800" dirty="0">
                <a:solidFill>
                  <a:srgbClr val="FFFFFF"/>
                </a:solidFill>
                <a:latin typeface="Abadi" panose="020B0604020104020204" pitchFamily="34" charset="0"/>
              </a:rPr>
              <a:t>Additional Sources of heat</a:t>
            </a:r>
          </a:p>
          <a:p>
            <a:pPr algn="ctr"/>
            <a:r>
              <a:rPr lang="en-US" sz="2800" dirty="0">
                <a:solidFill>
                  <a:srgbClr val="FFFFFF"/>
                </a:solidFill>
                <a:latin typeface="Abadi" panose="020B0604020104020204" pitchFamily="34" charset="0"/>
              </a:rPr>
              <a:t>Water leakage*</a:t>
            </a:r>
          </a:p>
          <a:p>
            <a:pPr algn="ctr"/>
            <a:r>
              <a:rPr lang="en-US" sz="2800" dirty="0">
                <a:solidFill>
                  <a:schemeClr val="bg1">
                    <a:lumMod val="65000"/>
                    <a:lumOff val="35000"/>
                  </a:schemeClr>
                </a:solidFill>
                <a:latin typeface="Abadi" panose="020B0604020104020204" pitchFamily="34" charset="0"/>
              </a:rPr>
              <a:t>Heating equipment breakdown</a:t>
            </a:r>
          </a:p>
          <a:p>
            <a:pPr algn="ctr"/>
            <a:r>
              <a:rPr lang="en-US" sz="2800" dirty="0">
                <a:solidFill>
                  <a:schemeClr val="bg1">
                    <a:lumMod val="65000"/>
                    <a:lumOff val="35000"/>
                  </a:schemeClr>
                </a:solidFill>
                <a:latin typeface="Abadi" panose="020B0604020104020204" pitchFamily="34" charset="0"/>
              </a:rPr>
              <a:t>Functioning air conditioning</a:t>
            </a:r>
          </a:p>
          <a:p>
            <a:pPr algn="ctr"/>
            <a:r>
              <a:rPr lang="en-US" sz="2800" dirty="0">
                <a:solidFill>
                  <a:schemeClr val="bg1">
                    <a:lumMod val="65000"/>
                    <a:lumOff val="35000"/>
                  </a:schemeClr>
                </a:solidFill>
                <a:latin typeface="Abadi" panose="020B0604020104020204" pitchFamily="34" charset="0"/>
              </a:rPr>
              <a:t>Presence of mice/rats</a:t>
            </a:r>
          </a:p>
          <a:p>
            <a:pPr algn="ctr"/>
            <a:r>
              <a:rPr lang="en-US" sz="2800" dirty="0">
                <a:solidFill>
                  <a:schemeClr val="bg1">
                    <a:lumMod val="65000"/>
                    <a:lumOff val="35000"/>
                  </a:schemeClr>
                </a:solidFill>
                <a:latin typeface="Abadi" panose="020B0604020104020204" pitchFamily="34" charset="0"/>
              </a:rPr>
              <a:t>Number of cockroaches</a:t>
            </a:r>
          </a:p>
        </p:txBody>
      </p:sp>
    </p:spTree>
    <p:extLst>
      <p:ext uri="{BB962C8B-B14F-4D97-AF65-F5344CB8AC3E}">
        <p14:creationId xmlns:p14="http://schemas.microsoft.com/office/powerpoint/2010/main" val="143093997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Internal Environment</a:t>
            </a:r>
          </a:p>
        </p:txBody>
      </p:sp>
      <p:sp>
        <p:nvSpPr>
          <p:cNvPr id="4" name="TextBox 3">
            <a:extLst>
              <a:ext uri="{FF2B5EF4-FFF2-40B4-BE49-F238E27FC236}">
                <a16:creationId xmlns:a16="http://schemas.microsoft.com/office/drawing/2014/main" id="{AE6F39AC-AA6C-424D-8345-07DA0DA97DC0}"/>
              </a:ext>
            </a:extLst>
          </p:cNvPr>
          <p:cNvSpPr txBox="1"/>
          <p:nvPr/>
        </p:nvSpPr>
        <p:spPr>
          <a:xfrm>
            <a:off x="1771475" y="1164133"/>
            <a:ext cx="8649049" cy="5693866"/>
          </a:xfrm>
          <a:prstGeom prst="rect">
            <a:avLst/>
          </a:prstGeom>
          <a:noFill/>
        </p:spPr>
        <p:txBody>
          <a:bodyPr wrap="square" rtlCol="0">
            <a:spAutoFit/>
          </a:bodyPr>
          <a:lstStyle/>
          <a:p>
            <a:pPr algn="ctr"/>
            <a:r>
              <a:rPr lang="en-US" sz="2800" dirty="0">
                <a:solidFill>
                  <a:schemeClr val="bg1">
                    <a:lumMod val="65000"/>
                    <a:lumOff val="35000"/>
                  </a:schemeClr>
                </a:solidFill>
                <a:latin typeface="Abadi" panose="020B0604020104020204" pitchFamily="34" charset="0"/>
              </a:rPr>
              <a:t>Conditions of exterior, windows, stairways, floors</a:t>
            </a:r>
          </a:p>
          <a:p>
            <a:pPr algn="ctr"/>
            <a:r>
              <a:rPr lang="en-US" sz="2800" dirty="0">
                <a:latin typeface="Abadi" panose="020B0604020104020204" pitchFamily="34" charset="0"/>
              </a:rPr>
              <a:t>Overall condition of building*</a:t>
            </a:r>
          </a:p>
          <a:p>
            <a:pPr algn="ctr"/>
            <a:r>
              <a:rPr lang="en-US" sz="2800" dirty="0">
                <a:solidFill>
                  <a:schemeClr val="bg1">
                    <a:lumMod val="65000"/>
                    <a:lumOff val="35000"/>
                  </a:schemeClr>
                </a:solidFill>
                <a:latin typeface="Abadi" panose="020B0604020104020204" pitchFamily="34" charset="0"/>
              </a:rPr>
              <a:t>Number of housing units, stories, rooms, bedrooms</a:t>
            </a:r>
          </a:p>
          <a:p>
            <a:pPr algn="ctr"/>
            <a:r>
              <a:rPr lang="en-US" sz="2800" dirty="0">
                <a:solidFill>
                  <a:schemeClr val="bg1">
                    <a:lumMod val="65000"/>
                    <a:lumOff val="35000"/>
                  </a:schemeClr>
                </a:solidFill>
                <a:latin typeface="Abadi" panose="020B0604020104020204" pitchFamily="34" charset="0"/>
              </a:rPr>
              <a:t>Condition of interior walls</a:t>
            </a:r>
          </a:p>
          <a:p>
            <a:pPr algn="ctr"/>
            <a:r>
              <a:rPr lang="en-US" sz="2800" dirty="0">
                <a:solidFill>
                  <a:schemeClr val="bg1">
                    <a:lumMod val="65000"/>
                    <a:lumOff val="35000"/>
                  </a:schemeClr>
                </a:solidFill>
                <a:latin typeface="Abadi" panose="020B0604020104020204" pitchFamily="34" charset="0"/>
              </a:rPr>
              <a:t>Complete plumbing facilities, toilet breakdowns</a:t>
            </a:r>
          </a:p>
          <a:p>
            <a:pPr algn="ctr"/>
            <a:r>
              <a:rPr lang="en-US" sz="2800" dirty="0">
                <a:solidFill>
                  <a:schemeClr val="bg1">
                    <a:lumMod val="65000"/>
                    <a:lumOff val="35000"/>
                  </a:schemeClr>
                </a:solidFill>
                <a:latin typeface="Abadi" panose="020B0604020104020204" pitchFamily="34" charset="0"/>
              </a:rPr>
              <a:t>Kitchen facilities and whether they are functioning</a:t>
            </a:r>
          </a:p>
          <a:p>
            <a:pPr algn="ctr"/>
            <a:r>
              <a:rPr lang="en-US" sz="2800" dirty="0">
                <a:solidFill>
                  <a:schemeClr val="bg1">
                    <a:lumMod val="65000"/>
                    <a:lumOff val="35000"/>
                  </a:schemeClr>
                </a:solidFill>
                <a:latin typeface="Abadi" panose="020B0604020104020204" pitchFamily="34" charset="0"/>
              </a:rPr>
              <a:t>Type of heating</a:t>
            </a:r>
          </a:p>
          <a:p>
            <a:pPr algn="ctr"/>
            <a:r>
              <a:rPr lang="en-US" sz="2800" dirty="0">
                <a:solidFill>
                  <a:schemeClr val="bg1">
                    <a:lumMod val="65000"/>
                    <a:lumOff val="35000"/>
                  </a:schemeClr>
                </a:solidFill>
                <a:latin typeface="Abadi" panose="020B0604020104020204" pitchFamily="34" charset="0"/>
              </a:rPr>
              <a:t>Additional Sources of heat</a:t>
            </a:r>
          </a:p>
          <a:p>
            <a:pPr algn="ctr"/>
            <a:r>
              <a:rPr lang="en-US" sz="2800" dirty="0">
                <a:solidFill>
                  <a:srgbClr val="FFFFFF"/>
                </a:solidFill>
                <a:latin typeface="Abadi" panose="020B0604020104020204" pitchFamily="34" charset="0"/>
              </a:rPr>
              <a:t>Water leakage*</a:t>
            </a:r>
            <a:endParaRPr lang="en-US" sz="2800" dirty="0">
              <a:solidFill>
                <a:schemeClr val="bg1">
                  <a:lumMod val="65000"/>
                  <a:lumOff val="35000"/>
                </a:schemeClr>
              </a:solidFill>
              <a:latin typeface="Abadi" panose="020B0604020104020204" pitchFamily="34" charset="0"/>
            </a:endParaRPr>
          </a:p>
          <a:p>
            <a:pPr algn="ctr"/>
            <a:r>
              <a:rPr lang="en-US" sz="2800" dirty="0">
                <a:solidFill>
                  <a:srgbClr val="FFFFFF"/>
                </a:solidFill>
                <a:latin typeface="Abadi" panose="020B0604020104020204" pitchFamily="34" charset="0"/>
              </a:rPr>
              <a:t>Heating equipment breakdown</a:t>
            </a:r>
            <a:endParaRPr lang="en-US" sz="2800" dirty="0">
              <a:solidFill>
                <a:schemeClr val="bg1">
                  <a:lumMod val="65000"/>
                  <a:lumOff val="35000"/>
                </a:schemeClr>
              </a:solidFill>
              <a:latin typeface="Abadi" panose="020B0604020104020204" pitchFamily="34" charset="0"/>
            </a:endParaRPr>
          </a:p>
          <a:p>
            <a:pPr algn="ctr"/>
            <a:r>
              <a:rPr lang="en-US" sz="2800" dirty="0">
                <a:solidFill>
                  <a:srgbClr val="FFFFFF"/>
                </a:solidFill>
                <a:latin typeface="Abadi" panose="020B0604020104020204" pitchFamily="34" charset="0"/>
              </a:rPr>
              <a:t>Functioning air conditioning</a:t>
            </a:r>
          </a:p>
          <a:p>
            <a:pPr algn="ctr"/>
            <a:r>
              <a:rPr lang="en-US" sz="2800" dirty="0">
                <a:solidFill>
                  <a:srgbClr val="FFFFFF"/>
                </a:solidFill>
                <a:latin typeface="Abadi" panose="020B0604020104020204" pitchFamily="34" charset="0"/>
              </a:rPr>
              <a:t>Presence of mice/rats</a:t>
            </a:r>
          </a:p>
          <a:p>
            <a:pPr algn="ctr"/>
            <a:r>
              <a:rPr lang="en-US" sz="2800" dirty="0">
                <a:solidFill>
                  <a:srgbClr val="FFFFFF"/>
                </a:solidFill>
                <a:latin typeface="Abadi" panose="020B0604020104020204" pitchFamily="34" charset="0"/>
              </a:rPr>
              <a:t>Number of cockroaches</a:t>
            </a:r>
          </a:p>
        </p:txBody>
      </p:sp>
    </p:spTree>
    <p:extLst>
      <p:ext uri="{BB962C8B-B14F-4D97-AF65-F5344CB8AC3E}">
        <p14:creationId xmlns:p14="http://schemas.microsoft.com/office/powerpoint/2010/main" val="31173006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9CA736-7401-4B93-9CB3-C69EE704D36B}"/>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3063" b="12667"/>
          <a:stretch/>
        </p:blipFill>
        <p:spPr>
          <a:xfrm>
            <a:off x="20" y="1"/>
            <a:ext cx="12191980" cy="6857999"/>
          </a:xfrm>
          <a:prstGeom prst="rect">
            <a:avLst/>
          </a:prstGeom>
        </p:spPr>
      </p:pic>
      <p:sp>
        <p:nvSpPr>
          <p:cNvPr id="2" name="Title 1">
            <a:extLst>
              <a:ext uri="{FF2B5EF4-FFF2-40B4-BE49-F238E27FC236}">
                <a16:creationId xmlns:a16="http://schemas.microsoft.com/office/drawing/2014/main" id="{4D601AA1-7E25-49F8-AA27-6CBC1B668FA2}"/>
              </a:ext>
            </a:extLst>
          </p:cNvPr>
          <p:cNvSpPr>
            <a:spLocks noGrp="1"/>
          </p:cNvSpPr>
          <p:nvPr>
            <p:ph type="title"/>
          </p:nvPr>
        </p:nvSpPr>
        <p:spPr>
          <a:xfrm>
            <a:off x="1524000" y="-1648830"/>
            <a:ext cx="9144000" cy="2900518"/>
          </a:xfrm>
        </p:spPr>
        <p:txBody>
          <a:bodyPr vert="horz" lIns="91440" tIns="45720" rIns="91440" bIns="45720" rtlCol="0" anchor="b">
            <a:normAutofit/>
          </a:bodyPr>
          <a:lstStyle/>
          <a:p>
            <a:pPr algn="ctr"/>
            <a:r>
              <a:rPr lang="en-US" sz="6000" b="1" dirty="0">
                <a:solidFill>
                  <a:srgbClr val="FFFFFF"/>
                </a:solidFill>
                <a:effectLst>
                  <a:outerShdw blurRad="38100" dist="38100" dir="2700000" algn="tl">
                    <a:srgbClr val="000000">
                      <a:alpha val="43137"/>
                    </a:srgbClr>
                  </a:outerShdw>
                </a:effectLst>
                <a:latin typeface="Abadi" panose="020B0604020202020204" pitchFamily="34" charset="0"/>
              </a:rPr>
              <a:t>External Structure</a:t>
            </a:r>
          </a:p>
        </p:txBody>
      </p:sp>
      <p:pic>
        <p:nvPicPr>
          <p:cNvPr id="6" name="Picture 5">
            <a:extLst>
              <a:ext uri="{FF2B5EF4-FFF2-40B4-BE49-F238E27FC236}">
                <a16:creationId xmlns:a16="http://schemas.microsoft.com/office/drawing/2014/main" id="{712264A4-997F-488A-976A-1740B580E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73" y="1251688"/>
            <a:ext cx="7906853" cy="5239481"/>
          </a:xfrm>
          <a:prstGeom prst="rect">
            <a:avLst/>
          </a:prstGeom>
        </p:spPr>
      </p:pic>
    </p:spTree>
    <p:extLst>
      <p:ext uri="{BB962C8B-B14F-4D97-AF65-F5344CB8AC3E}">
        <p14:creationId xmlns:p14="http://schemas.microsoft.com/office/powerpoint/2010/main" val="10614792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604</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Abadi</vt:lpstr>
      <vt:lpstr>Arial</vt:lpstr>
      <vt:lpstr>Calibri</vt:lpstr>
      <vt:lpstr>Calibri Light</vt:lpstr>
      <vt:lpstr>Office Theme</vt:lpstr>
      <vt:lpstr>NYC Housing Conditions</vt:lpstr>
      <vt:lpstr>Overview</vt:lpstr>
      <vt:lpstr>Why are Housing Conditions Important?</vt:lpstr>
      <vt:lpstr>Why are Housing Conditions Important?</vt:lpstr>
      <vt:lpstr>Housing Condition Variables</vt:lpstr>
      <vt:lpstr>External Structure</vt:lpstr>
      <vt:lpstr>Internal Structure</vt:lpstr>
      <vt:lpstr>Internal Environment</vt:lpstr>
      <vt:lpstr>External Structure</vt:lpstr>
      <vt:lpstr>External Structure</vt:lpstr>
      <vt:lpstr>External &amp; Internal Structure</vt:lpstr>
      <vt:lpstr>Internal Structure</vt:lpstr>
      <vt:lpstr>Overall Structure</vt:lpstr>
      <vt:lpstr>Overall Structure</vt:lpstr>
      <vt:lpstr>Overall Structure</vt:lpstr>
      <vt:lpstr>Quality Index</vt:lpstr>
      <vt:lpstr>Goodman’s Experiment</vt:lpstr>
      <vt:lpstr>Goodman’s Conclusions</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Housing Conditions</dc:title>
  <dc:creator>Andrew Moore</dc:creator>
  <cp:lastModifiedBy>Andrew Moore</cp:lastModifiedBy>
  <cp:revision>30</cp:revision>
  <dcterms:created xsi:type="dcterms:W3CDTF">2019-03-08T03:14:27Z</dcterms:created>
  <dcterms:modified xsi:type="dcterms:W3CDTF">2019-03-08T15:55:27Z</dcterms:modified>
</cp:coreProperties>
</file>