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74A"/>
    <a:srgbClr val="00D05E"/>
    <a:srgbClr val="92D07C"/>
    <a:srgbClr val="3C74E4"/>
    <a:srgbClr val="3364ED"/>
    <a:srgbClr val="3F43E1"/>
    <a:srgbClr val="3930F0"/>
    <a:srgbClr val="405BE0"/>
    <a:srgbClr val="0F38AD"/>
    <a:srgbClr val="1C2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F8B0F-349C-4EEC-83CD-25B31C883B76}" v="2" dt="2025-03-14T14:27:0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145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Hall" userId="3f0a6527f9072efd" providerId="LiveId" clId="{FBBF8B0F-349C-4EEC-83CD-25B31C883B76}"/>
    <pc:docChg chg="custSel modSld">
      <pc:chgData name="Charles Hall" userId="3f0a6527f9072efd" providerId="LiveId" clId="{FBBF8B0F-349C-4EEC-83CD-25B31C883B76}" dt="2025-03-14T14:27:06.252" v="65"/>
      <pc:docMkLst>
        <pc:docMk/>
      </pc:docMkLst>
      <pc:sldChg chg="addSp delSp modSp mod">
        <pc:chgData name="Charles Hall" userId="3f0a6527f9072efd" providerId="LiveId" clId="{FBBF8B0F-349C-4EEC-83CD-25B31C883B76}" dt="2025-03-14T14:27:06.252" v="65"/>
        <pc:sldMkLst>
          <pc:docMk/>
          <pc:sldMk cId="1523942135" sldId="257"/>
        </pc:sldMkLst>
        <pc:picChg chg="add mod">
          <ac:chgData name="Charles Hall" userId="3f0a6527f9072efd" providerId="LiveId" clId="{FBBF8B0F-349C-4EEC-83CD-25B31C883B76}" dt="2025-03-14T14:27:06.252" v="65"/>
          <ac:picMkLst>
            <pc:docMk/>
            <pc:sldMk cId="1523942135" sldId="257"/>
            <ac:picMk id="7" creationId="{07D9D4AB-07DD-A988-24D9-0727FA2769E4}"/>
          </ac:picMkLst>
        </pc:picChg>
        <pc:picChg chg="del">
          <ac:chgData name="Charles Hall" userId="3f0a6527f9072efd" providerId="LiveId" clId="{FBBF8B0F-349C-4EEC-83CD-25B31C883B76}" dt="2025-03-14T14:23:47.358" v="3" actId="478"/>
          <ac:picMkLst>
            <pc:docMk/>
            <pc:sldMk cId="1523942135" sldId="257"/>
            <ac:picMk id="14" creationId="{457EA294-6909-04AD-B23E-5C06E1690BA9}"/>
          </ac:picMkLst>
        </pc:picChg>
      </pc:sldChg>
    </pc:docChg>
  </pc:docChgLst>
  <pc:docChgLst>
    <pc:chgData name="Yu, Xiaoying" userId="0163e09b-e08f-4c0d-93ec-adc7e26038ba" providerId="ADAL" clId="{5412F5D0-B075-4B3B-AAB4-1EB8ED6D47EB}"/>
    <pc:docChg chg="undo custSel modSld">
      <pc:chgData name="Yu, Xiaoying" userId="0163e09b-e08f-4c0d-93ec-adc7e26038ba" providerId="ADAL" clId="{5412F5D0-B075-4B3B-AAB4-1EB8ED6D47EB}" dt="2025-03-09T23:56:14.902" v="38" actId="20577"/>
      <pc:docMkLst>
        <pc:docMk/>
      </pc:docMkLst>
      <pc:sldChg chg="modSp mod">
        <pc:chgData name="Yu, Xiaoying" userId="0163e09b-e08f-4c0d-93ec-adc7e26038ba" providerId="ADAL" clId="{5412F5D0-B075-4B3B-AAB4-1EB8ED6D47EB}" dt="2025-03-09T23:56:14.902" v="38" actId="20577"/>
        <pc:sldMkLst>
          <pc:docMk/>
          <pc:sldMk cId="1523942135" sldId="257"/>
        </pc:sldMkLst>
        <pc:spChg chg="mod">
          <ac:chgData name="Yu, Xiaoying" userId="0163e09b-e08f-4c0d-93ec-adc7e26038ba" providerId="ADAL" clId="{5412F5D0-B075-4B3B-AAB4-1EB8ED6D47EB}" dt="2025-03-09T23:56:14.902" v="38" actId="20577"/>
          <ac:spMkLst>
            <pc:docMk/>
            <pc:sldMk cId="1523942135" sldId="257"/>
            <ac:spMk id="6" creationId="{606D089E-8536-04D5-BCEC-77E6FB83D9E4}"/>
          </ac:spMkLst>
        </pc:spChg>
        <pc:spChg chg="mod">
          <ac:chgData name="Yu, Xiaoying" userId="0163e09b-e08f-4c0d-93ec-adc7e26038ba" providerId="ADAL" clId="{5412F5D0-B075-4B3B-AAB4-1EB8ED6D47EB}" dt="2025-03-09T23:50:48.013" v="31" actId="114"/>
          <ac:spMkLst>
            <pc:docMk/>
            <pc:sldMk cId="1523942135" sldId="257"/>
            <ac:spMk id="8" creationId="{2B6AC244-A7C7-8185-17E4-CB3484380425}"/>
          </ac:spMkLst>
        </pc:spChg>
        <pc:spChg chg="mod">
          <ac:chgData name="Yu, Xiaoying" userId="0163e09b-e08f-4c0d-93ec-adc7e26038ba" providerId="ADAL" clId="{5412F5D0-B075-4B3B-AAB4-1EB8ED6D47EB}" dt="2025-03-09T23:47:06.488" v="30" actId="1035"/>
          <ac:spMkLst>
            <pc:docMk/>
            <pc:sldMk cId="1523942135" sldId="257"/>
            <ac:spMk id="11" creationId="{8AB560A5-2D0E-F2D0-BB12-C939201BC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701F2-EA26-47EA-93D0-A780BA23508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73655-2BC2-4CF3-9CEF-D88713E1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sdsaamstat.github.io/SDSA_web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844EDC-820C-BB1B-46E1-2C0E409F6102}"/>
              </a:ext>
            </a:extLst>
          </p:cNvPr>
          <p:cNvSpPr/>
          <p:nvPr/>
        </p:nvSpPr>
        <p:spPr>
          <a:xfrm>
            <a:off x="375315" y="7429914"/>
            <a:ext cx="2357252" cy="2349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-up of a blue and green logo&#10;&#10;AI-generated content may be incorrect.">
            <a:extLst>
              <a:ext uri="{FF2B5EF4-FFF2-40B4-BE49-F238E27FC236}">
                <a16:creationId xmlns:a16="http://schemas.microsoft.com/office/drawing/2014/main" id="{43E3B98D-6253-8F68-AAC9-47C0D7CB6C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16490" r="3846" b="53454"/>
          <a:stretch/>
        </p:blipFill>
        <p:spPr bwMode="auto">
          <a:xfrm>
            <a:off x="123587" y="13648"/>
            <a:ext cx="7525225" cy="1229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B4D36-D68E-D185-5ACC-9F3BE1D874D4}"/>
              </a:ext>
            </a:extLst>
          </p:cNvPr>
          <p:cNvSpPr txBox="1"/>
          <p:nvPr/>
        </p:nvSpPr>
        <p:spPr>
          <a:xfrm>
            <a:off x="317309" y="1243168"/>
            <a:ext cx="7137779" cy="430887"/>
          </a:xfrm>
          <a:prstGeom prst="rect">
            <a:avLst/>
          </a:prstGeom>
          <a:solidFill>
            <a:srgbClr val="3C74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Statistics and Data Science in Aging Interest Group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FF803-1440-BF07-C3B4-1CD767DDC542}"/>
              </a:ext>
            </a:extLst>
          </p:cNvPr>
          <p:cNvSpPr txBox="1"/>
          <p:nvPr/>
        </p:nvSpPr>
        <p:spPr>
          <a:xfrm>
            <a:off x="317308" y="1719455"/>
            <a:ext cx="713777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The American Statistical Association Statistics and Data Science in Aging Interest Group is a new Interest Group open to anyone interested in statistics and data science and their applications in aging research.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One does not have to be a member of the American Statistical Association to be a member of the Interest Group. There are no dues for membership, but we do accept contributions.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D089E-8536-04D5-BCEC-77E6FB83D9E4}"/>
              </a:ext>
            </a:extLst>
          </p:cNvPr>
          <p:cNvSpPr txBox="1"/>
          <p:nvPr/>
        </p:nvSpPr>
        <p:spPr>
          <a:xfrm>
            <a:off x="317308" y="3501661"/>
            <a:ext cx="7079778" cy="3729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2200" b="1" kern="100" dirty="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rPr>
              <a:t>Our </a:t>
            </a:r>
            <a:r>
              <a:rPr lang="en-US" sz="2200" b="1" kern="10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rPr>
              <a:t>charter's objectives:</a:t>
            </a:r>
            <a:endParaRPr lang="en-US" sz="2000" b="1" kern="100" dirty="0">
              <a:solidFill>
                <a:srgbClr val="215F9A"/>
              </a:solidFill>
              <a:effectLst/>
              <a:latin typeface="Apoto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4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To serve as the primary group at ASA for furthering methodological and substantive activity in statistics and data science related to aging research. </a:t>
            </a:r>
          </a:p>
          <a:p>
            <a:pPr marL="342900" marR="0" lvl="0" indent="-342900">
              <a:spcAft>
                <a:spcPts val="4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To partner with other organizations to further such research. </a:t>
            </a:r>
          </a:p>
          <a:p>
            <a:pPr marL="342900" marR="0" lvl="0" indent="-342900">
              <a:spcAft>
                <a:spcPts val="4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To partner with other interest groups, and with sections and chapters, of the American Statistical Association, to further such activity. </a:t>
            </a:r>
          </a:p>
          <a:p>
            <a:pPr marL="342900" marR="0" lvl="0" indent="-342900">
              <a:spcAft>
                <a:spcPts val="4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To gather statisticians, data scientists, and other aging researchers to provide a platform for sharing expertise and experiences. </a:t>
            </a:r>
          </a:p>
          <a:p>
            <a:pPr marL="342900" marR="0" lvl="0" indent="-342900">
              <a:spcAft>
                <a:spcPts val="4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To sponsor educational activities consistent with the interests of the members of the Interest Group.</a:t>
            </a:r>
            <a:endParaRPr lang="en-US" sz="1600" kern="100" dirty="0">
              <a:effectLst/>
              <a:latin typeface="Apoto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logo of a tree and graph&#10;&#10;AI-generated content may be incorrect.">
            <a:extLst>
              <a:ext uri="{FF2B5EF4-FFF2-40B4-BE49-F238E27FC236}">
                <a16:creationId xmlns:a16="http://schemas.microsoft.com/office/drawing/2014/main" id="{C7D65C10-6E0E-B106-85BF-CD4870A0D3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8" y="7504978"/>
            <a:ext cx="2194560" cy="2194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560A5-2D0E-F2D0-BB12-C939201BCA70}"/>
              </a:ext>
            </a:extLst>
          </p:cNvPr>
          <p:cNvSpPr txBox="1"/>
          <p:nvPr/>
        </p:nvSpPr>
        <p:spPr>
          <a:xfrm>
            <a:off x="4949979" y="7087291"/>
            <a:ext cx="2505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 kern="10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defRPr>
            </a:lvl1pPr>
          </a:lstStyle>
          <a:p>
            <a:r>
              <a:rPr lang="en-US" sz="2400" dirty="0">
                <a:solidFill>
                  <a:srgbClr val="29A74A"/>
                </a:solidFill>
                <a:latin typeface="Congenial SemiBold" panose="020F0502020204030204" pitchFamily="2" charset="0"/>
                <a:ea typeface="STXingkai" panose="02010800040101010101" pitchFamily="2" charset="-122"/>
                <a:cs typeface="Cavolini" panose="03000502040302020204" pitchFamily="66" charset="0"/>
              </a:rPr>
              <a:t>Please join us!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AC244-A7C7-8185-17E4-CB3484380425}"/>
              </a:ext>
            </a:extLst>
          </p:cNvPr>
          <p:cNvSpPr txBox="1"/>
          <p:nvPr/>
        </p:nvSpPr>
        <p:spPr>
          <a:xfrm>
            <a:off x="2814455" y="7397931"/>
            <a:ext cx="20536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kern="100" dirty="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rPr>
              <a:t>We have an active </a:t>
            </a:r>
            <a:r>
              <a:rPr lang="en-US" sz="2200" b="1" kern="100" dirty="0">
                <a:solidFill>
                  <a:srgbClr val="00B050"/>
                </a:solidFill>
                <a:latin typeface="Apoto (body)"/>
                <a:cs typeface="Times New Roman" panose="02020603050405020304" pitchFamily="18" charset="0"/>
              </a:rPr>
              <a:t>webinar</a:t>
            </a:r>
            <a:r>
              <a:rPr lang="en-US" sz="2200" b="1" kern="100" dirty="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rPr>
              <a:t> program and </a:t>
            </a:r>
            <a:r>
              <a:rPr lang="en-US" sz="2200" b="1" kern="100" dirty="0">
                <a:solidFill>
                  <a:srgbClr val="00B050"/>
                </a:solidFill>
                <a:latin typeface="Apoto (body)"/>
                <a:cs typeface="Times New Roman" panose="02020603050405020304" pitchFamily="18" charset="0"/>
              </a:rPr>
              <a:t>meetups </a:t>
            </a:r>
            <a:r>
              <a:rPr lang="en-US" sz="2200" b="1" kern="100" dirty="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rPr>
              <a:t>at conferences, </a:t>
            </a:r>
            <a:r>
              <a:rPr lang="en-US" sz="2200" b="1" i="1" kern="100" dirty="0">
                <a:solidFill>
                  <a:srgbClr val="215F9A"/>
                </a:solidFill>
                <a:latin typeface="Apoto (body)"/>
                <a:cs typeface="Times New Roman" panose="02020603050405020304" pitchFamily="18" charset="0"/>
              </a:rPr>
              <a:t>with more to come! </a:t>
            </a:r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07D9D4AB-07DD-A988-24D9-0727FA27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9" y="7498089"/>
            <a:ext cx="2381583" cy="23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195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Apoto (body)</vt:lpstr>
      <vt:lpstr>Aptos</vt:lpstr>
      <vt:lpstr>Aptos Display</vt:lpstr>
      <vt:lpstr>Arial</vt:lpstr>
      <vt:lpstr>Congenial SemiBold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Yu, Xiaoying</dc:creator>
  <cp:lastModifiedBy>Charles Hall</cp:lastModifiedBy>
  <cp:revision>1</cp:revision>
  <cp:lastPrinted>2025-03-09T23:21:49Z</cp:lastPrinted>
  <dcterms:created xsi:type="dcterms:W3CDTF">2025-03-09T21:42:30Z</dcterms:created>
  <dcterms:modified xsi:type="dcterms:W3CDTF">2025-03-14T14:27:16Z</dcterms:modified>
</cp:coreProperties>
</file>