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77" r:id="rId2"/>
    <p:sldId id="278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7FA07-3C49-414A-94F2-951FDD85DD13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C800-A49E-46CA-BC5C-175E5D70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2332B2-65AB-45AB-A7FA-E137AEB0CCF1}" type="slidenum">
              <a:rPr lang="en-US"/>
              <a:pPr/>
              <a:t>18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25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562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7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F7E9-849A-43A5-A6CD-4954A09411BA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106405-F217-44B0-A1D7-0CC7001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accessibility/index.html" TargetMode="External"/><Relationship Id="rId2" Type="http://schemas.openxmlformats.org/officeDocument/2006/relationships/hyperlink" Target="http://developer.android.com/guide/practices/screens_suppo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resources/localiz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accessibility/apps.html#directional-control" TargetMode="External"/><Relationship Id="rId13" Type="http://schemas.openxmlformats.org/officeDocument/2006/relationships/hyperlink" Target="http://developer.android.com/guide/topics/ui/accessibility/apps.html#custom-touch-events" TargetMode="External"/><Relationship Id="rId18" Type="http://schemas.openxmlformats.org/officeDocument/2006/relationships/hyperlink" Target="http://developer.android.com/guide/topics/ui/accessibility/services.html" TargetMode="External"/><Relationship Id="rId26" Type="http://schemas.openxmlformats.org/officeDocument/2006/relationships/hyperlink" Target="http://developer.android.com/guide/topics/ui/accessibility/services.html#detect-gestures" TargetMode="External"/><Relationship Id="rId3" Type="http://schemas.openxmlformats.org/officeDocument/2006/relationships/hyperlink" Target="http://developer.android.com/guide/topics/ui/accessibility/apps.html#label-ui" TargetMode="External"/><Relationship Id="rId21" Type="http://schemas.openxmlformats.org/officeDocument/2006/relationships/hyperlink" Target="http://developer.android.com/guide/topics/ui/accessibility/services.html#service-config" TargetMode="External"/><Relationship Id="rId7" Type="http://schemas.openxmlformats.org/officeDocument/2006/relationships/hyperlink" Target="http://developer.android.com/guide/topics/ui/accessibility/apps.html#custom-views" TargetMode="External"/><Relationship Id="rId12" Type="http://schemas.openxmlformats.org/officeDocument/2006/relationships/hyperlink" Target="http://developer.android.com/guide/topics/ui/accessibility/apps.html#virtual-hierarchy" TargetMode="External"/><Relationship Id="rId17" Type="http://schemas.openxmlformats.org/officeDocument/2006/relationships/hyperlink" Target="http://developer.android.com/guide/topics/ui/accessibility/checklist.html#special-cases" TargetMode="External"/><Relationship Id="rId25" Type="http://schemas.openxmlformats.org/officeDocument/2006/relationships/hyperlink" Target="http://developer.android.com/guide/topics/ui/accessibility/services.html#act-for-users" TargetMode="External"/><Relationship Id="rId2" Type="http://schemas.openxmlformats.org/officeDocument/2006/relationships/hyperlink" Target="http://developer.android.com/guide/topics/ui/accessibility/apps.html" TargetMode="External"/><Relationship Id="rId16" Type="http://schemas.openxmlformats.org/officeDocument/2006/relationships/hyperlink" Target="http://developer.android.com/guide/topics/ui/accessibility/checklist.html#recommendations" TargetMode="External"/><Relationship Id="rId20" Type="http://schemas.openxmlformats.org/officeDocument/2006/relationships/hyperlink" Target="http://developer.android.com/guide/topics/ui/accessibility/services.html#service-decla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accessibility/apps.html#focus-order" TargetMode="External"/><Relationship Id="rId11" Type="http://schemas.openxmlformats.org/officeDocument/2006/relationships/hyperlink" Target="http://developer.android.com/guide/topics/ui/accessibility/apps.html#populate-events" TargetMode="External"/><Relationship Id="rId24" Type="http://schemas.openxmlformats.org/officeDocument/2006/relationships/hyperlink" Target="http://developer.android.com/guide/topics/ui/accessibility/services.html#event-details" TargetMode="External"/><Relationship Id="rId5" Type="http://schemas.openxmlformats.org/officeDocument/2006/relationships/hyperlink" Target="http://developer.android.com/guide/topics/ui/accessibility/apps.html#focus-enable" TargetMode="External"/><Relationship Id="rId15" Type="http://schemas.openxmlformats.org/officeDocument/2006/relationships/hyperlink" Target="http://developer.android.com/guide/topics/ui/accessibility/checklist.html#requirements" TargetMode="External"/><Relationship Id="rId23" Type="http://schemas.openxmlformats.org/officeDocument/2006/relationships/hyperlink" Target="http://developer.android.com/guide/topics/ui/accessibility/services.html#methods" TargetMode="External"/><Relationship Id="rId28" Type="http://schemas.openxmlformats.org/officeDocument/2006/relationships/hyperlink" Target="http://developer.android.com/guide/topics/ui/accessibility/services.html#focus-types" TargetMode="External"/><Relationship Id="rId10" Type="http://schemas.openxmlformats.org/officeDocument/2006/relationships/hyperlink" Target="http://developer.android.com/guide/topics/ui/accessibility/apps.html#send-events" TargetMode="External"/><Relationship Id="rId19" Type="http://schemas.openxmlformats.org/officeDocument/2006/relationships/hyperlink" Target="http://developer.android.com/guide/topics/ui/accessibility/services.html#manifest" TargetMode="External"/><Relationship Id="rId4" Type="http://schemas.openxmlformats.org/officeDocument/2006/relationships/hyperlink" Target="http://developer.android.com/guide/topics/ui/accessibility/apps.html#focus-nav" TargetMode="External"/><Relationship Id="rId9" Type="http://schemas.openxmlformats.org/officeDocument/2006/relationships/hyperlink" Target="http://developer.android.com/guide/topics/ui/accessibility/apps.html#accessibility-methods" TargetMode="External"/><Relationship Id="rId14" Type="http://schemas.openxmlformats.org/officeDocument/2006/relationships/hyperlink" Target="http://developer.android.com/guide/topics/ui/accessibility/checklist.html" TargetMode="External"/><Relationship Id="rId22" Type="http://schemas.openxmlformats.org/officeDocument/2006/relationships/hyperlink" Target="http://developer.android.com/guide/topics/ui/accessibility/services.html#register" TargetMode="External"/><Relationship Id="rId27" Type="http://schemas.openxmlformats.org/officeDocument/2006/relationships/hyperlink" Target="http://developer.android.com/guide/topics/ui/accessibility/services.html#using-ac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Portability, Accessibility, and Localization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Ross Hoyer, </a:t>
            </a:r>
            <a:r>
              <a:rPr lang="en-US" dirty="0"/>
              <a:t>Erik </a:t>
            </a:r>
            <a:r>
              <a:rPr lang="en-US" dirty="0" err="1" smtClean="0"/>
              <a:t>Hattervig</a:t>
            </a:r>
            <a:r>
              <a:rPr lang="en-US" dirty="0" smtClean="0"/>
              <a:t>, </a:t>
            </a:r>
            <a:r>
              <a:rPr lang="en-US" dirty="0"/>
              <a:t>and Joshua </a:t>
            </a:r>
            <a:r>
              <a:rPr lang="en-US" dirty="0" smtClean="0"/>
              <a:t>Schultz</a:t>
            </a:r>
          </a:p>
          <a:p>
            <a:r>
              <a:rPr lang="en-US" sz="1800" dirty="0" smtClean="0"/>
              <a:t>In response to: CS 492 Mobile Computing Student Presentations</a:t>
            </a:r>
          </a:p>
          <a:p>
            <a:r>
              <a:rPr lang="en-US" sz="1800" dirty="0" smtClean="0"/>
              <a:t>Taught by Professor Butterfield assisted by Dr. </a:t>
            </a:r>
            <a:r>
              <a:rPr lang="en-US" sz="1800" dirty="0" err="1" smtClean="0"/>
              <a:t>Logar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43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23" y="364979"/>
            <a:ext cx="10515600" cy="1325563"/>
          </a:xfrm>
        </p:spPr>
        <p:txBody>
          <a:bodyPr/>
          <a:lstStyle/>
          <a:p>
            <a:r>
              <a:rPr lang="en-US" dirty="0" smtClean="0"/>
              <a:t>Screen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size of device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Large</a:t>
            </a:r>
          </a:p>
          <a:p>
            <a:pPr lvl="1"/>
            <a:r>
              <a:rPr lang="en-US" dirty="0" smtClean="0"/>
              <a:t>Extra Large</a:t>
            </a:r>
            <a:endParaRPr lang="en-US" dirty="0"/>
          </a:p>
        </p:txBody>
      </p:sp>
      <p:pic>
        <p:nvPicPr>
          <p:cNvPr id="1026" name="Picture 2" descr="http://developer.android.com/images/screens_support/screens-r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29" y="3460887"/>
            <a:ext cx="7051928" cy="21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pixels per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Dots per inch DPI</a:t>
            </a:r>
          </a:p>
          <a:p>
            <a:pPr lvl="1"/>
            <a:r>
              <a:rPr lang="en-US" dirty="0" smtClean="0"/>
              <a:t>Low – </a:t>
            </a:r>
            <a:r>
              <a:rPr lang="en-US" dirty="0" err="1" smtClean="0"/>
              <a:t>ldpi</a:t>
            </a:r>
            <a:r>
              <a:rPr lang="en-US" dirty="0" smtClean="0"/>
              <a:t> (~120 dpi)</a:t>
            </a:r>
          </a:p>
          <a:p>
            <a:pPr lvl="1"/>
            <a:r>
              <a:rPr lang="en-US" dirty="0" smtClean="0"/>
              <a:t>Normal – </a:t>
            </a:r>
            <a:r>
              <a:rPr lang="en-US" dirty="0" err="1" smtClean="0"/>
              <a:t>mdpi</a:t>
            </a:r>
            <a:r>
              <a:rPr lang="en-US" dirty="0" smtClean="0"/>
              <a:t> (~160 dpi)</a:t>
            </a:r>
          </a:p>
          <a:p>
            <a:pPr lvl="1"/>
            <a:r>
              <a:rPr lang="en-US" dirty="0" smtClean="0"/>
              <a:t>High – </a:t>
            </a:r>
            <a:r>
              <a:rPr lang="en-US" dirty="0" err="1" smtClean="0"/>
              <a:t>hdpi</a:t>
            </a:r>
            <a:r>
              <a:rPr lang="en-US" dirty="0" smtClean="0"/>
              <a:t> (~240 dpi)</a:t>
            </a:r>
          </a:p>
          <a:p>
            <a:pPr lvl="1"/>
            <a:r>
              <a:rPr lang="en-US" dirty="0" smtClean="0"/>
              <a:t>Extra high – </a:t>
            </a:r>
            <a:r>
              <a:rPr lang="en-US" dirty="0" err="1" smtClean="0"/>
              <a:t>xhdpi</a:t>
            </a:r>
            <a:r>
              <a:rPr lang="en-US" dirty="0" smtClean="0"/>
              <a:t> (~300 dpi)</a:t>
            </a:r>
          </a:p>
          <a:p>
            <a:pPr lvl="1"/>
            <a:r>
              <a:rPr lang="en-US" dirty="0" smtClean="0"/>
              <a:t>Extra </a:t>
            </a:r>
            <a:r>
              <a:rPr lang="en-US" dirty="0" err="1" smtClean="0"/>
              <a:t>extra</a:t>
            </a:r>
            <a:r>
              <a:rPr lang="en-US" dirty="0" smtClean="0"/>
              <a:t> high – </a:t>
            </a:r>
            <a:r>
              <a:rPr lang="en-US" dirty="0" err="1" smtClean="0"/>
              <a:t>xxhdpi</a:t>
            </a:r>
            <a:r>
              <a:rPr lang="en-US" dirty="0" smtClean="0"/>
              <a:t> (~480 dpi)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08" y="2160588"/>
            <a:ext cx="3029274" cy="3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Portrait</a:t>
            </a:r>
          </a:p>
          <a:p>
            <a:r>
              <a:rPr lang="en-US" dirty="0" smtClean="0"/>
              <a:t>Landscape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160589"/>
            <a:ext cx="6522720" cy="36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Density-Independent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dp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dp</a:t>
            </a:r>
            <a:r>
              <a:rPr lang="en-US" dirty="0" smtClean="0"/>
              <a:t> = 1 pixel in 160 dpi (</a:t>
            </a:r>
            <a:r>
              <a:rPr lang="en-US" dirty="0" err="1" smtClean="0"/>
              <a:t>mdpi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dp</a:t>
            </a:r>
            <a:r>
              <a:rPr lang="en-US" dirty="0" smtClean="0"/>
              <a:t> = 1.5 pixel in 240 dpi (</a:t>
            </a:r>
            <a:r>
              <a:rPr lang="en-US" dirty="0" err="1" smtClean="0"/>
              <a:t>hdpi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Easier for developer</a:t>
            </a:r>
          </a:p>
          <a:p>
            <a:r>
              <a:rPr lang="en-US" dirty="0"/>
              <a:t>3:4:6:8:12 rule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85145"/>
            <a:ext cx="7391837" cy="17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3.2 (API 13 – Honeycomb) and Above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Smallest width   </a:t>
            </a:r>
            <a:r>
              <a:rPr lang="en-US" dirty="0" err="1"/>
              <a:t>sw</a:t>
            </a:r>
            <a:r>
              <a:rPr lang="en-US" dirty="0"/>
              <a:t>&lt;N&gt;</a:t>
            </a:r>
            <a:r>
              <a:rPr lang="en-US" dirty="0" err="1"/>
              <a:t>dp</a:t>
            </a:r>
            <a:endParaRPr lang="en-US" dirty="0"/>
          </a:p>
          <a:p>
            <a:r>
              <a:rPr lang="en-US" dirty="0"/>
              <a:t>Width w&lt;N&gt;</a:t>
            </a:r>
            <a:r>
              <a:rPr lang="en-US" dirty="0" err="1"/>
              <a:t>dp</a:t>
            </a:r>
            <a:endParaRPr lang="en-US" dirty="0"/>
          </a:p>
          <a:p>
            <a:r>
              <a:rPr lang="en-US" dirty="0"/>
              <a:t>Height </a:t>
            </a:r>
            <a:r>
              <a:rPr lang="en-US" dirty="0" smtClean="0"/>
              <a:t>h&lt;N&gt;</a:t>
            </a:r>
            <a:r>
              <a:rPr lang="en-US" dirty="0" err="1" smtClean="0"/>
              <a:t>dp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320dp</a:t>
            </a:r>
            <a:r>
              <a:rPr lang="en-US" dirty="0"/>
              <a:t>: a typical phone </a:t>
            </a:r>
            <a:r>
              <a:rPr lang="en-US" dirty="0" smtClean="0"/>
              <a:t>screen</a:t>
            </a:r>
            <a:endParaRPr lang="en-US" dirty="0"/>
          </a:p>
          <a:p>
            <a:r>
              <a:rPr lang="en-US" dirty="0"/>
              <a:t>480dp: a </a:t>
            </a:r>
            <a:r>
              <a:rPr lang="en-US" dirty="0" err="1" smtClean="0"/>
              <a:t>phablet</a:t>
            </a:r>
            <a:endParaRPr lang="nb-NO" dirty="0" smtClean="0"/>
          </a:p>
          <a:p>
            <a:r>
              <a:rPr lang="nb-NO" dirty="0" smtClean="0"/>
              <a:t>600dp: a 7” tablet</a:t>
            </a:r>
          </a:p>
          <a:p>
            <a:r>
              <a:rPr lang="nb-NO" dirty="0" smtClean="0"/>
              <a:t>720dp</a:t>
            </a:r>
            <a:r>
              <a:rPr lang="nb-NO" dirty="0"/>
              <a:t>: a 10” </a:t>
            </a:r>
            <a:r>
              <a:rPr lang="nb-NO" dirty="0" smtClean="0"/>
              <a:t>tablet</a:t>
            </a:r>
            <a:endParaRPr lang="nb-NO" dirty="0"/>
          </a:p>
          <a:p>
            <a:endParaRPr 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348769" y="2752362"/>
            <a:ext cx="6394340" cy="16991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main_activity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b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sw600dp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main_activity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sw600dp-land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main_activity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 res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layout-land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main_activity</a:t>
            </a:r>
            <a:r>
              <a:rPr lang="en-US" sz="2000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000" dirty="0" smtClean="0"/>
              <a:t> </a:t>
            </a:r>
            <a:endParaRPr lang="en-US" sz="4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Supported Screen Sizes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2178"/>
            <a:ext cx="8162491" cy="403823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&lt;manifest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...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&lt;compatible-screens&gt;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&lt;!-- all small size screens --&gt;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"small"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ldpi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"small"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mdpi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"small"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hdpi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"small"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xhdpi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&lt;!-- all normal size screens --&gt;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"normal"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ldpi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"normal"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mdpi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"normal"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hdpi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&lt;screen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"normal"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android:screenDensity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xhdpi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&lt;/compatible-screens&gt;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&lt;application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...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...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&lt;application&gt;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&lt;/manifest&gt;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Supported Screen Sizes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66953"/>
            <a:ext cx="7652736" cy="2868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&lt;supports-screens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android:smallScreens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android:normalScreens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"false"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android:largeScreens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android:xlargeScreens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android:requiresSmallestWidthDp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"600"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...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&lt;application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...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&lt;/application&gt;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apps for use with other </a:t>
            </a:r>
            <a:r>
              <a:rPr lang="en-US" dirty="0" smtClean="0"/>
              <a:t>languages</a:t>
            </a:r>
            <a:endParaRPr lang="en-US" dirty="0"/>
          </a:p>
          <a:p>
            <a:r>
              <a:rPr lang="en-US" dirty="0" smtClean="0"/>
              <a:t>Translations</a:t>
            </a:r>
            <a:endParaRPr lang="en-US" dirty="0"/>
          </a:p>
          <a:p>
            <a:r>
              <a:rPr lang="en-US" dirty="0"/>
              <a:t>Layout Fitting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2585692"/>
            <a:ext cx="3455670" cy="3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tIns="44352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sz="4400">
                <a:latin typeface="Calibri Light" panose="020F0302020204030204" pitchFamily="34" charset="0"/>
              </a:rPr>
              <a:t>Localization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0" tIns="28224" rIns="0" bIns="0"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/>
              <a:t>res/values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/>
              <a:t>Default location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/>
              <a:t>Language folders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/>
              <a:t>ISO 639-1 language code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/>
              <a:t>res/values-fr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/>
              <a:t>Drawable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02" y="2160589"/>
            <a:ext cx="59436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315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developer.android.com/guide/practices/screens_support.html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developer.android.com/guide/topics/ui/accessibility/index.html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developer.android.com/guide/topics/resources/localization.html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smtClean="0"/>
              <a:t>Accessibility - Ross</a:t>
            </a:r>
          </a:p>
          <a:p>
            <a:pPr lvl="1"/>
            <a:r>
              <a:rPr lang="en-US" dirty="0" smtClean="0"/>
              <a:t>Making Applications Accessible</a:t>
            </a:r>
          </a:p>
          <a:p>
            <a:pPr lvl="1"/>
            <a:r>
              <a:rPr lang="en-US" dirty="0" smtClean="0"/>
              <a:t>Developer Accessibility Checklist</a:t>
            </a:r>
          </a:p>
          <a:p>
            <a:pPr lvl="1"/>
            <a:r>
              <a:rPr lang="en-US" dirty="0" smtClean="0"/>
              <a:t>Building Accessibility Services</a:t>
            </a:r>
          </a:p>
          <a:p>
            <a:r>
              <a:rPr lang="en-US" dirty="0" smtClean="0"/>
              <a:t>Portability - Josh</a:t>
            </a:r>
          </a:p>
          <a:p>
            <a:pPr lvl="1"/>
            <a:r>
              <a:rPr lang="en-US" dirty="0" smtClean="0"/>
              <a:t>Screen Sizes</a:t>
            </a:r>
          </a:p>
          <a:p>
            <a:pPr lvl="1"/>
            <a:r>
              <a:rPr lang="en-US" dirty="0" smtClean="0"/>
              <a:t>Screen Density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Density Independent Pixel</a:t>
            </a:r>
          </a:p>
          <a:p>
            <a:r>
              <a:rPr lang="en-US" dirty="0" smtClean="0"/>
              <a:t>Localization - Erik</a:t>
            </a:r>
          </a:p>
          <a:p>
            <a:pPr lvl="1"/>
            <a:r>
              <a:rPr lang="en-US" dirty="0" smtClean="0"/>
              <a:t>Translations</a:t>
            </a:r>
          </a:p>
          <a:p>
            <a:pPr lvl="1"/>
            <a:r>
              <a:rPr lang="en-US" dirty="0" smtClean="0"/>
              <a:t>Layout Fitting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64" y="1529501"/>
            <a:ext cx="3543138" cy="45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we go through?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Accessibility </a:t>
            </a:r>
            <a:endParaRPr lang="en-US" dirty="0" smtClean="0"/>
          </a:p>
          <a:p>
            <a:pPr lvl="1"/>
            <a:r>
              <a:rPr lang="en-US" b="1" dirty="0">
                <a:hlinkClick r:id="rId2"/>
              </a:rPr>
              <a:t>Making Applications </a:t>
            </a:r>
            <a:r>
              <a:rPr lang="en-US" b="1" dirty="0" smtClean="0">
                <a:hlinkClick r:id="rId2"/>
              </a:rPr>
              <a:t>Accessible</a:t>
            </a:r>
            <a:endParaRPr lang="en-US" b="1" dirty="0" smtClean="0"/>
          </a:p>
          <a:p>
            <a:pPr lvl="2"/>
            <a:r>
              <a:rPr lang="en-US" dirty="0">
                <a:hlinkClick r:id="rId3"/>
              </a:rPr>
              <a:t>Labeling User Interface </a:t>
            </a:r>
            <a:r>
              <a:rPr lang="en-US" dirty="0" smtClean="0">
                <a:hlinkClick r:id="rId3"/>
              </a:rPr>
              <a:t>Elements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Enabling </a:t>
            </a:r>
            <a:r>
              <a:rPr lang="en-US" dirty="0">
                <a:hlinkClick r:id="rId4"/>
              </a:rPr>
              <a:t>Focus </a:t>
            </a:r>
            <a:r>
              <a:rPr lang="en-US" dirty="0" smtClean="0">
                <a:hlinkClick r:id="rId4"/>
              </a:rPr>
              <a:t>Navigation</a:t>
            </a:r>
            <a:endParaRPr lang="en-US" dirty="0" smtClean="0"/>
          </a:p>
          <a:p>
            <a:pPr lvl="3"/>
            <a:r>
              <a:rPr lang="en-US" dirty="0" smtClean="0">
                <a:hlinkClick r:id="rId5"/>
              </a:rPr>
              <a:t>Enabling view focus</a:t>
            </a:r>
            <a:endParaRPr lang="en-US" dirty="0" smtClean="0"/>
          </a:p>
          <a:p>
            <a:pPr lvl="3"/>
            <a:r>
              <a:rPr lang="en-US" dirty="0" smtClean="0">
                <a:hlinkClick r:id="rId6"/>
              </a:rPr>
              <a:t>Controlling focus order</a:t>
            </a:r>
            <a:endParaRPr lang="en-US" dirty="0" smtClean="0"/>
          </a:p>
          <a:p>
            <a:pPr lvl="2"/>
            <a:r>
              <a:rPr lang="en-US" dirty="0">
                <a:hlinkClick r:id="rId7"/>
              </a:rPr>
              <a:t>Building Accessible Custom </a:t>
            </a:r>
            <a:r>
              <a:rPr lang="en-US" dirty="0" smtClean="0">
                <a:hlinkClick r:id="rId7"/>
              </a:rPr>
              <a:t>Views</a:t>
            </a:r>
            <a:endParaRPr lang="en-US" dirty="0" smtClean="0"/>
          </a:p>
          <a:p>
            <a:pPr lvl="3"/>
            <a:r>
              <a:rPr lang="en-US" dirty="0" smtClean="0">
                <a:hlinkClick r:id="rId8"/>
              </a:rPr>
              <a:t>Handling directional controller clicks</a:t>
            </a:r>
            <a:endParaRPr lang="en-US" dirty="0" smtClean="0"/>
          </a:p>
          <a:p>
            <a:pPr lvl="3"/>
            <a:r>
              <a:rPr lang="en-US" dirty="0" smtClean="0">
                <a:hlinkClick r:id="rId9"/>
              </a:rPr>
              <a:t>Implementing accessibility API methods</a:t>
            </a:r>
            <a:endParaRPr lang="en-US" dirty="0" smtClean="0"/>
          </a:p>
          <a:p>
            <a:pPr lvl="3"/>
            <a:r>
              <a:rPr lang="en-US" dirty="0" smtClean="0">
                <a:hlinkClick r:id="rId10"/>
              </a:rPr>
              <a:t>Sending accessibility events</a:t>
            </a:r>
            <a:endParaRPr lang="en-US" dirty="0" smtClean="0"/>
          </a:p>
          <a:p>
            <a:pPr lvl="3"/>
            <a:r>
              <a:rPr lang="en-US" dirty="0" smtClean="0">
                <a:hlinkClick r:id="rId11"/>
              </a:rPr>
              <a:t>Populating accessibility events</a:t>
            </a:r>
            <a:endParaRPr lang="en-US" dirty="0" smtClean="0"/>
          </a:p>
          <a:p>
            <a:pPr lvl="3"/>
            <a:r>
              <a:rPr lang="en-US" dirty="0" smtClean="0">
                <a:hlinkClick r:id="rId12"/>
              </a:rPr>
              <a:t>Providing a customized accessibility context</a:t>
            </a:r>
            <a:endParaRPr lang="en-US" dirty="0" smtClean="0"/>
          </a:p>
          <a:p>
            <a:pPr lvl="3"/>
            <a:r>
              <a:rPr lang="en-US" dirty="0" smtClean="0">
                <a:hlinkClick r:id="rId13"/>
              </a:rPr>
              <a:t>Handling custom touch events</a:t>
            </a:r>
            <a:endParaRPr lang="en-US" dirty="0" smtClean="0"/>
          </a:p>
          <a:p>
            <a:pPr lvl="1"/>
            <a:endParaRPr lang="en-US" b="1" dirty="0" smtClean="0">
              <a:hlinkClick r:id="rId14"/>
            </a:endParaRPr>
          </a:p>
          <a:p>
            <a:pPr lvl="1"/>
            <a:endParaRPr lang="en-US" b="1" dirty="0">
              <a:hlinkClick r:id="rId14"/>
            </a:endParaRPr>
          </a:p>
          <a:p>
            <a:pPr lvl="1"/>
            <a:r>
              <a:rPr lang="en-US" b="1" dirty="0" smtClean="0">
                <a:hlinkClick r:id="rId14"/>
              </a:rPr>
              <a:t>Accessibility </a:t>
            </a:r>
            <a:r>
              <a:rPr lang="en-US" b="1" dirty="0">
                <a:hlinkClick r:id="rId14"/>
              </a:rPr>
              <a:t>Developer </a:t>
            </a:r>
            <a:r>
              <a:rPr lang="en-US" b="1" dirty="0" smtClean="0">
                <a:hlinkClick r:id="rId14"/>
              </a:rPr>
              <a:t>Checklist</a:t>
            </a:r>
            <a:endParaRPr lang="en-US" b="1" dirty="0" smtClean="0"/>
          </a:p>
          <a:p>
            <a:pPr lvl="2"/>
            <a:r>
              <a:rPr lang="en-US" dirty="0">
                <a:hlinkClick r:id="rId15"/>
              </a:rPr>
              <a:t>Accessibility Requirements</a:t>
            </a:r>
            <a:endParaRPr lang="en-US" dirty="0"/>
          </a:p>
          <a:p>
            <a:pPr lvl="2"/>
            <a:r>
              <a:rPr lang="en-US" dirty="0">
                <a:hlinkClick r:id="rId16"/>
              </a:rPr>
              <a:t>Accessibility Recommendations</a:t>
            </a:r>
            <a:endParaRPr lang="en-US" dirty="0"/>
          </a:p>
          <a:p>
            <a:pPr lvl="2"/>
            <a:r>
              <a:rPr lang="en-US" dirty="0">
                <a:hlinkClick r:id="rId17"/>
              </a:rPr>
              <a:t>Special Cases and </a:t>
            </a:r>
            <a:r>
              <a:rPr lang="en-US" dirty="0" smtClean="0">
                <a:hlinkClick r:id="rId17"/>
              </a:rPr>
              <a:t>Considerations</a:t>
            </a:r>
            <a:endParaRPr lang="en-US" b="1" dirty="0" smtClean="0"/>
          </a:p>
          <a:p>
            <a:pPr lvl="1"/>
            <a:r>
              <a:rPr lang="en-US" b="1" dirty="0">
                <a:hlinkClick r:id="rId18"/>
              </a:rPr>
              <a:t>Building Accessibility </a:t>
            </a:r>
            <a:r>
              <a:rPr lang="en-US" b="1" dirty="0" smtClean="0">
                <a:hlinkClick r:id="rId18"/>
              </a:rPr>
              <a:t>Services</a:t>
            </a:r>
            <a:endParaRPr lang="en-US" b="1" dirty="0" smtClean="0"/>
          </a:p>
          <a:p>
            <a:pPr lvl="2"/>
            <a:r>
              <a:rPr lang="en-US" dirty="0">
                <a:hlinkClick r:id="rId19"/>
              </a:rPr>
              <a:t>Manifest Declarations and </a:t>
            </a:r>
            <a:r>
              <a:rPr lang="en-US" dirty="0" smtClean="0">
                <a:hlinkClick r:id="rId19"/>
              </a:rPr>
              <a:t>Permissions</a:t>
            </a:r>
            <a:endParaRPr lang="en-US" dirty="0" smtClean="0"/>
          </a:p>
          <a:p>
            <a:pPr lvl="3"/>
            <a:r>
              <a:rPr lang="en-US" dirty="0">
                <a:hlinkClick r:id="rId20"/>
              </a:rPr>
              <a:t>Accessibility service declaration</a:t>
            </a:r>
            <a:endParaRPr lang="en-US" dirty="0"/>
          </a:p>
          <a:p>
            <a:pPr lvl="3"/>
            <a:r>
              <a:rPr lang="en-US" dirty="0">
                <a:hlinkClick r:id="rId21"/>
              </a:rPr>
              <a:t>Accessibility service </a:t>
            </a:r>
            <a:r>
              <a:rPr lang="en-US" dirty="0" smtClean="0">
                <a:hlinkClick r:id="rId21"/>
              </a:rPr>
              <a:t>configuration</a:t>
            </a:r>
            <a:endParaRPr lang="en-US" dirty="0" smtClean="0"/>
          </a:p>
          <a:p>
            <a:pPr lvl="2"/>
            <a:r>
              <a:rPr lang="en-US" dirty="0">
                <a:hlinkClick r:id="rId22"/>
              </a:rPr>
              <a:t>Registering for Accessibility </a:t>
            </a:r>
            <a:r>
              <a:rPr lang="en-US" dirty="0" smtClean="0">
                <a:hlinkClick r:id="rId22"/>
              </a:rPr>
              <a:t>Events</a:t>
            </a:r>
            <a:endParaRPr lang="en-US" dirty="0" smtClean="0"/>
          </a:p>
          <a:p>
            <a:pPr lvl="2"/>
            <a:r>
              <a:rPr lang="en-US" dirty="0" err="1">
                <a:hlinkClick r:id="rId23"/>
              </a:rPr>
              <a:t>AccessibilityService</a:t>
            </a:r>
            <a:r>
              <a:rPr lang="en-US" dirty="0">
                <a:hlinkClick r:id="rId23"/>
              </a:rPr>
              <a:t> Methods</a:t>
            </a:r>
            <a:endParaRPr lang="en-US" dirty="0"/>
          </a:p>
          <a:p>
            <a:pPr lvl="2"/>
            <a:r>
              <a:rPr lang="en-US" dirty="0">
                <a:hlinkClick r:id="rId24"/>
              </a:rPr>
              <a:t>Getting Event Details</a:t>
            </a:r>
            <a:endParaRPr lang="en-US" dirty="0"/>
          </a:p>
          <a:p>
            <a:pPr lvl="2"/>
            <a:r>
              <a:rPr lang="en-US" dirty="0">
                <a:hlinkClick r:id="rId25"/>
              </a:rPr>
              <a:t>Taking Action for </a:t>
            </a:r>
            <a:r>
              <a:rPr lang="en-US" dirty="0" smtClean="0">
                <a:hlinkClick r:id="rId25"/>
              </a:rPr>
              <a:t>Users</a:t>
            </a:r>
            <a:endParaRPr lang="en-US" dirty="0" smtClean="0"/>
          </a:p>
          <a:p>
            <a:pPr lvl="3"/>
            <a:r>
              <a:rPr lang="en-US" dirty="0">
                <a:hlinkClick r:id="rId26"/>
              </a:rPr>
              <a:t>Listening for gestures</a:t>
            </a:r>
            <a:endParaRPr lang="en-US" dirty="0"/>
          </a:p>
          <a:p>
            <a:pPr lvl="3"/>
            <a:r>
              <a:rPr lang="en-US" dirty="0">
                <a:hlinkClick r:id="rId27"/>
              </a:rPr>
              <a:t>Using accessibility actions</a:t>
            </a:r>
            <a:endParaRPr lang="en-US" dirty="0"/>
          </a:p>
          <a:p>
            <a:pPr lvl="3"/>
            <a:r>
              <a:rPr lang="en-US" dirty="0">
                <a:hlinkClick r:id="rId28"/>
              </a:rPr>
              <a:t>Using focus </a:t>
            </a:r>
            <a:r>
              <a:rPr lang="en-US" dirty="0" smtClean="0">
                <a:hlinkClick r:id="rId28"/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Applications Accessible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apps utilize Androids built in accessibility options by default</a:t>
            </a:r>
          </a:p>
          <a:p>
            <a:pPr lvl="1"/>
            <a:r>
              <a:rPr lang="en-US" dirty="0" smtClean="0"/>
              <a:t>However developers should take steps to optimize the accessibility</a:t>
            </a:r>
          </a:p>
          <a:p>
            <a:r>
              <a:rPr lang="en-US" dirty="0" smtClean="0"/>
              <a:t>Accessibility options are usually set inside UI creation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err="1" smtClean="0"/>
              <a:t>android:contentDescription</a:t>
            </a:r>
            <a:r>
              <a:rPr lang="en-US" b="1" dirty="0" smtClean="0"/>
              <a:t> </a:t>
            </a:r>
            <a:r>
              <a:rPr lang="en-US" dirty="0" smtClean="0"/>
              <a:t>tag you can define the content of the view. Helps provide textual representation.</a:t>
            </a:r>
          </a:p>
          <a:p>
            <a:r>
              <a:rPr lang="en-US" dirty="0" smtClean="0"/>
              <a:t>Make sure all UI elements can be reached with a directional controller, D-pad or navigation gestures</a:t>
            </a:r>
          </a:p>
          <a:p>
            <a:r>
              <a:rPr lang="en-US" dirty="0" smtClean="0"/>
              <a:t>Make sure all audio prompts have a visual representation</a:t>
            </a:r>
          </a:p>
          <a:p>
            <a:r>
              <a:rPr lang="en-US" dirty="0" smtClean="0"/>
              <a:t>Test using all accessibility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User 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the user with poor eyesight will read the </a:t>
            </a:r>
            <a:r>
              <a:rPr lang="en-US" dirty="0" err="1" smtClean="0"/>
              <a:t>contentDescription</a:t>
            </a:r>
            <a:r>
              <a:rPr lang="en-US" dirty="0" smtClean="0"/>
              <a:t> when focus is on the object</a:t>
            </a:r>
          </a:p>
          <a:p>
            <a:pPr lvl="1"/>
            <a:r>
              <a:rPr lang="en-US" dirty="0" smtClean="0"/>
              <a:t>Note: Hint will be read unless content description is 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7924" y="3619348"/>
            <a:ext cx="9470541" cy="1637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ImageButton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”@+id/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add_note_button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android:src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”@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add_note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android:contentDescription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”@string/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add_note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Focus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through a UI using directional controllers</a:t>
            </a:r>
          </a:p>
          <a:p>
            <a:pPr lvl="1"/>
            <a:r>
              <a:rPr lang="en-US" dirty="0" smtClean="0"/>
              <a:t>All interactive UI elements need to be focusable and interactive through non touch screen methods</a:t>
            </a:r>
          </a:p>
          <a:p>
            <a:pPr lvl="1"/>
            <a:r>
              <a:rPr lang="en-US" dirty="0" smtClean="0"/>
              <a:t>Enabling</a:t>
            </a:r>
          </a:p>
          <a:p>
            <a:pPr lvl="1"/>
            <a:r>
              <a:rPr lang="en-US" dirty="0" smtClean="0"/>
              <a:t>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240226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android:nextFocusLeft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"@id/editText1"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android:nextFocusRight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"@id/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textViewFeelsLikeTemp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android:nextFocusUp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"@id/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labelAsOfTime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android:nextFocusDown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"@id/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textViewTemp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android:nextFocusForward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"@id/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labelTemp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android:hint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Poppit</a:t>
            </a:r>
            <a:r>
              <a:rPr lang="en-US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android:contentDescription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the name of your </a:t>
            </a:r>
            <a:r>
              <a:rPr lang="en-US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Poppit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Accessible Custom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directional controller clicks</a:t>
            </a:r>
          </a:p>
          <a:p>
            <a:r>
              <a:rPr lang="en-US" dirty="0"/>
              <a:t>Implementing accessibility API methods</a:t>
            </a:r>
          </a:p>
          <a:p>
            <a:r>
              <a:rPr lang="en-US" dirty="0"/>
              <a:t>Sending accessibility events</a:t>
            </a:r>
          </a:p>
          <a:p>
            <a:r>
              <a:rPr lang="en-US" dirty="0"/>
              <a:t>Populating accessibility events</a:t>
            </a:r>
          </a:p>
          <a:p>
            <a:r>
              <a:rPr lang="en-US" dirty="0"/>
              <a:t>Providing a customized accessibility context</a:t>
            </a:r>
          </a:p>
          <a:p>
            <a:r>
              <a:rPr lang="en-US" dirty="0"/>
              <a:t>Handling custom touch events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4794" y="4695646"/>
            <a:ext cx="7568685" cy="23146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onKeyUp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KEYCODE_DPAD_LEFT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mCurrentValue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sendAccessibilityEvent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AccessibilityEvent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TYPE_VIEW_TEXT_CHANGED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Accessibility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Manifest Declarations and </a:t>
            </a:r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Accessibility </a:t>
            </a:r>
            <a:r>
              <a:rPr lang="en-US" dirty="0"/>
              <a:t>service declaration</a:t>
            </a:r>
          </a:p>
          <a:p>
            <a:pPr lvl="1"/>
            <a:r>
              <a:rPr lang="en-US" dirty="0" smtClean="0"/>
              <a:t>Accessibility </a:t>
            </a:r>
            <a:r>
              <a:rPr lang="en-US" dirty="0"/>
              <a:t>service configuration</a:t>
            </a:r>
          </a:p>
          <a:p>
            <a:r>
              <a:rPr lang="en-US" dirty="0"/>
              <a:t>Registering for Accessibility Events</a:t>
            </a:r>
          </a:p>
          <a:p>
            <a:pPr lvl="1"/>
            <a:r>
              <a:rPr lang="en-US" dirty="0" smtClean="0"/>
              <a:t>Package </a:t>
            </a:r>
            <a:r>
              <a:rPr lang="en-US" dirty="0"/>
              <a:t>Names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Types</a:t>
            </a:r>
          </a:p>
          <a:p>
            <a:r>
              <a:rPr lang="en-US" dirty="0" err="1"/>
              <a:t>AccessibilityService</a:t>
            </a:r>
            <a:r>
              <a:rPr lang="en-US" dirty="0"/>
              <a:t> Methods</a:t>
            </a:r>
          </a:p>
          <a:p>
            <a:r>
              <a:rPr lang="en-US" dirty="0"/>
              <a:t>Getting Event Details</a:t>
            </a:r>
          </a:p>
          <a:p>
            <a:r>
              <a:rPr lang="en-US" dirty="0"/>
              <a:t>Taking Action for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Listening </a:t>
            </a:r>
            <a:r>
              <a:rPr lang="en-US" dirty="0"/>
              <a:t>for </a:t>
            </a:r>
            <a:r>
              <a:rPr lang="en-US" dirty="0" smtClean="0"/>
              <a:t>gestures</a:t>
            </a:r>
          </a:p>
          <a:p>
            <a:pPr lvl="1"/>
            <a:r>
              <a:rPr lang="en-US" dirty="0" smtClean="0"/>
              <a:t>Using accessibility actions</a:t>
            </a:r>
          </a:p>
          <a:p>
            <a:pPr lvl="1"/>
            <a:r>
              <a:rPr lang="en-US" dirty="0" smtClean="0"/>
              <a:t>Using focus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7068" y="2003129"/>
            <a:ext cx="4984134" cy="4684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&lt;application&gt;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MyAccessibilityService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accessibility_service_label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android.accessibilityservice.AccessibilityService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&lt;/intent-filter&gt;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&lt;/service&gt;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&lt;uses-permission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android.permission.BIND_ACCESSIBILITY_SERVICE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&lt;/application&gt;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Size</a:t>
            </a:r>
          </a:p>
          <a:p>
            <a:r>
              <a:rPr lang="en-US" dirty="0" smtClean="0"/>
              <a:t>Screen Density</a:t>
            </a:r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Density-Independent pixel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50" y="1660030"/>
            <a:ext cx="6820696" cy="45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473</Words>
  <Application>Microsoft Office PowerPoint</Application>
  <PresentationFormat>Widescreen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Symbol</vt:lpstr>
      <vt:lpstr>Trebuchet MS</vt:lpstr>
      <vt:lpstr>Wingdings</vt:lpstr>
      <vt:lpstr>Wingdings 3</vt:lpstr>
      <vt:lpstr>Facet</vt:lpstr>
      <vt:lpstr>Portability, Accessibility, and Localization</vt:lpstr>
      <vt:lpstr>Intro</vt:lpstr>
      <vt:lpstr>What could we go through?</vt:lpstr>
      <vt:lpstr>Making Applications Accessible </vt:lpstr>
      <vt:lpstr>Labeling User Interface Elements</vt:lpstr>
      <vt:lpstr>Enabling Focus Navigation</vt:lpstr>
      <vt:lpstr>Building Accessible Custom Views</vt:lpstr>
      <vt:lpstr>Building Accessibility Services</vt:lpstr>
      <vt:lpstr>Portability</vt:lpstr>
      <vt:lpstr>Screen Size</vt:lpstr>
      <vt:lpstr>Screen Density</vt:lpstr>
      <vt:lpstr>Orientation</vt:lpstr>
      <vt:lpstr>Density-Independent Pixel</vt:lpstr>
      <vt:lpstr>Android 3.2 (API 13 – Honeycomb) and Above</vt:lpstr>
      <vt:lpstr>Specify Supported Screen Sizes</vt:lpstr>
      <vt:lpstr>Specify Supported Screen Sizes</vt:lpstr>
      <vt:lpstr>Localization</vt:lpstr>
      <vt:lpstr>Localization</vt:lpstr>
      <vt:lpstr>Resources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Hoyer</dc:creator>
  <cp:lastModifiedBy>Ross Hoyer</cp:lastModifiedBy>
  <cp:revision>17</cp:revision>
  <dcterms:created xsi:type="dcterms:W3CDTF">2013-12-04T19:27:16Z</dcterms:created>
  <dcterms:modified xsi:type="dcterms:W3CDTF">2013-12-10T22:58:36Z</dcterms:modified>
</cp:coreProperties>
</file>