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8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2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6C86-7F17-4DE4-BADA-D2E993DD08D9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F448-ED58-435A-8763-D3564EF19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 Halloran</a:t>
            </a:r>
            <a:r>
              <a:rPr lang="en-US" dirty="0"/>
              <a:t> </a:t>
            </a:r>
            <a:r>
              <a:rPr lang="en-US" dirty="0" smtClean="0"/>
              <a:t>&amp; Victor </a:t>
            </a:r>
            <a:r>
              <a:rPr lang="en-US" dirty="0" err="1" smtClean="0"/>
              <a:t>Dozal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35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Surface View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“Real” animation</a:t>
            </a:r>
          </a:p>
          <a:p>
            <a:r>
              <a:rPr lang="en-US" smtClean="0"/>
              <a:t>SurfaceView provides a node in the view tree</a:t>
            </a:r>
          </a:p>
          <a:p>
            <a:pPr lvl="1"/>
            <a:r>
              <a:rPr lang="en-US" smtClean="0"/>
              <a:t>Space on the display that any process can use</a:t>
            </a:r>
          </a:p>
          <a:p>
            <a:pPr lvl="1"/>
            <a:r>
              <a:rPr lang="en-US" smtClean="0"/>
              <a:t>Similar to any other widget, but is just reserving space</a:t>
            </a:r>
          </a:p>
          <a:p>
            <a:r>
              <a:rPr lang="en-US" smtClean="0"/>
              <a:t>Requires SurfaceHolder.Callback to implement</a:t>
            </a:r>
          </a:p>
          <a:p>
            <a:r>
              <a:rPr lang="en-US" smtClean="0"/>
              <a:t>SurfaceCreated and </a:t>
            </a:r>
            <a:r>
              <a:rPr lang="en-US" smtClean="0"/>
              <a:t>SurfaceDestroyed</a:t>
            </a:r>
          </a:p>
          <a:p>
            <a:pPr lvl="1"/>
            <a:r>
              <a:rPr lang="en-US" smtClean="0"/>
              <a:t>Informs implementor surface is ready or not</a:t>
            </a:r>
            <a:endParaRPr lang="en-US" smtClean="0"/>
          </a:p>
          <a:p>
            <a:r>
              <a:rPr lang="en-US" smtClean="0"/>
              <a:t>SurfaceView methods LockCanvas and UnlockCanvasAndPost</a:t>
            </a:r>
          </a:p>
          <a:p>
            <a:pPr lvl="1"/>
            <a:r>
              <a:rPr lang="en-US" smtClean="0"/>
              <a:t>Allows editing to the reserved space pixels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SurfaceView must have access to all states and </a:t>
            </a:r>
            <a:r>
              <a:rPr lang="en-US" smtClean="0"/>
              <a:t>must be synchronized</a:t>
            </a:r>
          </a:p>
          <a:p>
            <a:r>
              <a:rPr lang="en-US" smtClean="0"/>
              <a:t>Must be done between SurfaceCreated and </a:t>
            </a:r>
            <a:r>
              <a:rPr lang="en-US" smtClean="0"/>
              <a:t>SurfaceDestroyed</a:t>
            </a:r>
          </a:p>
          <a:p>
            <a:r>
              <a:rPr lang="en-US" smtClean="0"/>
              <a:t>Because of this OpenGL is mostly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Main Types of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Transition Animation</a:t>
            </a:r>
          </a:p>
          <a:p>
            <a:r>
              <a:rPr lang="en-US" smtClean="0"/>
              <a:t>Background Animation</a:t>
            </a:r>
          </a:p>
          <a:p>
            <a:r>
              <a:rPr lang="en-US" smtClean="0"/>
              <a:t>Surface View Animation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Transition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Tweened</a:t>
            </a:r>
            <a:r>
              <a:rPr lang="en-US" smtClean="0"/>
              <a:t> Animation by Google Documentation</a:t>
            </a:r>
          </a:p>
          <a:p>
            <a:r>
              <a:rPr lang="en-US" smtClean="0"/>
              <a:t>Animation started by calling view method </a:t>
            </a:r>
            <a:r>
              <a:rPr lang="en-US" err="1" smtClean="0"/>
              <a:t>startAnimation</a:t>
            </a:r>
            <a:endParaRPr lang="en-US" smtClean="0"/>
          </a:p>
          <a:p>
            <a:r>
              <a:rPr lang="en-US" smtClean="0"/>
              <a:t>Runs till finished (no pausing)</a:t>
            </a:r>
          </a:p>
          <a:p>
            <a:r>
              <a:rPr lang="en-US" smtClean="0"/>
              <a:t>Uses matrix transformations to animate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u="none" strike="noStrike" baseline="0" smtClean="0">
                <a:solidFill>
                  <a:srgbClr val="9A9AFF"/>
                </a:solidFill>
                <a:latin typeface="TheSansMonoCd-W5Regular"/>
              </a:rPr>
              <a:t>@Override</a:t>
            </a:r>
          </a:p>
          <a:p>
            <a:pPr marL="0" indent="0">
              <a:buNone/>
            </a:pPr>
            <a:r>
              <a:rPr lang="fr-FR" b="1" i="0" u="none" strike="noStrike" baseline="0" err="1" smtClean="0">
                <a:solidFill>
                  <a:srgbClr val="00669A"/>
                </a:solidFill>
                <a:latin typeface="TheSansMonoCd-W7Bold"/>
              </a:rPr>
              <a:t>protected</a:t>
            </a:r>
            <a:r>
              <a:rPr lang="fr-FR" b="1" i="0" u="none" strike="noStrike" baseline="0" smtClean="0">
                <a:solidFill>
                  <a:srgbClr val="00669A"/>
                </a:solidFill>
                <a:latin typeface="TheSansMonoCd-W7Bold"/>
              </a:rPr>
              <a:t> </a:t>
            </a:r>
            <a:r>
              <a:rPr lang="fr-FR" b="1" i="0" u="none" strike="noStrike" baseline="0" err="1" smtClean="0">
                <a:solidFill>
                  <a:srgbClr val="007888"/>
                </a:solidFill>
                <a:latin typeface="TheSansMonoCd-W7Bold"/>
              </a:rPr>
              <a:t>void</a:t>
            </a:r>
            <a:r>
              <a:rPr lang="fr-FR" b="1" i="0" u="none" strike="noStrike" baseline="0" smtClean="0">
                <a:solidFill>
                  <a:srgbClr val="007888"/>
                </a:solidFill>
                <a:latin typeface="TheSansMonoCd-W7Bold"/>
              </a:rPr>
              <a:t> </a:t>
            </a:r>
            <a:r>
              <a:rPr lang="fr-FR" b="0" i="0" u="none" strike="noStrike" baseline="0" err="1" smtClean="0">
                <a:solidFill>
                  <a:srgbClr val="CD00FF"/>
                </a:solidFill>
                <a:latin typeface="TheSansMonoCd-W5Regular"/>
              </a:rPr>
              <a:t>applyTransformation</a:t>
            </a:r>
            <a:r>
              <a:rPr lang="fr-FR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fr-FR" b="1" i="0" u="none" strike="noStrike" baseline="0" err="1" smtClean="0">
                <a:solidFill>
                  <a:srgbClr val="007888"/>
                </a:solidFill>
                <a:latin typeface="TheSansMonoCd-W7Bold"/>
              </a:rPr>
              <a:t>float</a:t>
            </a:r>
            <a:r>
              <a:rPr lang="fr-FR" b="1" i="0" u="none" strike="noStrike" baseline="0" smtClean="0">
                <a:solidFill>
                  <a:srgbClr val="007888"/>
                </a:solidFill>
                <a:latin typeface="TheSansMonoCd-W7Bold"/>
              </a:rPr>
              <a:t> </a:t>
            </a:r>
            <a:r>
              <a:rPr lang="fr-FR" b="0" i="0" u="none" strike="noStrike" baseline="0" smtClean="0">
                <a:solidFill>
                  <a:srgbClr val="000088"/>
                </a:solidFill>
                <a:latin typeface="TheSansMonoCd-W5Regular"/>
              </a:rPr>
              <a:t>t</a:t>
            </a:r>
            <a:r>
              <a:rPr lang="fr-FR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fr-FR" b="0" i="0" u="none" strike="noStrike" baseline="0" smtClean="0">
                <a:solidFill>
                  <a:srgbClr val="000088"/>
                </a:solidFill>
                <a:latin typeface="TheSansMonoCd-W5Regular"/>
              </a:rPr>
              <a:t>Transformation </a:t>
            </a:r>
            <a:r>
              <a:rPr lang="fr-FR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</a:t>
            </a:r>
            <a:r>
              <a:rPr lang="fr-FR" b="0" i="0" u="none" strike="noStrike" baseline="0" smtClean="0">
                <a:solidFill>
                  <a:srgbClr val="555555"/>
                </a:solidFill>
                <a:latin typeface="TheSansMonoCd-W5Regular"/>
              </a:rPr>
              <a:t>) {</a:t>
            </a:r>
          </a:p>
          <a:p>
            <a:pPr marL="400050" lvl="1" indent="0">
              <a:buNone/>
            </a:pP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Matrix 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xform</a:t>
            </a: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 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= 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getMatrix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</a:t>
            </a:r>
          </a:p>
          <a:p>
            <a:pPr marL="400050" lvl="1" indent="0">
              <a:buNone/>
            </a:pPr>
            <a:r>
              <a:rPr lang="pl-PL" b="1" i="0" u="none" strike="noStrike" baseline="0" smtClean="0">
                <a:solidFill>
                  <a:srgbClr val="007888"/>
                </a:solidFill>
                <a:latin typeface="TheSansMonoCd-W7Bold"/>
              </a:rPr>
              <a:t>float 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z 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= ((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dir 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&gt; </a:t>
            </a:r>
            <a:r>
              <a:rPr lang="pl-PL" b="0" i="0" u="none" strike="noStrike" baseline="0" smtClean="0">
                <a:solidFill>
                  <a:srgbClr val="FF6600"/>
                </a:solidFill>
                <a:latin typeface="TheSansMonoCd-W5Regular"/>
              </a:rPr>
              <a:t>0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) ? </a:t>
            </a:r>
            <a:r>
              <a:rPr lang="pl-PL" b="0" i="0" u="none" strike="noStrike" baseline="0" smtClean="0">
                <a:solidFill>
                  <a:srgbClr val="FF6600"/>
                </a:solidFill>
                <a:latin typeface="TheSansMonoCd-W5Regular"/>
              </a:rPr>
              <a:t>0.0f 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: -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Z_MAX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) - (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dir 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* 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t 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* </a:t>
            </a:r>
            <a:r>
              <a:rPr lang="pl-PL" b="0" i="0" u="none" strike="noStrike" baseline="0" smtClean="0">
                <a:solidFill>
                  <a:srgbClr val="000088"/>
                </a:solidFill>
                <a:latin typeface="TheSansMonoCd-W5Regular"/>
              </a:rPr>
              <a:t>Z_MAX</a:t>
            </a:r>
            <a:r>
              <a:rPr lang="pl-PL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camera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save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camera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rotateZ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t 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* </a:t>
            </a:r>
            <a:r>
              <a:rPr lang="en-US" b="0" i="0" u="none" strike="noStrike" baseline="0" smtClean="0">
                <a:solidFill>
                  <a:srgbClr val="FF6600"/>
                </a:solidFill>
                <a:latin typeface="TheSansMonoCd-W5Regular"/>
              </a:rPr>
              <a:t>360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camera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translate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b="0" i="0" u="none" strike="noStrike" baseline="0" smtClean="0">
                <a:solidFill>
                  <a:srgbClr val="FF6600"/>
                </a:solidFill>
                <a:latin typeface="TheSansMonoCd-W5Regular"/>
              </a:rPr>
              <a:t>0.0</a:t>
            </a: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F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b="0" i="0" u="none" strike="noStrike" baseline="0" smtClean="0">
                <a:solidFill>
                  <a:srgbClr val="FF6600"/>
                </a:solidFill>
                <a:latin typeface="TheSansMonoCd-W5Regular"/>
              </a:rPr>
              <a:t>0.0</a:t>
            </a: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F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b="0" i="0" u="none" strike="noStrike" baseline="0" smtClean="0">
                <a:solidFill>
                  <a:srgbClr val="000088"/>
                </a:solidFill>
                <a:latin typeface="TheSansMonoCd-W5Regular"/>
              </a:rPr>
              <a:t>z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camera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getMatrix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xform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camera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restore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xform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preTranslate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(-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xCenter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, -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yCenter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00050" lvl="1" indent="0">
              <a:buNone/>
            </a:pP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xform</a:t>
            </a:r>
            <a:r>
              <a:rPr lang="en-US" b="0" i="0" u="none" strike="noStrike" baseline="0" err="1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b="0" i="0" u="none" strike="noStrike" baseline="0" err="1" smtClean="0">
                <a:solidFill>
                  <a:srgbClr val="33009A"/>
                </a:solidFill>
                <a:latin typeface="TheSansMonoCd-W5Regular"/>
              </a:rPr>
              <a:t>postTranslate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xCenter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b="0" i="0" u="none" strike="noStrike" baseline="0" err="1" smtClean="0">
                <a:solidFill>
                  <a:srgbClr val="000088"/>
                </a:solidFill>
                <a:latin typeface="TheSansMonoCd-W5Regular"/>
              </a:rPr>
              <a:t>yCenter</a:t>
            </a: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0" indent="0">
              <a:buNone/>
            </a:pPr>
            <a:r>
              <a:rPr lang="en-US" b="0" i="0" u="none" strike="noStrike" baseline="0" smtClean="0">
                <a:solidFill>
                  <a:srgbClr val="555555"/>
                </a:solidFill>
                <a:latin typeface="TheSansMonoCd-W5Regular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separate animations per transition</a:t>
            </a:r>
          </a:p>
          <a:p>
            <a:r>
              <a:rPr lang="en-US" smtClean="0"/>
              <a:t>Controlled by “dir” (-1,1)</a:t>
            </a:r>
          </a:p>
          <a:p>
            <a:r>
              <a:rPr lang="en-US" smtClean="0"/>
              <a:t>Uses Animation.AnimationListener</a:t>
            </a:r>
          </a:p>
          <a:p>
            <a:pPr lvl="1"/>
            <a:r>
              <a:rPr lang="en-US" smtClean="0"/>
              <a:t>Able to determine when animations start/stop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AnimationSet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AlphaAnimation</a:t>
            </a:r>
          </a:p>
          <a:p>
            <a:pPr lvl="1"/>
            <a:r>
              <a:rPr lang="en-US" smtClean="0"/>
              <a:t>Changes alpha value of object</a:t>
            </a:r>
          </a:p>
          <a:p>
            <a:pPr lvl="1"/>
            <a:r>
              <a:rPr lang="en-US" smtClean="0"/>
              <a:t>Fade in/out</a:t>
            </a:r>
          </a:p>
          <a:p>
            <a:r>
              <a:rPr lang="en-US" smtClean="0"/>
              <a:t>RotateAnimation</a:t>
            </a:r>
          </a:p>
          <a:p>
            <a:pPr lvl="1"/>
            <a:r>
              <a:rPr lang="en-US" smtClean="0"/>
              <a:t>(0,0) is top left corner</a:t>
            </a:r>
          </a:p>
          <a:p>
            <a:r>
              <a:rPr lang="en-US" smtClean="0"/>
              <a:t>ScaleAnimation</a:t>
            </a:r>
          </a:p>
          <a:p>
            <a:r>
              <a:rPr lang="en-US" smtClean="0"/>
              <a:t>TranslateAnimation</a:t>
            </a:r>
          </a:p>
          <a:p>
            <a:pPr lvl="1"/>
            <a:r>
              <a:rPr lang="en-US" smtClean="0"/>
              <a:t>Controls position of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Frame-by-frame animation by Google Documentation</a:t>
            </a:r>
          </a:p>
          <a:p>
            <a:r>
              <a:rPr lang="en-US" smtClean="0"/>
              <a:t>Set of frames played in order at regular intervals</a:t>
            </a:r>
          </a:p>
          <a:p>
            <a:r>
              <a:rPr lang="en-US" smtClean="0"/>
              <a:t>Uses </a:t>
            </a:r>
            <a:r>
              <a:rPr lang="en-US" smtClean="0"/>
              <a:t>AnimationDrawable objects</a:t>
            </a:r>
            <a:endParaRPr lang="en-US" smtClean="0"/>
          </a:p>
          <a:p>
            <a:r>
              <a:rPr lang="en-US" smtClean="0"/>
              <a:t>Animation relies on the service provider Drawable.Callback</a:t>
            </a:r>
          </a:p>
          <a:p>
            <a:r>
              <a:rPr lang="en-US" smtClean="0"/>
              <a:t>Papers flying across screen, or button pulsing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&lt;animation-list</a:t>
            </a:r>
          </a:p>
          <a:p>
            <a:pPr marL="914400" lvl="2" indent="0">
              <a:buNone/>
            </a:pP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xmlns:android=</a:t>
            </a:r>
            <a:r>
              <a:rPr lang="en-US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"http://schemas.android.com/apk/res/android"</a:t>
            </a:r>
          </a:p>
          <a:p>
            <a:pPr marL="914400" lvl="2" indent="0">
              <a:buNone/>
            </a:pP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android:oneshot=</a:t>
            </a:r>
            <a:r>
              <a:rPr lang="en-US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"false"</a:t>
            </a:r>
            <a:r>
              <a:rPr lang="en-US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"@drawable/throbber_f0"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"160"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"@drawable/throbber_f1"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"140"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"@drawable/throbber_f2"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"130"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"@drawable/throbber_f3"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"100"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"@drawable/throbber_f4"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"130"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"@drawable/throbber_f5"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"140"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457200" lvl="1" indent="0">
              <a:buNone/>
            </a:pP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&lt;item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android:drawable=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"@drawable/throbber_f6" </a:t>
            </a:r>
            <a:r>
              <a:rPr lang="fr-FR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android:duration=</a:t>
            </a:r>
            <a:r>
              <a:rPr lang="fr-FR" sz="1600" b="0" i="0" u="none" strike="noStrike" baseline="0" smtClean="0">
                <a:solidFill>
                  <a:srgbClr val="CD3300"/>
                </a:solidFill>
                <a:latin typeface="TheSansMonoCd-W5Regular"/>
              </a:rPr>
              <a:t>"160" </a:t>
            </a:r>
            <a:r>
              <a:rPr lang="fr-FR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/&gt;</a:t>
            </a:r>
          </a:p>
          <a:p>
            <a:pPr marL="0" indent="0">
              <a:buNone/>
            </a:pPr>
            <a:r>
              <a:rPr lang="en-US" sz="1600" b="1" i="0" u="none" strike="noStrike" baseline="0" smtClean="0">
                <a:solidFill>
                  <a:srgbClr val="33009A"/>
                </a:solidFill>
                <a:latin typeface="TheSansMonoCd-W7Bold"/>
              </a:rPr>
              <a:t>&lt;/animation-list&gt;</a:t>
            </a:r>
          </a:p>
          <a:p>
            <a:pPr marL="0" indent="0">
              <a:buNone/>
            </a:pPr>
            <a:endParaRPr lang="en-US" sz="1600" b="1">
              <a:solidFill>
                <a:srgbClr val="33009A"/>
              </a:solidFill>
              <a:latin typeface="TheSansMonoCd-W7Bold"/>
            </a:endParaRPr>
          </a:p>
          <a:p>
            <a:pPr marL="0" indent="0">
              <a:buNone/>
            </a:pPr>
            <a:endParaRPr lang="en-US" sz="1600" b="1" smtClean="0">
              <a:solidFill>
                <a:srgbClr val="33009A"/>
              </a:solidFill>
              <a:latin typeface="TheSansMonoCd-W7Bold"/>
            </a:endParaRP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234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public </a:t>
            </a:r>
            <a:r>
              <a:rPr lang="en-US" sz="1600" b="1" i="0" u="none" strike="noStrike" baseline="0" smtClean="0">
                <a:solidFill>
                  <a:srgbClr val="007888"/>
                </a:solidFill>
                <a:latin typeface="TheSansMonoCd-W7Bold"/>
              </a:rPr>
              <a:t>void </a:t>
            </a:r>
            <a:r>
              <a:rPr lang="en-US" sz="1600" b="0" i="0" u="none" strike="noStrike" baseline="0" smtClean="0">
                <a:solidFill>
                  <a:srgbClr val="CD00FF"/>
                </a:solidFill>
                <a:latin typeface="TheSansMonoCd-W5Regular"/>
              </a:rPr>
              <a:t>onCreate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Bundle savedInstanceState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 {</a:t>
            </a:r>
          </a:p>
          <a:p>
            <a:pPr marL="457200" lvl="1" indent="0">
              <a:buNone/>
            </a:pPr>
            <a:r>
              <a:rPr lang="en-US" sz="1600" b="0" i="1" u="none" strike="noStrike" baseline="0" smtClean="0">
                <a:solidFill>
                  <a:srgbClr val="35586D"/>
                </a:solidFill>
                <a:latin typeface="TheSansMonoCd-W5RegularItalic"/>
              </a:rPr>
              <a:t>// install the animation click listener</a:t>
            </a:r>
          </a:p>
          <a:p>
            <a:pPr marL="457200" lvl="1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final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View root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=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findViewById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id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main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);</a:t>
            </a:r>
          </a:p>
          <a:p>
            <a:pPr marL="457200" lvl="1" indent="0">
              <a:buNone/>
            </a:pP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findViewById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id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main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setOnClickListener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</a:p>
          <a:p>
            <a:pPr marL="857250" lvl="2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new </a:t>
            </a:r>
            <a:r>
              <a:rPr lang="en-US" sz="1600" b="0" i="0" u="none" strike="noStrike" baseline="0" smtClean="0">
                <a:solidFill>
                  <a:srgbClr val="CD00FF"/>
                </a:solidFill>
                <a:latin typeface="TheSansMonoCd-W5Regular"/>
              </a:rPr>
              <a:t>OnClickListener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 {</a:t>
            </a:r>
          </a:p>
          <a:p>
            <a:pPr marL="1314450" lvl="3" indent="0">
              <a:buNone/>
            </a:pPr>
            <a:r>
              <a:rPr lang="en-US" sz="1600" b="0" i="0" u="none" strike="noStrike" baseline="0" smtClean="0">
                <a:solidFill>
                  <a:srgbClr val="9A9AFF"/>
                </a:solidFill>
                <a:latin typeface="TheSansMonoCd-W5Regular"/>
              </a:rPr>
              <a:t>@Override </a:t>
            </a: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public </a:t>
            </a:r>
            <a:r>
              <a:rPr lang="en-US" sz="1600" b="1" i="0" u="none" strike="noStrike" baseline="0" smtClean="0">
                <a:solidFill>
                  <a:srgbClr val="007888"/>
                </a:solidFill>
                <a:latin typeface="TheSansMonoCd-W7Bold"/>
              </a:rPr>
              <a:t>void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onClick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View v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 {</a:t>
            </a:r>
          </a:p>
          <a:p>
            <a:pPr marL="1771650" lvl="4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new </a:t>
            </a:r>
            <a:r>
              <a:rPr lang="en-US" sz="1600" b="0" i="0" u="none" strike="noStrike" baseline="0" smtClean="0">
                <a:solidFill>
                  <a:srgbClr val="CD00FF"/>
                </a:solidFill>
                <a:latin typeface="TheSansMonoCd-W5Regular"/>
              </a:rPr>
              <a:t>RotationTransitionAnimation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FF6600"/>
                </a:solidFill>
                <a:latin typeface="TheSansMonoCd-W5Regular"/>
              </a:rPr>
              <a:t>1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root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cur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,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next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</a:t>
            </a:r>
          </a:p>
          <a:p>
            <a:pPr marL="2228850" lvl="5" indent="0">
              <a:buNone/>
            </a:pP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runAnimation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</a:t>
            </a:r>
          </a:p>
          <a:p>
            <a:pPr marL="1771650" lvl="4" indent="0">
              <a:buNone/>
            </a:pPr>
            <a:r>
              <a:rPr lang="en-US" sz="1600" b="0" i="1" u="none" strike="noStrike" baseline="0" smtClean="0">
                <a:solidFill>
                  <a:srgbClr val="35586D"/>
                </a:solidFill>
                <a:latin typeface="TheSansMonoCd-W5RegularItalic"/>
              </a:rPr>
              <a:t>// exchange views</a:t>
            </a:r>
          </a:p>
          <a:p>
            <a:pPr marL="1771650" lvl="4" indent="0">
              <a:buNone/>
            </a:pP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View t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=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cur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;</a:t>
            </a:r>
          </a:p>
          <a:p>
            <a:pPr marL="1771650" lvl="4" indent="0">
              <a:buNone/>
            </a:pP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cur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=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next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;</a:t>
            </a:r>
          </a:p>
          <a:p>
            <a:pPr marL="1771650" lvl="4" indent="0">
              <a:buNone/>
            </a:pP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next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=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t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;</a:t>
            </a:r>
          </a:p>
          <a:p>
            <a:pPr marL="1771650" lvl="4" indent="0">
              <a:buNone/>
            </a:pP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toggleThrobber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</a:t>
            </a:r>
          </a:p>
          <a:p>
            <a:pPr marL="457200" lvl="1" indent="0">
              <a:buNone/>
            </a:pP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} });</a:t>
            </a:r>
          </a:p>
          <a:p>
            <a:pPr marL="0" indent="0">
              <a:buNone/>
            </a:pP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}</a:t>
            </a:r>
          </a:p>
          <a:p>
            <a:pPr marL="0" indent="0">
              <a:buNone/>
            </a:pPr>
            <a:endParaRPr lang="en-US" sz="1600" b="0" i="0" u="none" strike="noStrike" baseline="0" smtClean="0">
              <a:solidFill>
                <a:srgbClr val="555555"/>
              </a:solidFill>
              <a:latin typeface="TheSansMonoCd-W5Regular"/>
            </a:endParaRPr>
          </a:p>
          <a:p>
            <a:pPr marL="0" indent="0">
              <a:buNone/>
            </a:pPr>
            <a:r>
              <a:rPr lang="en-US" sz="1600" b="1" i="0" u="none" strike="noStrike" baseline="0" smtClean="0">
                <a:solidFill>
                  <a:srgbClr val="007888"/>
                </a:solidFill>
                <a:latin typeface="TheSansMonoCd-W7Bold"/>
              </a:rPr>
              <a:t>void </a:t>
            </a:r>
            <a:r>
              <a:rPr lang="en-US" sz="1600" b="0" i="0" u="none" strike="noStrike" baseline="0" smtClean="0">
                <a:solidFill>
                  <a:srgbClr val="CD00FF"/>
                </a:solidFill>
                <a:latin typeface="TheSansMonoCd-W5Regular"/>
              </a:rPr>
              <a:t>toggleThrobber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 {</a:t>
            </a:r>
          </a:p>
          <a:p>
            <a:pPr marL="400050" lvl="1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if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null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!=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throbber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 {</a:t>
            </a:r>
          </a:p>
          <a:p>
            <a:pPr marL="800100" lvl="2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if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efxView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equals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cur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)) {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throbber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start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 }</a:t>
            </a:r>
          </a:p>
          <a:p>
            <a:pPr marL="800100" lvl="2" indent="0">
              <a:buNone/>
            </a:pPr>
            <a:r>
              <a:rPr lang="en-US" sz="1600" b="1" i="0" u="none" strike="noStrike" baseline="0" smtClean="0">
                <a:solidFill>
                  <a:srgbClr val="00669A"/>
                </a:solidFill>
                <a:latin typeface="TheSansMonoCd-W7Bold"/>
              </a:rPr>
              <a:t>else 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{ </a:t>
            </a:r>
            <a:r>
              <a:rPr lang="en-US" sz="1600" b="0" i="0" u="none" strike="noStrike" baseline="0" smtClean="0">
                <a:solidFill>
                  <a:srgbClr val="000088"/>
                </a:solidFill>
                <a:latin typeface="TheSansMonoCd-W5Regular"/>
              </a:rPr>
              <a:t>throbber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.</a:t>
            </a:r>
            <a:r>
              <a:rPr lang="en-US" sz="1600" b="0" i="0" u="none" strike="noStrike" baseline="0" smtClean="0">
                <a:solidFill>
                  <a:srgbClr val="33009A"/>
                </a:solidFill>
                <a:latin typeface="TheSansMonoCd-W5Regular"/>
              </a:rPr>
              <a:t>stop</a:t>
            </a: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(); }</a:t>
            </a:r>
          </a:p>
          <a:p>
            <a:pPr marL="400050" lvl="1" indent="0">
              <a:buNone/>
            </a:pP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}</a:t>
            </a:r>
          </a:p>
          <a:p>
            <a:pPr marL="0" indent="0">
              <a:buNone/>
            </a:pPr>
            <a:r>
              <a:rPr lang="en-US" sz="1600" b="0" i="0" u="none" strike="noStrike" baseline="0" smtClean="0">
                <a:solidFill>
                  <a:srgbClr val="555555"/>
                </a:solidFill>
                <a:latin typeface="TheSansMonoCd-W5Regular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695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462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Animation</vt:lpstr>
      <vt:lpstr>3 Main Types of Animation</vt:lpstr>
      <vt:lpstr>Transition Animation</vt:lpstr>
      <vt:lpstr>PowerPoint Presentation</vt:lpstr>
      <vt:lpstr>PowerPoint Presentation</vt:lpstr>
      <vt:lpstr>AnimationSet Class</vt:lpstr>
      <vt:lpstr>Background Animation</vt:lpstr>
      <vt:lpstr>PowerPoint Presentation</vt:lpstr>
      <vt:lpstr>PowerPoint Presentation</vt:lpstr>
      <vt:lpstr>Surface View Animation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Halloran, Daniel R.</dc:creator>
  <cp:lastModifiedBy>Halloran, Daniel R.</cp:lastModifiedBy>
  <cp:revision>11</cp:revision>
  <dcterms:created xsi:type="dcterms:W3CDTF">2013-11-25T21:01:42Z</dcterms:created>
  <dcterms:modified xsi:type="dcterms:W3CDTF">2013-12-02T21:14:35Z</dcterms:modified>
</cp:coreProperties>
</file>