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65" r:id="rId11"/>
    <p:sldId id="271" r:id="rId12"/>
    <p:sldId id="272" r:id="rId13"/>
    <p:sldId id="273" r:id="rId14"/>
    <p:sldId id="274" r:id="rId15"/>
    <p:sldId id="275" r:id="rId16"/>
    <p:sldId id="276" r:id="rId17"/>
    <p:sldId id="284" r:id="rId18"/>
    <p:sldId id="282" r:id="rId19"/>
    <p:sldId id="277" r:id="rId20"/>
    <p:sldId id="278" r:id="rId21"/>
    <p:sldId id="280" r:id="rId22"/>
    <p:sldId id="283" r:id="rId23"/>
    <p:sldId id="264" r:id="rId2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17577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4130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1661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33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249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83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131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1882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371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0507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739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949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672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97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DC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media/MediaPlayer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media/MediaPlayer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androidcodeexamples.blogspot.com/2011/08/how-to-play-video-in-media-player.html" TargetMode="External"/><Relationship Id="rId3" Type="http://schemas.openxmlformats.org/officeDocument/2006/relationships/hyperlink" Target="http://developer.android.com/reference/android/media/MediaPlayer.html" TargetMode="External"/><Relationship Id="rId7" Type="http://schemas.openxmlformats.org/officeDocument/2006/relationships/hyperlink" Target="http://developer.android.com/reference/android/net/Uri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media/AudioManager.html" TargetMode="External"/><Relationship Id="rId5" Type="http://schemas.openxmlformats.org/officeDocument/2006/relationships/hyperlink" Target="http://developer.android.com/guide/appendix/media-formats.html" TargetMode="External"/><Relationship Id="rId4" Type="http://schemas.openxmlformats.org/officeDocument/2006/relationships/hyperlink" Target="http://developer.android.com/guide/topics/media/mediaplayer.html" TargetMode="External"/><Relationship Id="rId9" Type="http://schemas.openxmlformats.org/officeDocument/2006/relationships/hyperlink" Target="http://www.youtube.com/watch?v=ygI-2F8ApU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965033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Multimedia in Android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124889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Video and </a:t>
            </a:r>
            <a:r>
              <a:rPr lang="en" dirty="0" smtClean="0"/>
              <a:t>Audio</a:t>
            </a:r>
            <a:endParaRPr lang="en" dirty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r>
              <a:rPr lang="en" dirty="0" smtClean="0"/>
              <a:t>A Beige Lesson by </a:t>
            </a:r>
          </a:p>
          <a:p>
            <a:pPr>
              <a:buNone/>
            </a:pPr>
            <a:r>
              <a:rPr lang="en" dirty="0" smtClean="0"/>
              <a:t>Derek Stotz and Jonathan Tomes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158" y="0"/>
            <a:ext cx="4774047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589" y="496389"/>
            <a:ext cx="1384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900" u="sng" dirty="0" smtClean="0">
                <a:solidFill>
                  <a:schemeClr val="hlink"/>
                </a:solidFill>
                <a:hlinkClick r:id="rId3"/>
              </a:rPr>
              <a:t>Source: </a:t>
            </a:r>
          </a:p>
          <a:p>
            <a:pPr lvl="0"/>
            <a:r>
              <a:rPr lang="en" sz="900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" sz="900" u="sng" dirty="0">
                <a:solidFill>
                  <a:schemeClr val="hlink"/>
                </a:solidFill>
                <a:hlinkClick r:id="rId3"/>
              </a:rPr>
              <a:t>://developer.android.com/reference/android/media/MediaPlayer.html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970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and Initialized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Idle state:</a:t>
            </a:r>
          </a:p>
          <a:p>
            <a:r>
              <a:rPr lang="en-US" sz="1600" dirty="0"/>
              <a:t> The media player enters the idle state with new or reset()</a:t>
            </a:r>
          </a:p>
          <a:p>
            <a:r>
              <a:rPr lang="en-US" sz="1600" dirty="0"/>
              <a:t>	If you used one of the create methods, the media player is NOT in the idle state, but instead, if </a:t>
            </a:r>
            <a:r>
              <a:rPr lang="en-US" sz="1600" dirty="0" smtClean="0"/>
              <a:t>successful</a:t>
            </a:r>
            <a:r>
              <a:rPr lang="en-US" sz="1600" dirty="0"/>
              <a:t>, the media player is in the prepared state.</a:t>
            </a:r>
          </a:p>
          <a:p>
            <a:endParaRPr lang="en-US" sz="1600" dirty="0"/>
          </a:p>
          <a:p>
            <a:r>
              <a:rPr lang="en-US" sz="1600" b="1" dirty="0"/>
              <a:t>Initialized state:</a:t>
            </a:r>
          </a:p>
          <a:p>
            <a:r>
              <a:rPr lang="en-US" sz="1600" dirty="0"/>
              <a:t> Calling one of the </a:t>
            </a:r>
            <a:r>
              <a:rPr lang="en-US" sz="1600" dirty="0" err="1"/>
              <a:t>setDataSource</a:t>
            </a:r>
            <a:r>
              <a:rPr lang="en-US" sz="1600" dirty="0"/>
              <a:t>() methods will transition the media player from the Idle state to the </a:t>
            </a:r>
          </a:p>
          <a:p>
            <a:r>
              <a:rPr lang="en-US" sz="1600" dirty="0"/>
              <a:t> Initialized state. </a:t>
            </a:r>
          </a:p>
          <a:p>
            <a:r>
              <a:rPr lang="en-US" sz="1600" dirty="0"/>
              <a:t>	An </a:t>
            </a:r>
            <a:r>
              <a:rPr lang="en-US" sz="1600" dirty="0" err="1"/>
              <a:t>illegalStateException</a:t>
            </a:r>
            <a:r>
              <a:rPr lang="en-US" sz="1600" dirty="0"/>
              <a:t> is thrown if </a:t>
            </a:r>
            <a:r>
              <a:rPr lang="en-US" sz="1600" dirty="0" err="1"/>
              <a:t>setDataSource</a:t>
            </a:r>
            <a:r>
              <a:rPr lang="en-US" sz="1600" dirty="0"/>
              <a:t>() is called from any other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and Prepared State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The media player must be in the Prepared state before media playback can begin.</a:t>
            </a:r>
          </a:p>
          <a:p>
            <a:pPr marL="476250" indent="-285750">
              <a:buFont typeface="Arial" panose="020B0604020202020204" pitchFamily="34" charset="0"/>
              <a:buChar char="•"/>
            </a:pPr>
            <a:r>
              <a:rPr lang="en-US" sz="1600" dirty="0"/>
              <a:t>	There are two ways to enter the prepared state:</a:t>
            </a:r>
          </a:p>
          <a:p>
            <a:r>
              <a:rPr lang="en-US" sz="1600" dirty="0"/>
              <a:t>		1) using prepare() which transits to the prepared state once it returns.</a:t>
            </a:r>
          </a:p>
          <a:p>
            <a:r>
              <a:rPr lang="en-US" sz="1600" dirty="0"/>
              <a:t>		2) Using </a:t>
            </a:r>
            <a:r>
              <a:rPr lang="en-US" sz="1600" dirty="0" err="1"/>
              <a:t>prepareAsync</a:t>
            </a:r>
            <a:r>
              <a:rPr lang="en-US" sz="1600" dirty="0"/>
              <a:t>(), which transits the media player into the transient </a:t>
            </a:r>
            <a:r>
              <a:rPr lang="en-US" sz="1600" dirty="0" smtClean="0"/>
              <a:t>		Preparing state</a:t>
            </a:r>
            <a:r>
              <a:rPr lang="en-US" sz="1600" dirty="0"/>
              <a:t>, which it completes almost immediately.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pPr marL="476250" indent="-285750">
              <a:buFont typeface="Arial" panose="020B0604020202020204" pitchFamily="34" charset="0"/>
              <a:buChar char="•"/>
            </a:pPr>
            <a:r>
              <a:rPr lang="en-US" sz="1600" dirty="0"/>
              <a:t>	</a:t>
            </a:r>
            <a:r>
              <a:rPr lang="en-US" sz="1600" dirty="0" smtClean="0"/>
              <a:t>An </a:t>
            </a:r>
            <a:r>
              <a:rPr lang="en-US" sz="1600" dirty="0" err="1"/>
              <a:t>illegalStateException</a:t>
            </a:r>
            <a:r>
              <a:rPr lang="en-US" sz="1600" dirty="0"/>
              <a:t> is thrown if prepare() or </a:t>
            </a:r>
            <a:r>
              <a:rPr lang="en-US" sz="1600" dirty="0" err="1"/>
              <a:t>prepareAsync</a:t>
            </a:r>
            <a:r>
              <a:rPr lang="en-US" sz="1600" dirty="0"/>
              <a:t>() is called in </a:t>
            </a:r>
            <a:r>
              <a:rPr lang="en-US" sz="1600" dirty="0" smtClean="0"/>
              <a:t>		any </a:t>
            </a:r>
            <a:r>
              <a:rPr lang="en-US" sz="1600" dirty="0"/>
              <a:t>other </a:t>
            </a:r>
            <a:r>
              <a:rPr lang="en-US" sz="1600" dirty="0" smtClean="0"/>
              <a:t>	state than Initialized</a:t>
            </a:r>
            <a:r>
              <a:rPr lang="en-US" sz="1600" dirty="0"/>
              <a:t>.</a:t>
            </a:r>
          </a:p>
          <a:p>
            <a:pPr marL="476250" indent="-285750">
              <a:buFont typeface="Arial" panose="020B0604020202020204" pitchFamily="34" charset="0"/>
              <a:buChar char="•"/>
            </a:pPr>
            <a:r>
              <a:rPr lang="en-US" sz="1600" dirty="0"/>
              <a:t>	While in the Prepared state properties such as sound volume, looping and </a:t>
            </a:r>
            <a:r>
              <a:rPr lang="en-US" sz="1600" dirty="0" smtClean="0"/>
              <a:t>		</a:t>
            </a:r>
            <a:r>
              <a:rPr lang="en-US" sz="1600" dirty="0" err="1" smtClean="0"/>
              <a:t>screenOnWhilePlaying</a:t>
            </a:r>
            <a:r>
              <a:rPr lang="en-US" sz="1600" dirty="0" smtClean="0"/>
              <a:t> </a:t>
            </a:r>
            <a:r>
              <a:rPr lang="en-US" sz="1600" dirty="0"/>
              <a:t>can </a:t>
            </a:r>
            <a:r>
              <a:rPr lang="en-US" sz="1600" dirty="0" smtClean="0"/>
              <a:t>be </a:t>
            </a:r>
            <a:r>
              <a:rPr lang="en-US" sz="1600" dirty="0"/>
              <a:t>adjusted.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6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The </a:t>
            </a:r>
            <a:r>
              <a:rPr lang="en-US" sz="1800" dirty="0"/>
              <a:t>player will go to this state once start() is called. In this state media play back is taking place. </a:t>
            </a:r>
          </a:p>
          <a:p>
            <a:pPr marL="476250" indent="-285750">
              <a:buFont typeface="Arial" panose="020B0604020202020204" pitchFamily="34" charset="0"/>
              <a:buChar char="•"/>
            </a:pPr>
            <a:r>
              <a:rPr lang="en-US" sz="1800" dirty="0"/>
              <a:t>	</a:t>
            </a:r>
            <a:r>
              <a:rPr lang="en-US" sz="1800" dirty="0" err="1"/>
              <a:t>isPlaying</a:t>
            </a:r>
            <a:r>
              <a:rPr lang="en-US" sz="1800" dirty="0"/>
              <a:t>() can be used to test if the media player is in the Started state.</a:t>
            </a:r>
          </a:p>
          <a:p>
            <a:pPr marL="476250" indent="-285750">
              <a:buFont typeface="Arial" panose="020B0604020202020204" pitchFamily="34" charset="0"/>
              <a:buChar char="•"/>
            </a:pPr>
            <a:r>
              <a:rPr lang="en-US" sz="1800" dirty="0"/>
              <a:t>	While in the started state, the player can call </a:t>
            </a:r>
            <a:r>
              <a:rPr lang="en-US" sz="1800" dirty="0" smtClean="0"/>
              <a:t>a </a:t>
            </a:r>
            <a:r>
              <a:rPr lang="en-US" sz="1800" dirty="0"/>
              <a:t>user supplied </a:t>
            </a:r>
            <a:r>
              <a:rPr lang="en-US" sz="1800" dirty="0" smtClean="0"/>
              <a:t>	</a:t>
            </a:r>
            <a:r>
              <a:rPr lang="en-US" sz="1800" dirty="0" err="1" smtClean="0"/>
              <a:t>OnBufferingUpdate.onBufferingUpdate</a:t>
            </a:r>
            <a:r>
              <a:rPr lang="en-US" sz="1800" dirty="0" smtClean="0"/>
              <a:t>() callback </a:t>
            </a:r>
            <a:r>
              <a:rPr lang="en-US" sz="1800" dirty="0"/>
              <a:t>method if an </a:t>
            </a:r>
            <a:r>
              <a:rPr lang="en-US" sz="1800" dirty="0" smtClean="0"/>
              <a:t>	</a:t>
            </a:r>
            <a:r>
              <a:rPr lang="en-US" sz="1800" dirty="0" err="1" smtClean="0"/>
              <a:t>OnBufferingUpdate</a:t>
            </a:r>
            <a:r>
              <a:rPr lang="en-US" sz="1800" dirty="0" smtClean="0"/>
              <a:t> </a:t>
            </a:r>
            <a:r>
              <a:rPr lang="en-US" sz="1800" dirty="0"/>
              <a:t>listener has been registered before hand </a:t>
            </a:r>
            <a:r>
              <a:rPr lang="en-US" sz="1800" dirty="0" smtClean="0"/>
              <a:t>via 	</a:t>
            </a:r>
            <a:r>
              <a:rPr lang="en-US" sz="1800" dirty="0" err="1" smtClean="0"/>
              <a:t>setOnBufferingUpdateListener</a:t>
            </a:r>
            <a:r>
              <a:rPr lang="en-US" sz="1800" dirty="0"/>
              <a:t>(). </a:t>
            </a:r>
            <a:endParaRPr lang="en-US" sz="1800" dirty="0" smtClean="0"/>
          </a:p>
          <a:p>
            <a:pPr marL="1276350" lvl="2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This </a:t>
            </a:r>
            <a:r>
              <a:rPr lang="en-US" sz="1800" dirty="0"/>
              <a:t>callback allows applications to keep track of </a:t>
            </a:r>
            <a:r>
              <a:rPr lang="en-US" sz="1800" dirty="0" smtClean="0"/>
              <a:t>buffering status </a:t>
            </a:r>
            <a:r>
              <a:rPr lang="en-US" sz="1800" dirty="0"/>
              <a:t>while streaming audio/video.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96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76250" indent="-285750">
              <a:buFont typeface="Arial" panose="020B0604020202020204" pitchFamily="34" charset="0"/>
              <a:buChar char="•"/>
            </a:pPr>
            <a:r>
              <a:rPr lang="en-US" sz="2000" dirty="0"/>
              <a:t>Entered by calling pause(). </a:t>
            </a:r>
            <a:endParaRPr lang="en-US" sz="2000" dirty="0" smtClean="0"/>
          </a:p>
          <a:p>
            <a:pPr marL="87630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Entering </a:t>
            </a:r>
            <a:r>
              <a:rPr lang="en-US" sz="2000" dirty="0"/>
              <a:t>the pause state from started and vice versa can take some time to register in calls to </a:t>
            </a:r>
            <a:r>
              <a:rPr lang="en-US" sz="2000" dirty="0" err="1"/>
              <a:t>isPlaying</a:t>
            </a:r>
            <a:r>
              <a:rPr lang="en-US" sz="2000" dirty="0" smtClean="0"/>
              <a:t>()especially </a:t>
            </a:r>
            <a:r>
              <a:rPr lang="en-US" sz="2000" dirty="0"/>
              <a:t>when streaming </a:t>
            </a:r>
            <a:r>
              <a:rPr lang="en-US" sz="2000" dirty="0" smtClean="0"/>
              <a:t>content.</a:t>
            </a:r>
          </a:p>
          <a:p>
            <a:pPr marL="87630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Calling </a:t>
            </a:r>
            <a:r>
              <a:rPr lang="en-US" sz="2000" dirty="0"/>
              <a:t>start() from a paused media player will cause playback to continue from where it was paused. </a:t>
            </a:r>
          </a:p>
          <a:p>
            <a:pPr marL="87630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Calling </a:t>
            </a:r>
            <a:r>
              <a:rPr lang="en-US" sz="2000" dirty="0"/>
              <a:t>pause() from a player in the paused state will have no effect.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63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Stopped: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76250" indent="-285750">
              <a:buFont typeface="Arial" panose="020B0604020202020204" pitchFamily="34" charset="0"/>
              <a:buChar char="•"/>
            </a:pPr>
            <a:r>
              <a:rPr lang="en-US" sz="2000" dirty="0"/>
              <a:t>Entered by calling stop</a:t>
            </a:r>
            <a:r>
              <a:rPr lang="en-US" sz="2000" dirty="0" smtClean="0"/>
              <a:t>().</a:t>
            </a:r>
          </a:p>
          <a:p>
            <a:pPr marL="87630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Once </a:t>
            </a:r>
            <a:r>
              <a:rPr lang="en-US" sz="2000" dirty="0"/>
              <a:t>in the stopped state play back can not be started again </a:t>
            </a:r>
            <a:r>
              <a:rPr lang="en-US" sz="2000" dirty="0" smtClean="0"/>
              <a:t>till </a:t>
            </a:r>
            <a:r>
              <a:rPr lang="en-US" sz="2000" dirty="0"/>
              <a:t>prepare() or </a:t>
            </a:r>
            <a:r>
              <a:rPr lang="en-US" sz="2000" dirty="0" err="1" smtClean="0"/>
              <a:t>prepareAsync</a:t>
            </a:r>
            <a:r>
              <a:rPr lang="en-US" sz="2000" dirty="0"/>
              <a:t>() are </a:t>
            </a:r>
            <a:r>
              <a:rPr lang="en-US" sz="2000" dirty="0" smtClean="0"/>
              <a:t>called to </a:t>
            </a:r>
            <a:r>
              <a:rPr lang="en-US" sz="2000" dirty="0"/>
              <a:t>set it back to the prepared </a:t>
            </a:r>
            <a:r>
              <a:rPr lang="en-US" sz="2000" dirty="0" smtClean="0"/>
              <a:t>state.</a:t>
            </a:r>
          </a:p>
          <a:p>
            <a:pPr marL="590550" lvl="1" indent="0"/>
            <a:endParaRPr lang="en-US" sz="2000" dirty="0" smtClean="0"/>
          </a:p>
          <a:p>
            <a:pPr marL="87630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Calling </a:t>
            </a:r>
            <a:r>
              <a:rPr lang="en-US" sz="2000" dirty="0"/>
              <a:t>stop() on a media player already in the stopped state has no effect.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16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PlaybackCompleted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342900">
              <a:buFont typeface="Arial" panose="020B0604020202020204" pitchFamily="34" charset="0"/>
              <a:buChar char="•"/>
            </a:pPr>
            <a:r>
              <a:rPr lang="en-US" sz="2000" dirty="0"/>
              <a:t>Entered when the media source has reached the end of the stream</a:t>
            </a:r>
            <a:r>
              <a:rPr lang="en-US" sz="2000" dirty="0" smtClean="0"/>
              <a:t>.</a:t>
            </a:r>
            <a:endParaRPr lang="en-US" sz="2000" dirty="0"/>
          </a:p>
          <a:p>
            <a:pPr marL="533400" indent="-342900">
              <a:buFont typeface="Arial" panose="020B0604020202020204" pitchFamily="34" charset="0"/>
              <a:buChar char="•"/>
            </a:pPr>
            <a:r>
              <a:rPr lang="en-US" sz="2000" dirty="0"/>
              <a:t>	If looping is set to true, remains in the started state and starts </a:t>
            </a:r>
            <a:r>
              <a:rPr lang="en-US" sz="2000" dirty="0" smtClean="0"/>
              <a:t>	playing </a:t>
            </a:r>
            <a:r>
              <a:rPr lang="en-US" sz="2000" dirty="0"/>
              <a:t>from the beginning. </a:t>
            </a:r>
            <a:r>
              <a:rPr lang="en-US" sz="2000" dirty="0" smtClean="0"/>
              <a:t>If looping is </a:t>
            </a:r>
            <a:r>
              <a:rPr lang="en-US" sz="2000" dirty="0"/>
              <a:t>set to </a:t>
            </a:r>
            <a:r>
              <a:rPr lang="en-US" sz="2000" dirty="0" smtClean="0"/>
              <a:t>false a </a:t>
            </a:r>
            <a:r>
              <a:rPr lang="en-US" sz="2000" dirty="0"/>
              <a:t>call to the </a:t>
            </a:r>
            <a:r>
              <a:rPr lang="en-US" sz="2000" dirty="0" smtClean="0"/>
              <a:t>	callback method </a:t>
            </a:r>
            <a:r>
              <a:rPr lang="en-US" sz="2000" dirty="0" err="1"/>
              <a:t>onCompletion</a:t>
            </a:r>
            <a:r>
              <a:rPr lang="en-US" sz="2000" dirty="0" smtClean="0"/>
              <a:t>()</a:t>
            </a:r>
            <a:endParaRPr lang="en-US" sz="2000" dirty="0"/>
          </a:p>
          <a:p>
            <a:pPr marL="533400" indent="-342900">
              <a:buFont typeface="Arial" panose="020B0604020202020204" pitchFamily="34" charset="0"/>
              <a:buChar char="•"/>
            </a:pPr>
            <a:r>
              <a:rPr lang="en-US" sz="2000" dirty="0"/>
              <a:t>	When in this state a call to start() begins playback from the </a:t>
            </a:r>
            <a:r>
              <a:rPr lang="en-US" sz="2000" dirty="0" smtClean="0"/>
              <a:t>	beginning </a:t>
            </a:r>
            <a:r>
              <a:rPr lang="en-US" sz="2000" dirty="0"/>
              <a:t>of the stream.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53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158" y="0"/>
            <a:ext cx="4774047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1589" y="496389"/>
            <a:ext cx="1384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900" u="sng" dirty="0" smtClean="0">
                <a:solidFill>
                  <a:schemeClr val="hlink"/>
                </a:solidFill>
                <a:hlinkClick r:id="rId3"/>
              </a:rPr>
              <a:t>Source: </a:t>
            </a:r>
          </a:p>
          <a:p>
            <a:pPr lvl="0"/>
            <a:r>
              <a:rPr lang="en" sz="900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" sz="900" u="sng" dirty="0">
                <a:solidFill>
                  <a:schemeClr val="hlink"/>
                </a:solidFill>
                <a:hlinkClick r:id="rId3"/>
              </a:rPr>
              <a:t>://developer.android.com/reference/android/media/MediaPlayer.html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240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Using the MediaPlayer</a:t>
            </a:r>
            <a:endParaRPr lang="en" dirty="0"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Specific Cases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09099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video in a surface view: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33231" y="1508379"/>
            <a:ext cx="7666892" cy="161290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SurfaceView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surfaceView1);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sv.setVisibility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GONE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sv.getHolder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sh.setFixedSize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(176, 144);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sh.addCallback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sh.</a:t>
            </a:r>
            <a:r>
              <a:rPr lang="en-US" sz="1200" u="sng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setType</a:t>
            </a:r>
            <a:r>
              <a:rPr lang="en-US" sz="1200" u="sng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u="sng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SurfaceHolder.SURFACE_TYPE_PUSH_BUFFERS</a:t>
            </a:r>
            <a:r>
              <a:rPr lang="en-US" sz="1200" u="sng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//Deprecated, but works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865" y="1068227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activity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():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78865" y="3180990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the video is played:</a:t>
            </a:r>
            <a:endParaRPr lang="en-US" sz="1600" dirty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1133231" y="3589124"/>
            <a:ext cx="7666892" cy="135129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9025" numCol="1" anchor="ctr" anchorCtr="0" compatLnSpc="1">
            <a:prstTxWarp prst="textNoShape">
              <a:avLst/>
            </a:prstTxWarp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914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1371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getWindow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setFormat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PixelFormat.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UNKNOWN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sv.setVisibility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VISIBLE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medPlayer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MediaPlayer.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this, </a:t>
            </a:r>
            <a:r>
              <a:rPr lang="en-US" sz="12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R.raw.video_file</a:t>
            </a:r>
            <a:r>
              <a:rPr lang="en-US" sz="12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medPlayer.setAudioStreamType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AudioManager.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STREAM_MUSIC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medPlayer.start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0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MediaPlayer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Primary method of playing audio and video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Can play media from the phone, the application resources, or the net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Can be used in tandem with async tasks to prepare and play data without interfering with the UI thread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Can be used via a service to play as a background process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8"/>
            <a:ext cx="8593015" cy="857250"/>
          </a:xfrm>
        </p:spPr>
        <p:txBody>
          <a:bodyPr/>
          <a:lstStyle/>
          <a:p>
            <a:r>
              <a:rPr lang="en-US" sz="3200" dirty="0" smtClean="0"/>
              <a:t>Preparing Remote Media Asynchronously</a:t>
            </a:r>
            <a:endParaRPr lang="en-US" sz="3200" dirty="0"/>
          </a:p>
        </p:txBody>
      </p:sp>
      <p:sp>
        <p:nvSpPr>
          <p:cNvPr id="6" name="Text Placeholder 3"/>
          <p:cNvSpPr txBox="1">
            <a:spLocks noChangeArrowheads="1"/>
          </p:cNvSpPr>
          <p:nvPr/>
        </p:nvSpPr>
        <p:spPr bwMode="auto">
          <a:xfrm>
            <a:off x="1043354" y="1839635"/>
            <a:ext cx="8100646" cy="159751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9025" numCol="1" anchor="ctr" anchorCtr="0" compatLnSpc="1">
            <a:prstTxWarp prst="textNoShape">
              <a:avLst/>
            </a:prstTxWarp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914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1371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"http://........"</a:t>
            </a:r>
            <a:r>
              <a:rPr lang="en-US" sz="16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your URL here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lang="en-US" sz="16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lang="en-US" sz="1600" dirty="0" err="1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setAudioStreamType</a:t>
            </a:r>
            <a:r>
              <a:rPr lang="en-US" sz="16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AudioManager</a:t>
            </a:r>
            <a:r>
              <a:rPr lang="en-US" sz="1600" dirty="0" err="1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STREAM_MUSIC</a:t>
            </a:r>
            <a:r>
              <a:rPr lang="en-US" sz="16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mediaPlayer</a:t>
            </a:r>
            <a:r>
              <a:rPr lang="en-US" sz="1600" dirty="0" err="1" smtClean="0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setOnPreparedListener</a:t>
            </a:r>
            <a:r>
              <a:rPr lang="en-US" sz="1600" dirty="0" smtClean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0088"/>
                </a:solidFill>
                <a:latin typeface="Courier New" panose="02070309020205020404" pitchFamily="49" charset="0"/>
              </a:rPr>
              <a:t>this);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lang="en-US" sz="1600" dirty="0" err="1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setDataSource</a:t>
            </a:r>
            <a:r>
              <a:rPr lang="en-US" sz="16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lang="en-US" sz="1600" dirty="0" err="1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repare</a:t>
            </a:r>
            <a:r>
              <a:rPr lang="en-US" sz="16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starts an </a:t>
            </a:r>
            <a:r>
              <a:rPr lang="en-US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task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446" y="3656077"/>
            <a:ext cx="5235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the Main Activity’s implemented </a:t>
            </a:r>
            <a:r>
              <a:rPr lang="en-US" sz="1600" dirty="0" err="1" smtClean="0"/>
              <a:t>onPrepared</a:t>
            </a:r>
            <a:r>
              <a:rPr lang="en-US" sz="1600" dirty="0" smtClean="0"/>
              <a:t> function: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77446" y="1282154"/>
            <a:ext cx="7992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the video is played (Main Activity implements </a:t>
            </a:r>
            <a:r>
              <a:rPr lang="en-US" sz="1600" dirty="0" err="1" smtClean="0"/>
              <a:t>MediaPlayer.OnPreparedListener</a:t>
            </a:r>
            <a:r>
              <a:rPr lang="en-US" sz="1600" dirty="0" smtClean="0"/>
              <a:t>):</a:t>
            </a:r>
            <a:endParaRPr lang="en-US" sz="1600" dirty="0"/>
          </a:p>
        </p:txBody>
      </p:sp>
      <p:sp>
        <p:nvSpPr>
          <p:cNvPr id="9" name="Text Placeholder 3"/>
          <p:cNvSpPr txBox="1">
            <a:spLocks noChangeArrowheads="1"/>
          </p:cNvSpPr>
          <p:nvPr/>
        </p:nvSpPr>
        <p:spPr bwMode="auto">
          <a:xfrm>
            <a:off x="1043354" y="4334786"/>
            <a:ext cx="8100646" cy="36640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9025" numCol="1" anchor="ctr" anchorCtr="0" compatLnSpc="1">
            <a:prstTxWarp prst="textNoShape">
              <a:avLst/>
            </a:prstTxWarp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914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1371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lang="en-US" sz="1600" dirty="0" err="1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6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8"/>
            <a:ext cx="8397631" cy="857250"/>
          </a:xfrm>
        </p:spPr>
        <p:txBody>
          <a:bodyPr/>
          <a:lstStyle/>
          <a:p>
            <a:r>
              <a:rPr lang="en-US" dirty="0" smtClean="0"/>
              <a:t>Playing Music in a Service!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0903"/>
            <a:ext cx="8229600" cy="344417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lang="en-US" sz="1200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OnPreparedListener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ACTION_PLAY 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com.example.action.PLAY</a:t>
            </a:r>
            <a:r>
              <a:rPr lang="en-US" sz="12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mMediaPlayer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onStartCommand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flags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startId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200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getAction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ACTION_PLAY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mMediaPlayer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it here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mMediaPlayer</a:t>
            </a:r>
            <a:r>
              <a:rPr lang="en-US" sz="1200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setOnPreparedListener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mMediaPlayer</a:t>
            </a:r>
            <a:r>
              <a:rPr lang="en-US" sz="1200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prepareAsync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prepare </a:t>
            </a:r>
            <a:r>
              <a:rPr lang="en-US" sz="12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12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not block main 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Called when </a:t>
            </a:r>
            <a:r>
              <a:rPr lang="en-US" sz="12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lang="en-US" sz="12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ready */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onPrepared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player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US" sz="1200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1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498231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End</a:t>
            </a:r>
            <a:endParaRPr lang="en" dirty="0"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But first, the app.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37824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100" u="sng" dirty="0">
                <a:solidFill>
                  <a:schemeClr val="hlink"/>
                </a:solidFill>
                <a:hlinkClick r:id="rId3"/>
              </a:rPr>
              <a:t>http://developer.android.com/reference/android/media/MediaPlayer.html</a:t>
            </a:r>
          </a:p>
          <a:p>
            <a:pPr lvl="0" rtl="0">
              <a:buNone/>
            </a:pPr>
            <a:r>
              <a:rPr lang="en" sz="1100" u="sng" dirty="0">
                <a:solidFill>
                  <a:schemeClr val="hlink"/>
                </a:solidFill>
                <a:hlinkClick r:id="rId4"/>
              </a:rPr>
              <a:t>http://developer.android.com/guide/topics/media/mediaplayer.html</a:t>
            </a:r>
          </a:p>
          <a:p>
            <a:pPr lvl="0" rtl="0">
              <a:buNone/>
            </a:pPr>
            <a:r>
              <a:rPr lang="en" sz="1100" u="sng" dirty="0">
                <a:solidFill>
                  <a:schemeClr val="hlink"/>
                </a:solidFill>
                <a:hlinkClick r:id="rId5"/>
              </a:rPr>
              <a:t>http://developer.android.com/guide/appendix/media-formats.html</a:t>
            </a:r>
          </a:p>
          <a:p>
            <a:pPr lvl="0" rtl="0">
              <a:buNone/>
            </a:pPr>
            <a:r>
              <a:rPr lang="en" sz="1100" u="sng" dirty="0">
                <a:solidFill>
                  <a:schemeClr val="hlink"/>
                </a:solidFill>
                <a:hlinkClick r:id="rId6"/>
              </a:rPr>
              <a:t>http://developer.android.com/reference/android/media/AudioManager.html</a:t>
            </a:r>
          </a:p>
          <a:p>
            <a:pPr lvl="0" rtl="0">
              <a:buNone/>
            </a:pPr>
            <a:r>
              <a:rPr lang="en" sz="1100" u="sng" dirty="0">
                <a:solidFill>
                  <a:schemeClr val="hlink"/>
                </a:solidFill>
                <a:hlinkClick r:id="rId7"/>
              </a:rPr>
              <a:t>http://</a:t>
            </a:r>
            <a:r>
              <a:rPr lang="en" sz="1100" u="sng" dirty="0" smtClean="0">
                <a:solidFill>
                  <a:schemeClr val="hlink"/>
                </a:solidFill>
                <a:hlinkClick r:id="rId7"/>
              </a:rPr>
              <a:t>developer.android.com/reference/android/net/Uri.html</a:t>
            </a:r>
          </a:p>
          <a:p>
            <a:pPr lvl="0"/>
            <a:r>
              <a:rPr lang="en-US" sz="1100" dirty="0">
                <a:hlinkClick r:id="rId8"/>
              </a:rPr>
              <a:t>http://</a:t>
            </a:r>
            <a:r>
              <a:rPr lang="en-US" sz="1100" dirty="0" smtClean="0">
                <a:hlinkClick r:id="rId8"/>
              </a:rPr>
              <a:t>androidcodeexamples.blogspot.com/2011/08/how-to-play-video-in-media-player.html</a:t>
            </a:r>
            <a:endParaRPr lang="en-US" sz="1100" dirty="0" smtClean="0"/>
          </a:p>
          <a:p>
            <a:pPr lvl="0"/>
            <a:endParaRPr lang="en" sz="1100" u="sng" dirty="0">
              <a:solidFill>
                <a:schemeClr val="hlink"/>
              </a:solidFill>
              <a:hlinkClick r:id="rId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49" y="3062999"/>
            <a:ext cx="30652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video/audio source:</a:t>
            </a:r>
            <a:endParaRPr lang="en-US" sz="1050" dirty="0"/>
          </a:p>
          <a:p>
            <a:r>
              <a:rPr lang="en-US" sz="1050" dirty="0">
                <a:hlinkClick r:id="rId9"/>
              </a:rPr>
              <a:t>http://www.youtube.com/watch?v=ygI-2F8ApUM</a:t>
            </a:r>
            <a:endParaRPr lang="en-US" sz="105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MediaPlayer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800"/>
              <a:t>Core Common Supported Types (Assumes 4.1+):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Audio: MIDI, OGG, MP3, FLAC, 3GPP, MP4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Video: 3GPP, MP4, TS, WEBM, MKV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39285"/>
              <a:buFont typeface="Arial"/>
              <a:buNone/>
            </a:pPr>
            <a:r>
              <a:rPr lang="en" sz="2800"/>
              <a:t>Manifest Declarations:</a:t>
            </a:r>
          </a:p>
          <a:p>
            <a:pPr marL="9144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Internet, if using the internet for resources</a:t>
            </a:r>
          </a:p>
          <a:p>
            <a:pPr lvl="0" rtl="0">
              <a:buClr>
                <a:srgbClr val="000000"/>
              </a:buClr>
              <a:buSzPct val="39285"/>
              <a:buFont typeface="Arial"/>
              <a:buNone/>
            </a:pPr>
            <a:r>
              <a:rPr lang="en" sz="2800"/>
              <a:t>Other permissions are app-specific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Accessing Resources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Video and Audio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Resource Folder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9144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Stored in project’s res/raw/ directory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Summoned via:</a:t>
            </a:r>
          </a:p>
          <a:p>
            <a:endParaRPr lang="en"/>
          </a:p>
          <a:p>
            <a:pPr marL="914400" lvl="0" indent="0" rtl="0">
              <a:lnSpc>
                <a:spcPct val="1425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0066"/>
                </a:solidFill>
              </a:rPr>
              <a:t>MediaPlayer</a:t>
            </a:r>
            <a:r>
              <a:rPr lang="en" sz="1800"/>
              <a:t> mediaPlayer </a:t>
            </a:r>
            <a:r>
              <a:rPr lang="en" sz="1800">
                <a:solidFill>
                  <a:srgbClr val="666600"/>
                </a:solidFill>
              </a:rPr>
              <a:t>=</a:t>
            </a:r>
            <a:r>
              <a:rPr lang="en" sz="1800"/>
              <a:t> </a:t>
            </a:r>
            <a:r>
              <a:rPr lang="en" sz="1800">
                <a:solidFill>
                  <a:srgbClr val="660066"/>
                </a:solidFill>
              </a:rPr>
              <a:t>MediaPlayer</a:t>
            </a:r>
            <a:r>
              <a:rPr lang="en" sz="1800">
                <a:solidFill>
                  <a:srgbClr val="666600"/>
                </a:solidFill>
              </a:rPr>
              <a:t>.</a:t>
            </a:r>
            <a:r>
              <a:rPr lang="en" sz="1800"/>
              <a:t>create</a:t>
            </a:r>
            <a:r>
              <a:rPr lang="en" sz="1800">
                <a:solidFill>
                  <a:srgbClr val="666600"/>
                </a:solidFill>
              </a:rPr>
              <a:t>(</a:t>
            </a:r>
            <a:r>
              <a:rPr lang="en" sz="1800"/>
              <a:t>context</a:t>
            </a:r>
            <a:r>
              <a:rPr lang="en" sz="1800">
                <a:solidFill>
                  <a:srgbClr val="666600"/>
                </a:solidFill>
              </a:rPr>
              <a:t>,</a:t>
            </a:r>
            <a:r>
              <a:rPr lang="en" sz="1800"/>
              <a:t> R</a:t>
            </a:r>
            <a:r>
              <a:rPr lang="en" sz="1800">
                <a:solidFill>
                  <a:srgbClr val="666600"/>
                </a:solidFill>
              </a:rPr>
              <a:t>.</a:t>
            </a:r>
            <a:r>
              <a:rPr lang="en" sz="1800"/>
              <a:t>raw</a:t>
            </a:r>
            <a:r>
              <a:rPr lang="en" sz="1800">
                <a:solidFill>
                  <a:srgbClr val="666600"/>
                </a:solidFill>
              </a:rPr>
              <a:t>.</a:t>
            </a:r>
            <a:r>
              <a:rPr lang="en" sz="1800"/>
              <a:t>sound_file</a:t>
            </a:r>
            <a:r>
              <a:rPr lang="en" sz="1800">
                <a:solidFill>
                  <a:srgbClr val="666600"/>
                </a:solidFill>
              </a:rPr>
              <a:t>);</a:t>
            </a:r>
          </a:p>
          <a:p>
            <a:pPr marL="914400" lvl="0" indent="0" rtl="0">
              <a:lnSpc>
                <a:spcPct val="142500"/>
              </a:lnSpc>
              <a:spcBef>
                <a:spcPts val="0"/>
              </a:spcBef>
              <a:buNone/>
            </a:pPr>
            <a:r>
              <a:rPr lang="en" sz="1800"/>
              <a:t>mediaPlayer</a:t>
            </a:r>
            <a:r>
              <a:rPr lang="en" sz="1800">
                <a:solidFill>
                  <a:srgbClr val="666600"/>
                </a:solidFill>
              </a:rPr>
              <a:t>.</a:t>
            </a:r>
            <a:r>
              <a:rPr lang="en" sz="1800"/>
              <a:t>start</a:t>
            </a:r>
            <a:r>
              <a:rPr lang="en" sz="1800">
                <a:solidFill>
                  <a:srgbClr val="666600"/>
                </a:solidFill>
              </a:rPr>
              <a:t>();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Resource in Phone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Stored in an accessible location on the phone.</a:t>
            </a:r>
          </a:p>
          <a:p>
            <a:endParaRPr lang="en"/>
          </a:p>
          <a:p>
            <a:pPr lvl="0" rtl="0">
              <a:lnSpc>
                <a:spcPct val="142500"/>
              </a:lnSpc>
              <a:spcBef>
                <a:spcPts val="0"/>
              </a:spcBef>
              <a:buNone/>
            </a:pPr>
            <a:r>
              <a:rPr lang="en"/>
              <a:t>URI must be obtained for the resource via a ContentResolver, or the URI class (which must be given an explicit file path)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Resource in Phone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618999" cy="3725699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2500"/>
              </a:lnSpc>
              <a:spcBef>
                <a:spcPts val="0"/>
              </a:spcBef>
              <a:buNone/>
            </a:pPr>
            <a:r>
              <a:rPr lang="en" sz="2800" dirty="0"/>
              <a:t>How to easily get a URI and launch in mediaPlayer</a:t>
            </a:r>
            <a:r>
              <a:rPr lang="en" sz="2800" dirty="0" smtClean="0"/>
              <a:t>:</a:t>
            </a:r>
            <a:endParaRPr lang="en" sz="2800" dirty="0"/>
          </a:p>
          <a:p>
            <a:pPr lvl="0" indent="457200" rtl="0">
              <a:lnSpc>
                <a:spcPct val="12272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dirty="0">
                <a:solidFill>
                  <a:srgbClr val="660066"/>
                </a:solidFill>
              </a:rPr>
              <a:t>Uri</a:t>
            </a:r>
            <a:r>
              <a:rPr lang="en" sz="1800" dirty="0"/>
              <a:t> myUri </a:t>
            </a:r>
            <a:r>
              <a:rPr lang="en" sz="1800" dirty="0">
                <a:solidFill>
                  <a:srgbClr val="666600"/>
                </a:solidFill>
              </a:rPr>
              <a:t>=</a:t>
            </a:r>
            <a:r>
              <a:rPr lang="en" sz="1800" dirty="0"/>
              <a:t> </a:t>
            </a:r>
            <a:r>
              <a:rPr lang="en" sz="1800" dirty="0">
                <a:solidFill>
                  <a:srgbClr val="2B91AF"/>
                </a:solidFill>
              </a:rPr>
              <a:t>Uri</a:t>
            </a:r>
            <a:r>
              <a:rPr lang="en" sz="1800" dirty="0"/>
              <a:t>.fromFile(</a:t>
            </a:r>
            <a:r>
              <a:rPr lang="en" sz="1800" dirty="0">
                <a:solidFill>
                  <a:srgbClr val="00008B"/>
                </a:solidFill>
              </a:rPr>
              <a:t>new</a:t>
            </a:r>
            <a:r>
              <a:rPr lang="en" sz="1800" dirty="0"/>
              <a:t> </a:t>
            </a:r>
            <a:r>
              <a:rPr lang="en" sz="1800" dirty="0">
                <a:solidFill>
                  <a:srgbClr val="2B91AF"/>
                </a:solidFill>
              </a:rPr>
              <a:t>File</a:t>
            </a:r>
            <a:r>
              <a:rPr lang="en" sz="1800" dirty="0"/>
              <a:t>(</a:t>
            </a:r>
            <a:r>
              <a:rPr lang="en" sz="1800" dirty="0">
                <a:solidFill>
                  <a:srgbClr val="800000"/>
                </a:solidFill>
              </a:rPr>
              <a:t>"/sdcard/audio_file.ogg"</a:t>
            </a:r>
            <a:r>
              <a:rPr lang="en" sz="1800" dirty="0"/>
              <a:t>))</a:t>
            </a:r>
            <a:r>
              <a:rPr lang="en" sz="1800" dirty="0">
                <a:solidFill>
                  <a:srgbClr val="666600"/>
                </a:solidFill>
              </a:rPr>
              <a:t>;</a:t>
            </a:r>
          </a:p>
          <a:p>
            <a:pPr marL="457200" lvl="0" indent="0" rtl="0">
              <a:lnSpc>
                <a:spcPct val="1425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660066"/>
                </a:solidFill>
              </a:rPr>
              <a:t>MediaPlayer</a:t>
            </a:r>
            <a:r>
              <a:rPr lang="en" sz="1800" dirty="0"/>
              <a:t> mediaPlayer </a:t>
            </a:r>
            <a:r>
              <a:rPr lang="en" sz="1800" dirty="0">
                <a:solidFill>
                  <a:srgbClr val="666600"/>
                </a:solidFill>
              </a:rPr>
              <a:t>=</a:t>
            </a:r>
            <a:r>
              <a:rPr lang="en" sz="1800" dirty="0"/>
              <a:t> </a:t>
            </a:r>
            <a:r>
              <a:rPr lang="en" sz="1800" dirty="0">
                <a:solidFill>
                  <a:srgbClr val="000088"/>
                </a:solidFill>
              </a:rPr>
              <a:t>new</a:t>
            </a:r>
            <a:r>
              <a:rPr lang="en" sz="1800" dirty="0"/>
              <a:t> </a:t>
            </a:r>
            <a:r>
              <a:rPr lang="en" sz="1800" dirty="0">
                <a:solidFill>
                  <a:srgbClr val="660066"/>
                </a:solidFill>
              </a:rPr>
              <a:t>MediaPlayer</a:t>
            </a:r>
            <a:r>
              <a:rPr lang="en" sz="1800" dirty="0">
                <a:solidFill>
                  <a:srgbClr val="666600"/>
                </a:solidFill>
              </a:rPr>
              <a:t>();</a:t>
            </a:r>
          </a:p>
          <a:p>
            <a:pPr marL="457200" lvl="0" indent="0" rtl="0">
              <a:lnSpc>
                <a:spcPct val="1425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mediaPlayer</a:t>
            </a:r>
            <a:r>
              <a:rPr lang="en" sz="1800" dirty="0">
                <a:solidFill>
                  <a:srgbClr val="666600"/>
                </a:solidFill>
              </a:rPr>
              <a:t>.</a:t>
            </a:r>
            <a:r>
              <a:rPr lang="en" sz="1800" dirty="0"/>
              <a:t>setAudioStreamType</a:t>
            </a:r>
            <a:r>
              <a:rPr lang="en" sz="1800" dirty="0">
                <a:solidFill>
                  <a:srgbClr val="666600"/>
                </a:solidFill>
              </a:rPr>
              <a:t>(</a:t>
            </a:r>
            <a:r>
              <a:rPr lang="en" sz="1800" dirty="0">
                <a:solidFill>
                  <a:srgbClr val="660066"/>
                </a:solidFill>
              </a:rPr>
              <a:t>AudioManager</a:t>
            </a:r>
            <a:r>
              <a:rPr lang="en" sz="1800" dirty="0">
                <a:solidFill>
                  <a:srgbClr val="666600"/>
                </a:solidFill>
              </a:rPr>
              <a:t>.</a:t>
            </a:r>
            <a:r>
              <a:rPr lang="en" sz="1800" dirty="0"/>
              <a:t>STREAM_MUSIC</a:t>
            </a:r>
            <a:r>
              <a:rPr lang="en" sz="1800" dirty="0">
                <a:solidFill>
                  <a:srgbClr val="666600"/>
                </a:solidFill>
              </a:rPr>
              <a:t>);</a:t>
            </a:r>
          </a:p>
          <a:p>
            <a:pPr marL="457200" lvl="0" indent="0" rtl="0">
              <a:lnSpc>
                <a:spcPct val="1425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mediaPlayer</a:t>
            </a:r>
            <a:r>
              <a:rPr lang="en" sz="1800" dirty="0">
                <a:solidFill>
                  <a:srgbClr val="666600"/>
                </a:solidFill>
              </a:rPr>
              <a:t>.</a:t>
            </a:r>
            <a:r>
              <a:rPr lang="en" sz="1800" dirty="0"/>
              <a:t>setDataSource</a:t>
            </a:r>
            <a:r>
              <a:rPr lang="en" sz="1800" dirty="0">
                <a:solidFill>
                  <a:srgbClr val="666600"/>
                </a:solidFill>
              </a:rPr>
              <a:t>(</a:t>
            </a:r>
            <a:r>
              <a:rPr lang="en" sz="1800" dirty="0"/>
              <a:t>getApplicationContext</a:t>
            </a:r>
            <a:r>
              <a:rPr lang="en" sz="1800" dirty="0">
                <a:solidFill>
                  <a:srgbClr val="666600"/>
                </a:solidFill>
              </a:rPr>
              <a:t>(),</a:t>
            </a:r>
            <a:r>
              <a:rPr lang="en" sz="1800" dirty="0"/>
              <a:t> myUri</a:t>
            </a:r>
            <a:r>
              <a:rPr lang="en" sz="1800" dirty="0">
                <a:solidFill>
                  <a:srgbClr val="666600"/>
                </a:solidFill>
              </a:rPr>
              <a:t>);</a:t>
            </a:r>
          </a:p>
          <a:p>
            <a:pPr marL="457200" lvl="0" indent="0" rtl="0">
              <a:lnSpc>
                <a:spcPct val="1425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mediaPlayer</a:t>
            </a:r>
            <a:r>
              <a:rPr lang="en" sz="1800" dirty="0">
                <a:solidFill>
                  <a:srgbClr val="666600"/>
                </a:solidFill>
              </a:rPr>
              <a:t>.</a:t>
            </a:r>
            <a:r>
              <a:rPr lang="en" sz="1800" dirty="0"/>
              <a:t>prepare</a:t>
            </a:r>
            <a:r>
              <a:rPr lang="en" sz="1800" dirty="0">
                <a:solidFill>
                  <a:srgbClr val="666600"/>
                </a:solidFill>
              </a:rPr>
              <a:t>();</a:t>
            </a:r>
          </a:p>
          <a:p>
            <a:pPr marL="457200" lvl="0" indent="0" rtl="0">
              <a:lnSpc>
                <a:spcPct val="142500"/>
              </a:lnSpc>
              <a:spcBef>
                <a:spcPts val="0"/>
              </a:spcBef>
              <a:buNone/>
            </a:pPr>
            <a:r>
              <a:rPr lang="en" sz="1800" dirty="0"/>
              <a:t>mediaPlayer</a:t>
            </a:r>
            <a:r>
              <a:rPr lang="en" sz="1800" dirty="0">
                <a:solidFill>
                  <a:srgbClr val="666600"/>
                </a:solidFill>
              </a:rPr>
              <a:t>.</a:t>
            </a:r>
            <a:r>
              <a:rPr lang="en" sz="1800" dirty="0"/>
              <a:t>start</a:t>
            </a:r>
            <a:r>
              <a:rPr lang="en" sz="1800" dirty="0" smtClean="0">
                <a:solidFill>
                  <a:srgbClr val="666600"/>
                </a:solidFill>
              </a:rPr>
              <a:t>();</a:t>
            </a:r>
          </a:p>
          <a:p>
            <a:pPr lvl="0" rtl="0">
              <a:lnSpc>
                <a:spcPct val="1425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 dirty="0" smtClean="0"/>
              <a:t>AudioManager provides access to volume control</a:t>
            </a:r>
          </a:p>
          <a:p>
            <a:endParaRPr lang="en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Remote Resources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6868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800" dirty="0"/>
              <a:t>Media file is stored at a web </a:t>
            </a:r>
            <a:r>
              <a:rPr lang="en" sz="2800" dirty="0" smtClean="0"/>
              <a:t>address</a:t>
            </a:r>
            <a:endParaRPr lang="en" sz="2800" dirty="0"/>
          </a:p>
          <a:p>
            <a:pPr lvl="0" rtl="0">
              <a:buNone/>
            </a:pPr>
            <a:r>
              <a:rPr lang="en" sz="2800" dirty="0"/>
              <a:t>File must be accessed and prepared for playback</a:t>
            </a:r>
            <a:r>
              <a:rPr lang="en" sz="2800" dirty="0" smtClean="0"/>
              <a:t>:</a:t>
            </a:r>
            <a:endParaRPr lang="en" sz="2800" dirty="0"/>
          </a:p>
          <a:p>
            <a:pPr marL="457200" lvl="0" indent="0" rtl="0">
              <a:lnSpc>
                <a:spcPct val="1425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660066"/>
                </a:solidFill>
              </a:rPr>
              <a:t>String</a:t>
            </a:r>
            <a:r>
              <a:rPr lang="en" sz="1800" dirty="0"/>
              <a:t> url </a:t>
            </a:r>
            <a:r>
              <a:rPr lang="en" sz="1800" dirty="0">
                <a:solidFill>
                  <a:srgbClr val="666600"/>
                </a:solidFill>
              </a:rPr>
              <a:t>=</a:t>
            </a:r>
            <a:r>
              <a:rPr lang="en" sz="1800" dirty="0"/>
              <a:t> </a:t>
            </a:r>
            <a:r>
              <a:rPr lang="en" sz="1800" dirty="0">
                <a:solidFill>
                  <a:srgbClr val="880000"/>
                </a:solidFill>
              </a:rPr>
              <a:t>"http://www.website.com/sound_file.ogg”</a:t>
            </a:r>
          </a:p>
          <a:p>
            <a:pPr marL="457200" lvl="0" indent="0" rtl="0">
              <a:lnSpc>
                <a:spcPct val="1425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660066"/>
                </a:solidFill>
              </a:rPr>
              <a:t>MediaPlayer</a:t>
            </a:r>
            <a:r>
              <a:rPr lang="en" sz="1800" dirty="0"/>
              <a:t> mediaPlayer </a:t>
            </a:r>
            <a:r>
              <a:rPr lang="en" sz="1800" dirty="0">
                <a:solidFill>
                  <a:srgbClr val="666600"/>
                </a:solidFill>
              </a:rPr>
              <a:t>=</a:t>
            </a:r>
            <a:r>
              <a:rPr lang="en" sz="1800" dirty="0"/>
              <a:t> </a:t>
            </a:r>
            <a:r>
              <a:rPr lang="en" sz="1800" dirty="0">
                <a:solidFill>
                  <a:srgbClr val="000088"/>
                </a:solidFill>
              </a:rPr>
              <a:t>new</a:t>
            </a:r>
            <a:r>
              <a:rPr lang="en" sz="1800" dirty="0"/>
              <a:t> </a:t>
            </a:r>
            <a:r>
              <a:rPr lang="en" sz="1800" dirty="0">
                <a:solidFill>
                  <a:srgbClr val="660066"/>
                </a:solidFill>
              </a:rPr>
              <a:t>MediaPlayer</a:t>
            </a:r>
            <a:r>
              <a:rPr lang="en" sz="1800" dirty="0">
                <a:solidFill>
                  <a:srgbClr val="666600"/>
                </a:solidFill>
              </a:rPr>
              <a:t>();</a:t>
            </a:r>
          </a:p>
          <a:p>
            <a:pPr marL="457200" lvl="0" indent="0" rtl="0">
              <a:lnSpc>
                <a:spcPct val="1425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mediaPlayer</a:t>
            </a:r>
            <a:r>
              <a:rPr lang="en" sz="1800" dirty="0">
                <a:solidFill>
                  <a:srgbClr val="666600"/>
                </a:solidFill>
              </a:rPr>
              <a:t>.</a:t>
            </a:r>
            <a:r>
              <a:rPr lang="en" sz="1800" dirty="0"/>
              <a:t>setAudioStreamType</a:t>
            </a:r>
            <a:r>
              <a:rPr lang="en" sz="1800" dirty="0">
                <a:solidFill>
                  <a:srgbClr val="666600"/>
                </a:solidFill>
              </a:rPr>
              <a:t>(</a:t>
            </a:r>
            <a:r>
              <a:rPr lang="en" sz="1800" dirty="0">
                <a:solidFill>
                  <a:srgbClr val="660066"/>
                </a:solidFill>
              </a:rPr>
              <a:t>AudioManager</a:t>
            </a:r>
            <a:r>
              <a:rPr lang="en" sz="1800" dirty="0">
                <a:solidFill>
                  <a:srgbClr val="666600"/>
                </a:solidFill>
              </a:rPr>
              <a:t>.</a:t>
            </a:r>
            <a:r>
              <a:rPr lang="en" sz="1800" dirty="0"/>
              <a:t>STREAM_MUSIC</a:t>
            </a:r>
            <a:r>
              <a:rPr lang="en" sz="1800" dirty="0">
                <a:solidFill>
                  <a:srgbClr val="666600"/>
                </a:solidFill>
              </a:rPr>
              <a:t>);</a:t>
            </a:r>
          </a:p>
          <a:p>
            <a:pPr marL="457200" lvl="0" indent="0" rtl="0">
              <a:lnSpc>
                <a:spcPct val="1425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mediaPlayer</a:t>
            </a:r>
            <a:r>
              <a:rPr lang="en" sz="1800" dirty="0">
                <a:solidFill>
                  <a:srgbClr val="666600"/>
                </a:solidFill>
              </a:rPr>
              <a:t>.</a:t>
            </a:r>
            <a:r>
              <a:rPr lang="en" sz="1800" dirty="0"/>
              <a:t>setDataSource</a:t>
            </a:r>
            <a:r>
              <a:rPr lang="en" sz="1800" dirty="0">
                <a:solidFill>
                  <a:srgbClr val="666600"/>
                </a:solidFill>
              </a:rPr>
              <a:t>(</a:t>
            </a:r>
            <a:r>
              <a:rPr lang="en" sz="1800" dirty="0"/>
              <a:t>url</a:t>
            </a:r>
            <a:r>
              <a:rPr lang="en" sz="1800" dirty="0">
                <a:solidFill>
                  <a:srgbClr val="666600"/>
                </a:solidFill>
              </a:rPr>
              <a:t>);</a:t>
            </a:r>
          </a:p>
          <a:p>
            <a:pPr marL="457200" lvl="0" indent="0" rtl="0">
              <a:lnSpc>
                <a:spcPct val="1425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mediaPlayer</a:t>
            </a:r>
            <a:r>
              <a:rPr lang="en" sz="1800" dirty="0">
                <a:solidFill>
                  <a:srgbClr val="666600"/>
                </a:solidFill>
              </a:rPr>
              <a:t>.</a:t>
            </a:r>
            <a:r>
              <a:rPr lang="en" sz="1800" dirty="0"/>
              <a:t>prepare</a:t>
            </a:r>
            <a:r>
              <a:rPr lang="en" sz="1800" dirty="0">
                <a:solidFill>
                  <a:srgbClr val="666600"/>
                </a:solidFill>
              </a:rPr>
              <a:t>();</a:t>
            </a:r>
          </a:p>
          <a:p>
            <a:pPr marL="457200" lvl="0" indent="0" rtl="0">
              <a:lnSpc>
                <a:spcPct val="142500"/>
              </a:lnSpc>
              <a:spcBef>
                <a:spcPts val="0"/>
              </a:spcBef>
              <a:buNone/>
            </a:pPr>
            <a:r>
              <a:rPr lang="en" sz="1800" dirty="0"/>
              <a:t>mediaPlayer</a:t>
            </a:r>
            <a:r>
              <a:rPr lang="en" sz="1800" dirty="0">
                <a:solidFill>
                  <a:srgbClr val="666600"/>
                </a:solidFill>
              </a:rPr>
              <a:t>.</a:t>
            </a:r>
            <a:r>
              <a:rPr lang="en" sz="1800" dirty="0"/>
              <a:t>start</a:t>
            </a:r>
            <a:r>
              <a:rPr lang="en" sz="1800" dirty="0">
                <a:solidFill>
                  <a:srgbClr val="666600"/>
                </a:solidFill>
              </a:rPr>
              <a:t>();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MediaPlayer Lifecycle</a:t>
            </a:r>
            <a:endParaRPr lang="e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Tale of Kings and Snakes</a:t>
            </a:r>
          </a:p>
        </p:txBody>
      </p:sp>
    </p:spTree>
    <p:extLst>
      <p:ext uri="{BB962C8B-B14F-4D97-AF65-F5344CB8AC3E}">
        <p14:creationId xmlns:p14="http://schemas.microsoft.com/office/powerpoint/2010/main" val="110597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623</Words>
  <Application>Microsoft Office PowerPoint</Application>
  <PresentationFormat>On-screen Show (16:9)</PresentationFormat>
  <Paragraphs>127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Courier New</vt:lpstr>
      <vt:lpstr>simple-light</vt:lpstr>
      <vt:lpstr>Multimedia in Android</vt:lpstr>
      <vt:lpstr>MediaPlayer</vt:lpstr>
      <vt:lpstr>MediaPlayer</vt:lpstr>
      <vt:lpstr>Accessing Resources</vt:lpstr>
      <vt:lpstr>Resource Folder</vt:lpstr>
      <vt:lpstr>Resource in Phone</vt:lpstr>
      <vt:lpstr>Resource in Phone</vt:lpstr>
      <vt:lpstr>Remote Resources</vt:lpstr>
      <vt:lpstr>MediaPlayer Lifecycle</vt:lpstr>
      <vt:lpstr>PowerPoint Presentation</vt:lpstr>
      <vt:lpstr>Idle and Initialized</vt:lpstr>
      <vt:lpstr>Preparing and Prepared State:</vt:lpstr>
      <vt:lpstr>Started:</vt:lpstr>
      <vt:lpstr>Paused:</vt:lpstr>
      <vt:lpstr>Stopped:</vt:lpstr>
      <vt:lpstr>PlaybackCompleted:</vt:lpstr>
      <vt:lpstr>PowerPoint Presentation</vt:lpstr>
      <vt:lpstr>Using the MediaPlayer</vt:lpstr>
      <vt:lpstr>Play video in a surface view:</vt:lpstr>
      <vt:lpstr>Preparing Remote Media Asynchronously</vt:lpstr>
      <vt:lpstr>Playing Music in a Service!</vt:lpstr>
      <vt:lpstr>End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in Android</dc:title>
  <cp:lastModifiedBy>Tomes, Jonathan A</cp:lastModifiedBy>
  <cp:revision>14</cp:revision>
  <dcterms:modified xsi:type="dcterms:W3CDTF">2013-12-04T22:08:37Z</dcterms:modified>
</cp:coreProperties>
</file>