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80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47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179E-2B19-4F19-BCEE-FE80137BA6F7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980FE1-9F58-435E-80DD-94C5955F2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in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Tillma and Teresa </a:t>
            </a:r>
            <a:r>
              <a:rPr lang="en-US" dirty="0" err="1" smtClean="0"/>
              <a:t>Worner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0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Shadows, Gradients, Filters, and Hardware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7982"/>
          </a:xfrm>
        </p:spPr>
        <p:txBody>
          <a:bodyPr/>
          <a:lstStyle/>
          <a:p>
            <a:r>
              <a:rPr lang="en-US" dirty="0" err="1" smtClean="0"/>
              <a:t>PathEffect</a:t>
            </a:r>
            <a:r>
              <a:rPr lang="en-US" dirty="0" smtClean="0"/>
              <a:t> – methods that affect actual geometry of object</a:t>
            </a:r>
          </a:p>
          <a:p>
            <a:r>
              <a:rPr lang="en-US" dirty="0" err="1" smtClean="0"/>
              <a:t>MaskFilter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ColorFilter</a:t>
            </a:r>
            <a:endParaRPr lang="en-US" dirty="0" smtClean="0"/>
          </a:p>
          <a:p>
            <a:r>
              <a:rPr lang="en-US" dirty="0" err="1" smtClean="0"/>
              <a:t>Shader</a:t>
            </a:r>
            <a:r>
              <a:rPr lang="en-US" dirty="0" smtClean="0"/>
              <a:t> – methods that affect color gradients</a:t>
            </a:r>
          </a:p>
          <a:p>
            <a:r>
              <a:rPr lang="en-US" dirty="0" err="1" smtClean="0"/>
              <a:t>ShadowLayer</a:t>
            </a:r>
            <a:r>
              <a:rPr lang="en-US" dirty="0" smtClean="0"/>
              <a:t> – methods that affect shadow distance and light angle</a:t>
            </a:r>
          </a:p>
          <a:p>
            <a:r>
              <a:rPr lang="en-US" dirty="0" smtClean="0"/>
              <a:t>Hardware Acceleration</a:t>
            </a:r>
          </a:p>
          <a:p>
            <a:pPr lvl="1"/>
            <a:r>
              <a:rPr lang="en-US" dirty="0" smtClean="0"/>
              <a:t>Added to Honeycomb</a:t>
            </a:r>
          </a:p>
          <a:p>
            <a:pPr lvl="1"/>
            <a:r>
              <a:rPr lang="en-US" dirty="0" smtClean="0"/>
              <a:t>Not default</a:t>
            </a:r>
          </a:p>
          <a:p>
            <a:pPr lvl="1"/>
            <a:r>
              <a:rPr lang="en-US" dirty="0" smtClean="0"/>
              <a:t>Can be controlled at most any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(developer.android.com)</a:t>
            </a:r>
          </a:p>
        </p:txBody>
      </p:sp>
    </p:spTree>
    <p:extLst>
      <p:ext uri="{BB962C8B-B14F-4D97-AF65-F5344CB8AC3E}">
        <p14:creationId xmlns:p14="http://schemas.microsoft.com/office/powerpoint/2010/main" val="2924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Painful on your own</a:t>
            </a:r>
          </a:p>
          <a:p>
            <a:r>
              <a:rPr lang="en-US" dirty="0" smtClean="0"/>
              <a:t>Android has interface</a:t>
            </a:r>
          </a:p>
          <a:p>
            <a:r>
              <a:rPr lang="en-US" dirty="0" smtClean="0"/>
              <a:t>Useful for complicated 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“The Android platform supports OpenGL graphics in roughly the same way that a silk hat supports rabbits.” – Programming Android, </a:t>
            </a:r>
            <a:r>
              <a:rPr lang="en-US" dirty="0" err="1"/>
              <a:t>p</a:t>
            </a:r>
            <a:r>
              <a:rPr lang="en-US" dirty="0" err="1" smtClean="0"/>
              <a:t>g</a:t>
            </a:r>
            <a:r>
              <a:rPr lang="en-US" dirty="0" smtClean="0"/>
              <a:t> 258</a:t>
            </a:r>
          </a:p>
        </p:txBody>
      </p:sp>
    </p:spTree>
    <p:extLst>
      <p:ext uri="{BB962C8B-B14F-4D97-AF65-F5344CB8AC3E}">
        <p14:creationId xmlns:p14="http://schemas.microsoft.com/office/powerpoint/2010/main" val="36885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 smtClean="0"/>
              <a:t>Canvas Drawing</a:t>
            </a:r>
          </a:p>
          <a:p>
            <a:r>
              <a:rPr lang="en-US" dirty="0" err="1" smtClean="0"/>
              <a:t>Drawables</a:t>
            </a:r>
            <a:endParaRPr lang="en-US" dirty="0" smtClean="0"/>
          </a:p>
          <a:p>
            <a:r>
              <a:rPr lang="en-US" dirty="0" smtClean="0"/>
              <a:t>Bitmaps</a:t>
            </a:r>
          </a:p>
          <a:p>
            <a:r>
              <a:rPr lang="en-US" dirty="0" smtClean="0"/>
              <a:t>Bling</a:t>
            </a:r>
          </a:p>
        </p:txBody>
      </p:sp>
    </p:spTree>
    <p:extLst>
      <p:ext uri="{BB962C8B-B14F-4D97-AF65-F5344CB8AC3E}">
        <p14:creationId xmlns:p14="http://schemas.microsoft.com/office/powerpoint/2010/main" val="34008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</a:p>
          <a:p>
            <a:pPr lvl="1"/>
            <a:r>
              <a:rPr lang="en-US" dirty="0" err="1"/>
              <a:t>setMeasuredDimensions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onMeasure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measureSpec</a:t>
            </a:r>
            <a:endParaRPr lang="en-US" dirty="0" smtClean="0"/>
          </a:p>
          <a:p>
            <a:r>
              <a:rPr lang="en-US" dirty="0" smtClean="0"/>
              <a:t>Arrangement</a:t>
            </a:r>
          </a:p>
          <a:p>
            <a:pPr lvl="1"/>
            <a:r>
              <a:rPr lang="en-US" dirty="0"/>
              <a:t>Mostly system controlled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onLayout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95" y="387098"/>
            <a:ext cx="4061113" cy="5129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73" y="1478413"/>
            <a:ext cx="4123459" cy="49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815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onDraw</a:t>
            </a:r>
            <a:r>
              <a:rPr lang="en-US" dirty="0" smtClean="0"/>
              <a:t>() override</a:t>
            </a:r>
          </a:p>
          <a:p>
            <a:pPr lvl="1"/>
            <a:r>
              <a:rPr lang="en-US" dirty="0" smtClean="0"/>
              <a:t>Anything you want drawn goes here</a:t>
            </a:r>
          </a:p>
          <a:p>
            <a:pPr lvl="1"/>
            <a:r>
              <a:rPr lang="en-US" dirty="0" smtClean="0"/>
              <a:t>Use cached data, don’t do calculations here</a:t>
            </a:r>
          </a:p>
          <a:p>
            <a:r>
              <a:rPr lang="en-US" dirty="0" smtClean="0"/>
              <a:t>Four Main classes</a:t>
            </a:r>
          </a:p>
          <a:p>
            <a:pPr lvl="1"/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Paint</a:t>
            </a:r>
          </a:p>
          <a:p>
            <a:pPr lvl="1"/>
            <a:r>
              <a:rPr lang="en-US" dirty="0" smtClean="0"/>
              <a:t>Bitmap</a:t>
            </a:r>
          </a:p>
          <a:p>
            <a:pPr lvl="1"/>
            <a:r>
              <a:rPr lang="en-US" dirty="0" err="1" smtClean="0"/>
              <a:t>Drawable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51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Drawing Cont’d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2400" dirty="0" smtClean="0"/>
              <a:t>Drawing Text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rendering needs canvas</a:t>
            </a:r>
          </a:p>
          <a:p>
            <a:r>
              <a:rPr lang="en-US" dirty="0" smtClean="0"/>
              <a:t>Canvas has three text drawing methods</a:t>
            </a:r>
          </a:p>
          <a:p>
            <a:pPr lvl="1"/>
            <a:r>
              <a:rPr lang="en-US" dirty="0" err="1" smtClean="0"/>
              <a:t>drawText</a:t>
            </a:r>
            <a:r>
              <a:rPr lang="en-US" dirty="0" smtClean="0"/>
              <a:t>(String text, float x, float y, Paint paint);</a:t>
            </a:r>
          </a:p>
          <a:p>
            <a:pPr lvl="1"/>
            <a:r>
              <a:rPr lang="en-US" dirty="0" err="1" smtClean="0"/>
              <a:t>drawTextOnPath</a:t>
            </a:r>
            <a:r>
              <a:rPr lang="en-US" dirty="0" smtClean="0"/>
              <a:t>(String text, Path </a:t>
            </a:r>
            <a:r>
              <a:rPr lang="en-US" dirty="0" err="1" smtClean="0"/>
              <a:t>path</a:t>
            </a:r>
            <a:r>
              <a:rPr lang="en-US" dirty="0" smtClean="0"/>
              <a:t>, float </a:t>
            </a:r>
            <a:r>
              <a:rPr lang="en-US" dirty="0" err="1" smtClean="0"/>
              <a:t>hOffset</a:t>
            </a:r>
            <a:r>
              <a:rPr lang="en-US" dirty="0" smtClean="0"/>
              <a:t>, float </a:t>
            </a:r>
            <a:r>
              <a:rPr lang="en-US" dirty="0" err="1" smtClean="0"/>
              <a:t>vOffset</a:t>
            </a:r>
            <a:r>
              <a:rPr lang="en-US" dirty="0" smtClean="0"/>
              <a:t>, Paint paint);</a:t>
            </a:r>
          </a:p>
          <a:p>
            <a:pPr lvl="1"/>
            <a:r>
              <a:rPr lang="en-US" dirty="0" err="1" smtClean="0"/>
              <a:t>drawPosText</a:t>
            </a:r>
            <a:r>
              <a:rPr lang="en-US" dirty="0" smtClean="0"/>
              <a:t>(String text, float[] </a:t>
            </a:r>
            <a:r>
              <a:rPr lang="en-US" dirty="0" err="1" smtClean="0"/>
              <a:t>pos</a:t>
            </a:r>
            <a:r>
              <a:rPr lang="en-US" dirty="0" smtClean="0"/>
              <a:t>, Paint paint);</a:t>
            </a:r>
          </a:p>
        </p:txBody>
      </p:sp>
    </p:spTree>
    <p:extLst>
      <p:ext uri="{BB962C8B-B14F-4D97-AF65-F5344CB8AC3E}">
        <p14:creationId xmlns:p14="http://schemas.microsoft.com/office/powerpoint/2010/main" val="41553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Drawing Cont’d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 smtClean="0"/>
              <a:t>Matrix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63291"/>
          </a:xfrm>
        </p:spPr>
        <p:txBody>
          <a:bodyPr>
            <a:normAutofit/>
          </a:bodyPr>
          <a:lstStyle/>
          <a:p>
            <a:r>
              <a:rPr lang="en-US" dirty="0" smtClean="0"/>
              <a:t>Canvas has built-in transforms</a:t>
            </a:r>
          </a:p>
          <a:p>
            <a:pPr lvl="1"/>
            <a:r>
              <a:rPr lang="en-US" dirty="0" smtClean="0"/>
              <a:t>rotate(float degrees);</a:t>
            </a:r>
          </a:p>
          <a:p>
            <a:pPr lvl="1"/>
            <a:r>
              <a:rPr lang="en-US" dirty="0" smtClean="0"/>
              <a:t>scale(float x, float y);</a:t>
            </a:r>
          </a:p>
          <a:p>
            <a:pPr lvl="1"/>
            <a:r>
              <a:rPr lang="en-US" dirty="0" smtClean="0"/>
              <a:t>skew(float x, float y);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ranslate(float x, float y);</a:t>
            </a:r>
          </a:p>
          <a:p>
            <a:r>
              <a:rPr lang="en-US" dirty="0" smtClean="0"/>
              <a:t>Can </a:t>
            </a:r>
            <a:r>
              <a:rPr lang="en-US" dirty="0"/>
              <a:t>use </a:t>
            </a:r>
            <a:r>
              <a:rPr lang="en-US" dirty="0" err="1"/>
              <a:t>setMatrix</a:t>
            </a:r>
            <a:r>
              <a:rPr lang="en-US" dirty="0"/>
              <a:t>() and/or </a:t>
            </a:r>
            <a:r>
              <a:rPr lang="en-US" dirty="0" err="1"/>
              <a:t>ConcatMatrix</a:t>
            </a:r>
            <a:r>
              <a:rPr lang="en-US" dirty="0"/>
              <a:t>() to build your own </a:t>
            </a:r>
            <a:r>
              <a:rPr lang="en-US" dirty="0" smtClean="0"/>
              <a:t>transformations</a:t>
            </a:r>
          </a:p>
          <a:p>
            <a:r>
              <a:rPr lang="en-US" dirty="0" smtClean="0"/>
              <a:t>Axes</a:t>
            </a:r>
          </a:p>
          <a:p>
            <a:pPr lvl="1"/>
            <a:r>
              <a:rPr lang="en-US" dirty="0" smtClean="0"/>
              <a:t>+x = Right</a:t>
            </a:r>
          </a:p>
          <a:p>
            <a:pPr lvl="1"/>
            <a:r>
              <a:rPr lang="en-US" dirty="0" smtClean="0"/>
              <a:t>+y = Down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rigin = Upper left</a:t>
            </a:r>
          </a:p>
        </p:txBody>
      </p:sp>
    </p:spTree>
    <p:extLst>
      <p:ext uri="{BB962C8B-B14F-4D97-AF65-F5344CB8AC3E}">
        <p14:creationId xmlns:p14="http://schemas.microsoft.com/office/powerpoint/2010/main" val="20979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that knows how to render itself</a:t>
            </a:r>
          </a:p>
          <a:p>
            <a:r>
              <a:rPr lang="en-US" dirty="0" smtClean="0"/>
              <a:t>Can be used to encapsulate code</a:t>
            </a:r>
          </a:p>
          <a:p>
            <a:r>
              <a:rPr lang="en-US" dirty="0" smtClean="0"/>
              <a:t>Can be nested for complex rendering</a:t>
            </a:r>
          </a:p>
          <a:p>
            <a:r>
              <a:rPr lang="en-US" dirty="0" smtClean="0"/>
              <a:t>If the user needs to interact with it, use a view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4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already has bitmap</a:t>
            </a:r>
          </a:p>
          <a:p>
            <a:r>
              <a:rPr lang="en-US" dirty="0" smtClean="0"/>
              <a:t>Used to cache a complicated drawing</a:t>
            </a:r>
          </a:p>
          <a:p>
            <a:pPr lvl="1"/>
            <a:r>
              <a:rPr lang="en-US" dirty="0" smtClean="0"/>
              <a:t>Example: Paint program with layers</a:t>
            </a:r>
          </a:p>
          <a:p>
            <a:pPr lvl="1"/>
            <a:r>
              <a:rPr lang="en-US" dirty="0" smtClean="0"/>
              <a:t>Cache each layer and toggle visibility instead of redrawing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Shadows, Gradients, Filters, and Hardware Acceleration</a:t>
            </a:r>
          </a:p>
          <a:p>
            <a:r>
              <a:rPr lang="en-US" dirty="0" smtClean="0"/>
              <a:t>OpenGL Graphics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“The Android UI framework is a lot more than just an intelligent, well-put-together GUI toolkit. When it takes off its glasses and shakes out its hair, it can be downright sexy!” – Programming Android, </a:t>
            </a:r>
            <a:r>
              <a:rPr lang="en-US" dirty="0" err="1"/>
              <a:t>p</a:t>
            </a:r>
            <a:r>
              <a:rPr lang="en-US" dirty="0" err="1" smtClean="0"/>
              <a:t>g</a:t>
            </a:r>
            <a:r>
              <a:rPr lang="en-US" dirty="0" smtClean="0"/>
              <a:t> 248</a:t>
            </a:r>
          </a:p>
        </p:txBody>
      </p:sp>
    </p:spTree>
    <p:extLst>
      <p:ext uri="{BB962C8B-B14F-4D97-AF65-F5344CB8AC3E}">
        <p14:creationId xmlns:p14="http://schemas.microsoft.com/office/powerpoint/2010/main" val="815536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4F4128"/>
      </a:dk2>
      <a:lt2>
        <a:srgbClr val="E3EACF"/>
      </a:lt2>
      <a:accent1>
        <a:srgbClr val="A53010"/>
      </a:accent1>
      <a:accent2>
        <a:srgbClr val="DE7E18"/>
      </a:accent2>
      <a:accent3>
        <a:srgbClr val="77623C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365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Graphics in Android</vt:lpstr>
      <vt:lpstr>Overview</vt:lpstr>
      <vt:lpstr>Layout</vt:lpstr>
      <vt:lpstr>Canvas Drawing</vt:lpstr>
      <vt:lpstr>Canvas Drawing Cont’d  Drawing Text</vt:lpstr>
      <vt:lpstr>Canvas Drawing Cont’d  Matrix Transformations</vt:lpstr>
      <vt:lpstr>Drawables</vt:lpstr>
      <vt:lpstr>Bitmaps</vt:lpstr>
      <vt:lpstr>Bling</vt:lpstr>
      <vt:lpstr>Shadows, Gradients, Filters, and Hardware Acceleration</vt:lpstr>
      <vt:lpstr>OpenGL Graphics</vt:lpstr>
      <vt:lpstr>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in Android</dc:title>
  <dc:creator>James Tillma</dc:creator>
  <cp:lastModifiedBy>James Tillma</cp:lastModifiedBy>
  <cp:revision>18</cp:revision>
  <dcterms:created xsi:type="dcterms:W3CDTF">2013-12-03T18:23:20Z</dcterms:created>
  <dcterms:modified xsi:type="dcterms:W3CDTF">2013-12-04T16:34:47Z</dcterms:modified>
</cp:coreProperties>
</file>